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508" r:id="rId2"/>
    <p:sldId id="544" r:id="rId3"/>
    <p:sldId id="545" r:id="rId4"/>
    <p:sldId id="547" r:id="rId5"/>
    <p:sldId id="569" r:id="rId6"/>
    <p:sldId id="548" r:id="rId7"/>
    <p:sldId id="568" r:id="rId8"/>
    <p:sldId id="549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9" r:id="rId17"/>
    <p:sldId id="567" r:id="rId18"/>
    <p:sldId id="562" r:id="rId19"/>
    <p:sldId id="564" r:id="rId20"/>
    <p:sldId id="570" r:id="rId21"/>
    <p:sldId id="565" r:id="rId22"/>
    <p:sldId id="566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815"/>
    <a:srgbClr val="FF6600"/>
    <a:srgbClr val="FF0000"/>
    <a:srgbClr val="FFFF66"/>
    <a:srgbClr val="CC0099"/>
    <a:srgbClr val="009900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B99D1A1D-522C-4E50-8AC3-C367A1B1824D}" type="datetimeFigureOut">
              <a:rPr lang="en-US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73494A2-0800-4430-9A42-5A3D501EE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66817B7-4B60-46C9-B90C-963B9A2E4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7AAA0-EED9-46CA-AD1B-C3AFE856DBE3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F93B3-BBE5-458F-9E05-2A5FC8482F35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735C5-B1F4-415E-ACB3-D1C2D312EB41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01218-53C2-4F1F-99A2-14A90A92019B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AA8F3-CD84-4850-AA4C-7059A2626B3D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7B0DD-641D-4D13-9AFC-C4A6A2A8300A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F2C09-6C43-4DBD-A32F-E19E53ACCE6C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E5A1C-FF66-422F-97E8-B07EE0E60916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2E083-E582-497B-9711-894668271097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F1280-D2A3-4B38-93A4-4D1AFD6C4658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45DF5-BC46-4122-BD43-92F1D2886BB0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823AF-9A1D-430B-9DB3-96A689FC49C7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18F0F-F2BA-4BA3-A15A-70D1543B99BC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F78B0-0A4E-4760-8C43-3821AE4D83CB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A53B3-BCAE-4F13-BF52-961A6077A0D3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972AD-2D3C-4E46-BD2F-5030456C2E8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E6EA7-DFE9-4204-89FD-0F1FFBBDBFF8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1E5E0-7C9E-4E9E-BE04-CE1603A7107A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CA2FF-5E85-4A7B-BFB5-063E362DC73D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F9BED-6642-4496-9D83-0469B5D02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2A12-E3E3-446D-A607-90EA64698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4D2B-7383-4199-8EE9-09A2CCF5A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E3DE6-C6E0-4B50-8241-855A69514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226DC-E477-4C64-966E-B7A5708B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CA88-623B-4FB4-AB9E-4DFDD5492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D3F6A-9131-4FFA-BFDF-3F5532C13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533E-06AD-481E-B9DD-099BE5067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2654-59D3-4048-8D9E-3A9C4803A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473CA-018C-44A3-8F02-37DB1C933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966C-4130-4DF3-A1DE-E79C9DB7C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13B47-A022-4D07-B7C3-81A23E3C3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0800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06A99D1C-3093-4420-868A-E7ED138EF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7208838" y="640080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pitchFamily="-111" charset="0"/>
                <a:ea typeface="+mn-ea"/>
              </a:rPr>
              <a:t>Chapter 12 -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Wfo366lm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6499AF-BDBF-4271-9666-C51D636EB10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ea typeface="ＭＳ Ｐゴシック" charset="-128"/>
                <a:cs typeface="Times New Roman" pitchFamily="18" charset="0"/>
              </a:rPr>
              <a:t>Chapter 12: Structures &amp; Properties of Ceramics</a:t>
            </a:r>
            <a:endParaRPr lang="en-US"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206" y="1743342"/>
            <a:ext cx="8161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Ceramics is from Greek </a:t>
            </a:r>
            <a:r>
              <a:rPr lang="en-US" i="1" dirty="0" err="1"/>
              <a:t>keramikos</a:t>
            </a:r>
            <a:r>
              <a:rPr lang="en-US" dirty="0"/>
              <a:t>, from </a:t>
            </a:r>
            <a:r>
              <a:rPr lang="en-US" i="1" dirty="0" err="1"/>
              <a:t>keramos</a:t>
            </a:r>
            <a:r>
              <a:rPr lang="en-US" dirty="0"/>
              <a:t> ‘pottery</a:t>
            </a:r>
            <a:r>
              <a:rPr lang="en-US" dirty="0" smtClean="0"/>
              <a:t>’.</a:t>
            </a:r>
          </a:p>
          <a:p>
            <a:endParaRPr lang="en-US" dirty="0" smtClean="0"/>
          </a:p>
          <a:p>
            <a:r>
              <a:rPr lang="en-US" dirty="0" smtClean="0"/>
              <a:t>Compounds </a:t>
            </a:r>
            <a:r>
              <a:rPr lang="en-US" dirty="0"/>
              <a:t>between metallic and non-metallic elements with ionic or covalent inter-atomic bonds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Metals, ceramics, and polymers are the most important engineering materials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2E670C-1358-4DD3-899C-D20F09B6F0A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533400" y="1209675"/>
            <a:ext cx="6746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•  </a:t>
            </a:r>
            <a:r>
              <a:rPr lang="en-US"/>
              <a:t>On the basis of ionic radii, what crystal structure</a:t>
            </a:r>
          </a:p>
          <a:p>
            <a:r>
              <a:rPr lang="en-US"/>
              <a:t>    would you predict for FeO? 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11750" y="2057400"/>
            <a:ext cx="3854450" cy="3787775"/>
            <a:chOff x="3220" y="1296"/>
            <a:chExt cx="2428" cy="2386"/>
          </a:xfrm>
        </p:grpSpPr>
        <p:sp>
          <p:nvSpPr>
            <p:cNvPr id="3112" name="Rectangle 4"/>
            <p:cNvSpPr>
              <a:spLocks noChangeArrowheads="1"/>
            </p:cNvSpPr>
            <p:nvPr/>
          </p:nvSpPr>
          <p:spPr bwMode="auto">
            <a:xfrm>
              <a:off x="3220" y="1296"/>
              <a:ext cx="9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•  </a:t>
              </a:r>
              <a:r>
                <a:rPr lang="en-US"/>
                <a:t>Answer:</a:t>
              </a:r>
            </a:p>
          </p:txBody>
        </p:sp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3559" y="1581"/>
            <a:ext cx="1277" cy="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4" imgW="939600" imgH="634680" progId="Equation.3">
                    <p:embed/>
                  </p:oleObj>
                </mc:Choice>
                <mc:Fallback>
                  <p:oleObj name="Equation" r:id="rId4" imgW="939600" imgH="634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9" y="1581"/>
                          <a:ext cx="1277" cy="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3" name="Rectangle 6"/>
            <p:cNvSpPr>
              <a:spLocks noChangeArrowheads="1"/>
            </p:cNvSpPr>
            <p:nvPr/>
          </p:nvSpPr>
          <p:spPr bwMode="auto">
            <a:xfrm>
              <a:off x="3508" y="2608"/>
              <a:ext cx="2140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based on this ratio,</a:t>
              </a:r>
            </a:p>
            <a:p>
              <a:r>
                <a:rPr lang="en-US" sz="2200" dirty="0">
                  <a:solidFill>
                    <a:srgbClr val="000000"/>
                  </a:solidFill>
                </a:rPr>
                <a:t>-- </a:t>
              </a:r>
              <a:r>
                <a:rPr lang="en-US" sz="2200" dirty="0" err="1">
                  <a:solidFill>
                    <a:srgbClr val="000000"/>
                  </a:solidFill>
                </a:rPr>
                <a:t>coord</a:t>
              </a:r>
              <a:r>
                <a:rPr lang="en-US" sz="2200" dirty="0">
                  <a:solidFill>
                    <a:srgbClr val="000000"/>
                  </a:solidFill>
                </a:rPr>
                <a:t> # = 6 because</a:t>
              </a:r>
            </a:p>
            <a:p>
              <a:endParaRPr lang="en-US" sz="900" dirty="0">
                <a:solidFill>
                  <a:srgbClr val="000000"/>
                </a:solidFill>
              </a:endParaRPr>
            </a:p>
            <a:p>
              <a:r>
                <a:rPr lang="en-US" sz="2200" dirty="0">
                  <a:solidFill>
                    <a:srgbClr val="000000"/>
                  </a:solidFill>
                </a:rPr>
                <a:t>   0.414 &lt; 0.550 &lt; 0.732</a:t>
              </a:r>
            </a:p>
            <a:p>
              <a:endParaRPr lang="en-US" sz="900" dirty="0">
                <a:solidFill>
                  <a:srgbClr val="000000"/>
                </a:solidFill>
              </a:endParaRPr>
            </a:p>
            <a:p>
              <a:r>
                <a:rPr lang="en-US" sz="2200" dirty="0">
                  <a:solidFill>
                    <a:srgbClr val="000000"/>
                  </a:solidFill>
                </a:rPr>
                <a:t>-- crystal structure is </a:t>
              </a:r>
              <a:r>
                <a:rPr lang="en-US" sz="2200" dirty="0" err="1">
                  <a:solidFill>
                    <a:srgbClr val="000000"/>
                  </a:solidFill>
                </a:rPr>
                <a:t>NaCl</a:t>
              </a:r>
              <a:endParaRPr lang="en-US" sz="2200" dirty="0"/>
            </a:p>
          </p:txBody>
        </p:sp>
      </p:grp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114800" y="60198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 from Table 12.3,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6700"/>
            <a:ext cx="8382000" cy="685800"/>
          </a:xfrm>
        </p:spPr>
        <p:txBody>
          <a:bodyPr/>
          <a:lstStyle/>
          <a:p>
            <a:r>
              <a:rPr lang="en-US" sz="3200">
                <a:ea typeface="ＭＳ Ｐゴシック" charset="-128"/>
              </a:rPr>
              <a:t>Example Problem:</a:t>
            </a:r>
            <a:r>
              <a:rPr lang="en-US">
                <a:ea typeface="ＭＳ Ｐゴシック" charset="-128"/>
              </a:rPr>
              <a:t>  </a:t>
            </a:r>
            <a:r>
              <a:rPr lang="en-US" sz="3200">
                <a:ea typeface="ＭＳ Ｐゴシック" charset="-128"/>
              </a:rPr>
              <a:t>Predicting the Crystal Structure of FeO</a:t>
            </a:r>
            <a:endParaRPr lang="en-US">
              <a:ea typeface="ＭＳ Ｐゴシック" charset="-128"/>
            </a:endParaRPr>
          </a:p>
        </p:txBody>
      </p:sp>
      <p:grpSp>
        <p:nvGrpSpPr>
          <p:cNvPr id="3080" name="Group 9"/>
          <p:cNvGrpSpPr>
            <a:grpSpLocks/>
          </p:cNvGrpSpPr>
          <p:nvPr/>
        </p:nvGrpSpPr>
        <p:grpSpPr bwMode="auto">
          <a:xfrm>
            <a:off x="2070100" y="2082800"/>
            <a:ext cx="2270125" cy="4365625"/>
            <a:chOff x="1304" y="1312"/>
            <a:chExt cx="1430" cy="2750"/>
          </a:xfrm>
        </p:grpSpPr>
        <p:sp>
          <p:nvSpPr>
            <p:cNvPr id="3104" name="Rectangle 10"/>
            <p:cNvSpPr>
              <a:spLocks noChangeArrowheads="1"/>
            </p:cNvSpPr>
            <p:nvPr/>
          </p:nvSpPr>
          <p:spPr bwMode="auto">
            <a:xfrm>
              <a:off x="1304" y="1312"/>
              <a:ext cx="14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Ionic radius (nm)</a:t>
              </a:r>
              <a:endParaRPr lang="en-US"/>
            </a:p>
          </p:txBody>
        </p:sp>
        <p:sp>
          <p:nvSpPr>
            <p:cNvPr id="3105" name="Rectangle 11"/>
            <p:cNvSpPr>
              <a:spLocks noChangeArrowheads="1"/>
            </p:cNvSpPr>
            <p:nvPr/>
          </p:nvSpPr>
          <p:spPr bwMode="auto">
            <a:xfrm>
              <a:off x="1779" y="159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0.053</a:t>
              </a:r>
              <a:endParaRPr lang="en-US"/>
            </a:p>
          </p:txBody>
        </p:sp>
        <p:sp>
          <p:nvSpPr>
            <p:cNvPr id="3106" name="Rectangle 12"/>
            <p:cNvSpPr>
              <a:spLocks noChangeArrowheads="1"/>
            </p:cNvSpPr>
            <p:nvPr/>
          </p:nvSpPr>
          <p:spPr bwMode="auto">
            <a:xfrm>
              <a:off x="1779" y="187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0.077</a:t>
              </a:r>
              <a:endParaRPr lang="en-US"/>
            </a:p>
          </p:txBody>
        </p:sp>
        <p:sp>
          <p:nvSpPr>
            <p:cNvPr id="3107" name="Rectangle 13"/>
            <p:cNvSpPr>
              <a:spLocks noChangeArrowheads="1"/>
            </p:cNvSpPr>
            <p:nvPr/>
          </p:nvSpPr>
          <p:spPr bwMode="auto">
            <a:xfrm>
              <a:off x="1779" y="215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0.069</a:t>
              </a:r>
              <a:endParaRPr lang="en-US"/>
            </a:p>
          </p:txBody>
        </p:sp>
        <p:sp>
          <p:nvSpPr>
            <p:cNvPr id="3108" name="Rectangle 14"/>
            <p:cNvSpPr>
              <a:spLocks noChangeArrowheads="1"/>
            </p:cNvSpPr>
            <p:nvPr/>
          </p:nvSpPr>
          <p:spPr bwMode="auto">
            <a:xfrm>
              <a:off x="1779" y="243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0.100</a:t>
              </a:r>
              <a:endParaRPr lang="en-US"/>
            </a:p>
          </p:txBody>
        </p:sp>
        <p:sp>
          <p:nvSpPr>
            <p:cNvPr id="3109" name="Rectangle 15"/>
            <p:cNvSpPr>
              <a:spLocks noChangeArrowheads="1"/>
            </p:cNvSpPr>
            <p:nvPr/>
          </p:nvSpPr>
          <p:spPr bwMode="auto">
            <a:xfrm>
              <a:off x="1779" y="327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0.140</a:t>
              </a:r>
              <a:endParaRPr lang="en-US"/>
            </a:p>
          </p:txBody>
        </p:sp>
        <p:sp>
          <p:nvSpPr>
            <p:cNvPr id="3110" name="Rectangle 16"/>
            <p:cNvSpPr>
              <a:spLocks noChangeArrowheads="1"/>
            </p:cNvSpPr>
            <p:nvPr/>
          </p:nvSpPr>
          <p:spPr bwMode="auto">
            <a:xfrm>
              <a:off x="1779" y="355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0.181</a:t>
              </a:r>
              <a:endParaRPr lang="en-US"/>
            </a:p>
          </p:txBody>
        </p:sp>
        <p:sp>
          <p:nvSpPr>
            <p:cNvPr id="3111" name="Rectangle 17"/>
            <p:cNvSpPr>
              <a:spLocks noChangeArrowheads="1"/>
            </p:cNvSpPr>
            <p:nvPr/>
          </p:nvSpPr>
          <p:spPr bwMode="auto">
            <a:xfrm>
              <a:off x="1779" y="383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0.133</a:t>
              </a:r>
              <a:endParaRPr lang="en-US"/>
            </a:p>
          </p:txBody>
        </p:sp>
      </p:grpSp>
      <p:grpSp>
        <p:nvGrpSpPr>
          <p:cNvPr id="3081" name="Group 18"/>
          <p:cNvGrpSpPr>
            <a:grpSpLocks/>
          </p:cNvGrpSpPr>
          <p:nvPr/>
        </p:nvGrpSpPr>
        <p:grpSpPr bwMode="auto">
          <a:xfrm>
            <a:off x="927100" y="2082800"/>
            <a:ext cx="881063" cy="4365625"/>
            <a:chOff x="584" y="1312"/>
            <a:chExt cx="555" cy="2750"/>
          </a:xfrm>
        </p:grpSpPr>
        <p:sp>
          <p:nvSpPr>
            <p:cNvPr id="3084" name="Rectangle 19"/>
            <p:cNvSpPr>
              <a:spLocks noChangeArrowheads="1"/>
            </p:cNvSpPr>
            <p:nvPr/>
          </p:nvSpPr>
          <p:spPr bwMode="auto">
            <a:xfrm>
              <a:off x="584" y="1312"/>
              <a:ext cx="55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Cation</a:t>
              </a:r>
              <a:endParaRPr lang="en-US"/>
            </a:p>
          </p:txBody>
        </p:sp>
        <p:sp>
          <p:nvSpPr>
            <p:cNvPr id="3085" name="Rectangle 20"/>
            <p:cNvSpPr>
              <a:spLocks noChangeArrowheads="1"/>
            </p:cNvSpPr>
            <p:nvPr/>
          </p:nvSpPr>
          <p:spPr bwMode="auto">
            <a:xfrm>
              <a:off x="584" y="2936"/>
              <a:ext cx="5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Anion </a:t>
              </a:r>
              <a:endParaRPr lang="en-US"/>
            </a:p>
          </p:txBody>
        </p:sp>
        <p:grpSp>
          <p:nvGrpSpPr>
            <p:cNvPr id="3086" name="Group 21"/>
            <p:cNvGrpSpPr>
              <a:grpSpLocks/>
            </p:cNvGrpSpPr>
            <p:nvPr/>
          </p:nvGrpSpPr>
          <p:grpSpPr bwMode="auto">
            <a:xfrm>
              <a:off x="656" y="1536"/>
              <a:ext cx="475" cy="2526"/>
              <a:chOff x="584" y="1536"/>
              <a:chExt cx="475" cy="2526"/>
            </a:xfrm>
          </p:grpSpPr>
          <p:grpSp>
            <p:nvGrpSpPr>
              <p:cNvPr id="3087" name="Group 22"/>
              <p:cNvGrpSpPr>
                <a:grpSpLocks/>
              </p:cNvGrpSpPr>
              <p:nvPr/>
            </p:nvGrpSpPr>
            <p:grpSpPr bwMode="auto">
              <a:xfrm>
                <a:off x="584" y="1536"/>
                <a:ext cx="475" cy="1126"/>
                <a:chOff x="584" y="1536"/>
                <a:chExt cx="475" cy="1126"/>
              </a:xfrm>
            </p:grpSpPr>
            <p:sp>
              <p:nvSpPr>
                <p:cNvPr id="3095" name="Rectangle 23"/>
                <p:cNvSpPr>
                  <a:spLocks noChangeArrowheads="1"/>
                </p:cNvSpPr>
                <p:nvPr/>
              </p:nvSpPr>
              <p:spPr bwMode="auto">
                <a:xfrm>
                  <a:off x="584" y="1592"/>
                  <a:ext cx="17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Al</a:t>
                  </a:r>
                  <a:endParaRPr lang="en-US"/>
                </a:p>
              </p:txBody>
            </p:sp>
            <p:sp>
              <p:nvSpPr>
                <p:cNvPr id="3096" name="Rectangle 24"/>
                <p:cNvSpPr>
                  <a:spLocks noChangeArrowheads="1"/>
                </p:cNvSpPr>
                <p:nvPr/>
              </p:nvSpPr>
              <p:spPr bwMode="auto">
                <a:xfrm>
                  <a:off x="776" y="1536"/>
                  <a:ext cx="21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3+</a:t>
                  </a:r>
                  <a:endParaRPr lang="en-US"/>
                </a:p>
              </p:txBody>
            </p:sp>
            <p:sp>
              <p:nvSpPr>
                <p:cNvPr id="3097" name="Rectangle 25"/>
                <p:cNvSpPr>
                  <a:spLocks noChangeArrowheads="1"/>
                </p:cNvSpPr>
                <p:nvPr/>
              </p:nvSpPr>
              <p:spPr bwMode="auto">
                <a:xfrm>
                  <a:off x="584" y="1872"/>
                  <a:ext cx="22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Fe</a:t>
                  </a:r>
                  <a:endParaRPr lang="en-US"/>
                </a:p>
              </p:txBody>
            </p:sp>
            <p:sp>
              <p:nvSpPr>
                <p:cNvPr id="3098" name="Rectangle 26"/>
                <p:cNvSpPr>
                  <a:spLocks noChangeArrowheads="1"/>
                </p:cNvSpPr>
                <p:nvPr/>
              </p:nvSpPr>
              <p:spPr bwMode="auto">
                <a:xfrm>
                  <a:off x="816" y="1816"/>
                  <a:ext cx="1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3099" name="Rectangle 27"/>
                <p:cNvSpPr>
                  <a:spLocks noChangeArrowheads="1"/>
                </p:cNvSpPr>
                <p:nvPr/>
              </p:nvSpPr>
              <p:spPr bwMode="auto">
                <a:xfrm>
                  <a:off x="928" y="1816"/>
                  <a:ext cx="112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+</a:t>
                  </a:r>
                  <a:endParaRPr lang="en-US"/>
                </a:p>
              </p:txBody>
            </p:sp>
            <p:sp>
              <p:nvSpPr>
                <p:cNvPr id="3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584" y="2152"/>
                  <a:ext cx="22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Fe</a:t>
                  </a:r>
                  <a:endParaRPr lang="en-US"/>
                </a:p>
              </p:txBody>
            </p:sp>
            <p:sp>
              <p:nvSpPr>
                <p:cNvPr id="3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816" y="2096"/>
                  <a:ext cx="21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3+</a:t>
                  </a:r>
                  <a:endParaRPr lang="en-US"/>
                </a:p>
              </p:txBody>
            </p:sp>
            <p:sp>
              <p:nvSpPr>
                <p:cNvPr id="3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584" y="2432"/>
                  <a:ext cx="24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Ca</a:t>
                  </a:r>
                  <a:endParaRPr lang="en-US"/>
                </a:p>
              </p:txBody>
            </p:sp>
            <p:sp>
              <p:nvSpPr>
                <p:cNvPr id="3103" name="Rectangle 31"/>
                <p:cNvSpPr>
                  <a:spLocks noChangeArrowheads="1"/>
                </p:cNvSpPr>
                <p:nvPr/>
              </p:nvSpPr>
              <p:spPr bwMode="auto">
                <a:xfrm>
                  <a:off x="840" y="2376"/>
                  <a:ext cx="21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2+</a:t>
                  </a:r>
                  <a:endParaRPr lang="en-US"/>
                </a:p>
              </p:txBody>
            </p:sp>
          </p:grpSp>
          <p:grpSp>
            <p:nvGrpSpPr>
              <p:cNvPr id="3088" name="Group 32"/>
              <p:cNvGrpSpPr>
                <a:grpSpLocks/>
              </p:cNvGrpSpPr>
              <p:nvPr/>
            </p:nvGrpSpPr>
            <p:grpSpPr bwMode="auto">
              <a:xfrm>
                <a:off x="584" y="3216"/>
                <a:ext cx="323" cy="846"/>
                <a:chOff x="584" y="3216"/>
                <a:chExt cx="323" cy="846"/>
              </a:xfrm>
            </p:grpSpPr>
            <p:sp>
              <p:nvSpPr>
                <p:cNvPr id="3089" name="Rectangle 33"/>
                <p:cNvSpPr>
                  <a:spLocks noChangeArrowheads="1"/>
                </p:cNvSpPr>
                <p:nvPr/>
              </p:nvSpPr>
              <p:spPr bwMode="auto">
                <a:xfrm>
                  <a:off x="584" y="3272"/>
                  <a:ext cx="14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O</a:t>
                  </a:r>
                  <a:endParaRPr lang="en-US"/>
                </a:p>
              </p:txBody>
            </p:sp>
            <p:sp>
              <p:nvSpPr>
                <p:cNvPr id="3090" name="Rectangle 34"/>
                <p:cNvSpPr>
                  <a:spLocks noChangeArrowheads="1"/>
                </p:cNvSpPr>
                <p:nvPr/>
              </p:nvSpPr>
              <p:spPr bwMode="auto">
                <a:xfrm>
                  <a:off x="736" y="3216"/>
                  <a:ext cx="17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2-</a:t>
                  </a:r>
                  <a:endParaRPr lang="en-US"/>
                </a:p>
              </p:txBody>
            </p:sp>
            <p:sp>
              <p:nvSpPr>
                <p:cNvPr id="3091" name="Rectangle 35"/>
                <p:cNvSpPr>
                  <a:spLocks noChangeArrowheads="1"/>
                </p:cNvSpPr>
                <p:nvPr/>
              </p:nvSpPr>
              <p:spPr bwMode="auto">
                <a:xfrm>
                  <a:off x="584" y="3552"/>
                  <a:ext cx="18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Cl</a:t>
                  </a:r>
                  <a:endParaRPr lang="en-US"/>
                </a:p>
              </p:txBody>
            </p:sp>
            <p:sp>
              <p:nvSpPr>
                <p:cNvPr id="3092" name="Rectangle 36"/>
                <p:cNvSpPr>
                  <a:spLocks noChangeArrowheads="1"/>
                </p:cNvSpPr>
                <p:nvPr/>
              </p:nvSpPr>
              <p:spPr bwMode="auto">
                <a:xfrm>
                  <a:off x="776" y="3496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  <p:sp>
              <p:nvSpPr>
                <p:cNvPr id="3093" name="Rectangle 37"/>
                <p:cNvSpPr>
                  <a:spLocks noChangeArrowheads="1"/>
                </p:cNvSpPr>
                <p:nvPr/>
              </p:nvSpPr>
              <p:spPr bwMode="auto">
                <a:xfrm>
                  <a:off x="584" y="3832"/>
                  <a:ext cx="11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F</a:t>
                  </a:r>
                  <a:endParaRPr lang="en-US"/>
                </a:p>
              </p:txBody>
            </p:sp>
            <p:sp>
              <p:nvSpPr>
                <p:cNvPr id="3094" name="Rectangle 38"/>
                <p:cNvSpPr>
                  <a:spLocks noChangeArrowheads="1"/>
                </p:cNvSpPr>
                <p:nvPr/>
              </p:nvSpPr>
              <p:spPr bwMode="auto">
                <a:xfrm>
                  <a:off x="696" y="3776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</p:grpSp>
        </p:grpSp>
      </p:grpSp>
      <p:sp>
        <p:nvSpPr>
          <p:cNvPr id="547879" name="Rectangle 39"/>
          <p:cNvSpPr>
            <a:spLocks noChangeArrowheads="1"/>
          </p:cNvSpPr>
          <p:nvPr/>
        </p:nvSpPr>
        <p:spPr bwMode="auto">
          <a:xfrm>
            <a:off x="862013" y="2895600"/>
            <a:ext cx="2852737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880" name="Rectangle 40"/>
          <p:cNvSpPr>
            <a:spLocks noChangeArrowheads="1"/>
          </p:cNvSpPr>
          <p:nvPr/>
        </p:nvSpPr>
        <p:spPr bwMode="auto">
          <a:xfrm>
            <a:off x="862013" y="5114925"/>
            <a:ext cx="2852737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4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79" grpId="0" animBg="1"/>
      <p:bldP spid="5478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25FE7F-2384-491C-B4D8-EC9CA175990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>
                <a:ea typeface="ＭＳ Ｐゴシック" charset="-128"/>
              </a:rPr>
              <a:t>Rock Salt Structure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2313" y="714375"/>
            <a:ext cx="7975600" cy="10699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ea typeface="ＭＳ Ｐゴシック" charset="-128"/>
                <a:sym typeface="Symbol" pitchFamily="18" charset="2"/>
              </a:rPr>
              <a:t>Same concepts can be applied to ionic solids in general.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ea typeface="ＭＳ Ｐゴシック" charset="-128"/>
                <a:sym typeface="Symbol" pitchFamily="18" charset="2"/>
              </a:rPr>
              <a:t>Example:  NaCl (rock salt) structure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781550" y="1612841"/>
            <a:ext cx="1941513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 err="1"/>
              <a:t>r</a:t>
            </a:r>
            <a:r>
              <a:rPr lang="en-US" sz="2000" baseline="-25000" dirty="0" err="1"/>
              <a:t>Na</a:t>
            </a:r>
            <a:r>
              <a:rPr lang="en-US" sz="2000" dirty="0"/>
              <a:t> = 0.102 nm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846282" y="2162635"/>
            <a:ext cx="4591050" cy="10064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 err="1"/>
              <a:t>r</a:t>
            </a:r>
            <a:r>
              <a:rPr lang="en-US" sz="2000" baseline="-25000" dirty="0" err="1"/>
              <a:t>Na</a:t>
            </a:r>
            <a:r>
              <a:rPr lang="en-US" sz="2000" dirty="0"/>
              <a:t>/</a:t>
            </a:r>
            <a:r>
              <a:rPr lang="en-US" sz="2000" i="1" dirty="0" err="1"/>
              <a:t>r</a:t>
            </a:r>
            <a:r>
              <a:rPr lang="en-US" sz="2000" baseline="-25000" dirty="0" err="1"/>
              <a:t>Cl</a:t>
            </a:r>
            <a:r>
              <a:rPr lang="en-US" sz="2000" dirty="0"/>
              <a:t> = 0.564</a:t>
            </a:r>
          </a:p>
          <a:p>
            <a:pPr eaLnBrk="1" hangingPunct="1"/>
            <a:endParaRPr lang="en-US" sz="2000" dirty="0"/>
          </a:p>
          <a:p>
            <a:pPr eaLnBrk="1" hangingPunct="1">
              <a:buFont typeface="Symbol" pitchFamily="18" charset="2"/>
              <a:buChar char="\"/>
            </a:pPr>
            <a:r>
              <a:rPr lang="en-US" sz="2000" dirty="0">
                <a:sym typeface="Symbol" pitchFamily="18" charset="2"/>
              </a:rPr>
              <a:t>  cations (Na</a:t>
            </a:r>
            <a:r>
              <a:rPr lang="en-US" baseline="30000" dirty="0">
                <a:sym typeface="Symbol" pitchFamily="18" charset="2"/>
              </a:rPr>
              <a:t>+</a:t>
            </a:r>
            <a:r>
              <a:rPr lang="en-US" sz="2000" dirty="0">
                <a:sym typeface="Symbol" pitchFamily="18" charset="2"/>
              </a:rPr>
              <a:t>) prefer octahedral</a:t>
            </a:r>
            <a:r>
              <a:rPr lang="en-US" sz="2000" baseline="-25000" dirty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sites</a:t>
            </a:r>
            <a:endParaRPr lang="en-US" sz="2000" dirty="0"/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6896886" y="1612841"/>
            <a:ext cx="1941512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 err="1"/>
              <a:t>r</a:t>
            </a:r>
            <a:r>
              <a:rPr lang="en-US" sz="2000" baseline="-25000" dirty="0" err="1"/>
              <a:t>Cl</a:t>
            </a:r>
            <a:r>
              <a:rPr lang="en-US" sz="2000" dirty="0"/>
              <a:t> = 0.181 nm</a:t>
            </a:r>
          </a:p>
        </p:txBody>
      </p:sp>
      <p:pic>
        <p:nvPicPr>
          <p:cNvPr id="12296" name="Picture 1" descr="fig_12_0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63713"/>
            <a:ext cx="4276725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15"/>
          <p:cNvSpPr txBox="1">
            <a:spLocks noChangeArrowheads="1"/>
          </p:cNvSpPr>
          <p:nvPr/>
        </p:nvSpPr>
        <p:spPr bwMode="auto">
          <a:xfrm>
            <a:off x="4195985" y="3479006"/>
            <a:ext cx="48881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Compute the theoretical density for </a:t>
            </a:r>
            <a:r>
              <a:rPr lang="en-US" sz="2000" dirty="0" err="1"/>
              <a:t>NaCl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02B2FB-BDE5-4E4A-A701-EBD6746EA70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3357563" cy="30432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MgO and FeO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4876800" y="1981200"/>
            <a:ext cx="457200" cy="914400"/>
            <a:chOff x="4128" y="1248"/>
            <a:chExt cx="228" cy="474"/>
          </a:xfrm>
        </p:grpSpPr>
        <p:pic>
          <p:nvPicPr>
            <p:cNvPr id="1332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6" y="1584"/>
              <a:ext cx="126" cy="13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pic>
          <p:nvPicPr>
            <p:cNvPr id="1332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8" y="1248"/>
              <a:ext cx="228" cy="24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</p:grp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380038" y="1962150"/>
            <a:ext cx="2933700" cy="10366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/>
              <a:t>O</a:t>
            </a:r>
            <a:r>
              <a:rPr lang="en-US" sz="2000" baseline="30000"/>
              <a:t>2-	</a:t>
            </a:r>
            <a:r>
              <a:rPr lang="en-US" sz="2000" i="1"/>
              <a:t>r</a:t>
            </a:r>
            <a:r>
              <a:rPr lang="en-US" sz="2000" baseline="-25000"/>
              <a:t>O</a:t>
            </a:r>
            <a:r>
              <a:rPr lang="en-US" sz="2000"/>
              <a:t> = 0.140 nm</a:t>
            </a:r>
            <a:endParaRPr lang="en-US" sz="2000" baseline="30000"/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sz="2000"/>
              <a:t>Mg</a:t>
            </a:r>
            <a:r>
              <a:rPr lang="en-US" sz="2000" baseline="30000"/>
              <a:t>2+	 </a:t>
            </a:r>
            <a:r>
              <a:rPr lang="en-US" sz="2000" i="1"/>
              <a:t>r</a:t>
            </a:r>
            <a:r>
              <a:rPr lang="en-US" sz="2000" baseline="-25000"/>
              <a:t>Mg</a:t>
            </a:r>
            <a:r>
              <a:rPr lang="en-US" sz="2000"/>
              <a:t> = 0.072 nm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106863" y="3421063"/>
            <a:ext cx="5037137" cy="10064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i="1"/>
              <a:t>r</a:t>
            </a:r>
            <a:r>
              <a:rPr lang="en-US" sz="2000" baseline="-25000"/>
              <a:t>Mg</a:t>
            </a:r>
            <a:r>
              <a:rPr lang="en-US" sz="2000"/>
              <a:t>/</a:t>
            </a:r>
            <a:r>
              <a:rPr lang="en-US" sz="2000" i="1"/>
              <a:t>r</a:t>
            </a:r>
            <a:r>
              <a:rPr lang="en-US" sz="2000" baseline="-25000"/>
              <a:t>O</a:t>
            </a:r>
            <a:r>
              <a:rPr lang="en-US" sz="2000"/>
              <a:t> = 0.514</a:t>
            </a:r>
          </a:p>
          <a:p>
            <a:pPr eaLnBrk="1" hangingPunct="1"/>
            <a:endParaRPr lang="en-US" sz="2000"/>
          </a:p>
          <a:p>
            <a:pPr eaLnBrk="1" hangingPunct="1">
              <a:buFont typeface="Symbol" pitchFamily="18" charset="2"/>
              <a:buChar char="\"/>
            </a:pPr>
            <a:r>
              <a:rPr lang="en-US" sz="2000">
                <a:sym typeface="Symbol" pitchFamily="18" charset="2"/>
              </a:rPr>
              <a:t>  cations prefer octahedral sites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1065213" y="5505450"/>
            <a:ext cx="735647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cs typeface="Arial" charset="0"/>
              </a:rPr>
              <a:t>So each Mg</a:t>
            </a:r>
            <a:r>
              <a:rPr lang="en-US" baseline="30000">
                <a:cs typeface="Arial" charset="0"/>
              </a:rPr>
              <a:t>2+</a:t>
            </a:r>
            <a:r>
              <a:rPr lang="en-US">
                <a:cs typeface="Arial" charset="0"/>
              </a:rPr>
              <a:t> (or Fe</a:t>
            </a:r>
            <a:r>
              <a:rPr lang="en-US" baseline="30000">
                <a:cs typeface="Arial" charset="0"/>
              </a:rPr>
              <a:t>2+</a:t>
            </a:r>
            <a:r>
              <a:rPr lang="en-US">
                <a:cs typeface="Arial" charset="0"/>
              </a:rPr>
              <a:t>) has 6 neighbor oxygen atoms</a:t>
            </a: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1506538" y="4967288"/>
            <a:ext cx="1790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12.2,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701675" y="1204913"/>
            <a:ext cx="7023100" cy="5191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MgO and FeO also have the NaCl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4F2896-9CCB-4D65-BFBF-B99A69B2B4C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100" name="Picture 2" descr="Fig 12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" y="2260600"/>
            <a:ext cx="43243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AX Crystal Structures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276850" y="3146425"/>
          <a:ext cx="25463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1485720" imgH="507960" progId="Equation.3">
                  <p:embed/>
                </p:oleObj>
              </mc:Choice>
              <mc:Fallback>
                <p:oleObj name="Equation" r:id="rId5" imgW="148572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3146425"/>
                        <a:ext cx="2546350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08100" y="5522913"/>
            <a:ext cx="175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76275" y="1727200"/>
            <a:ext cx="319087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C4CFF"/>
                </a:solidFill>
              </a:rPr>
              <a:t>Cesium Chloride</a:t>
            </a:r>
            <a:r>
              <a:rPr lang="en-US" sz="2000"/>
              <a:t> structure:</a:t>
            </a:r>
            <a:endParaRPr lang="en-US" sz="2000">
              <a:solidFill>
                <a:srgbClr val="4C4CFF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283075" y="4325938"/>
            <a:ext cx="4244975" cy="8223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Symbol" pitchFamily="18" charset="2"/>
              </a:rPr>
              <a:t>  Since 0.732 &lt; 0.939 &lt; 1.0,  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     cubic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sites preferred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609975" y="5235575"/>
            <a:ext cx="4478338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cs typeface="Arial" charset="0"/>
              </a:rPr>
              <a:t>So each Cs</a:t>
            </a:r>
            <a:r>
              <a:rPr lang="en-US" sz="3200" baseline="30000">
                <a:cs typeface="Arial" charset="0"/>
              </a:rPr>
              <a:t>+</a:t>
            </a:r>
            <a:r>
              <a:rPr lang="en-US">
                <a:cs typeface="Arial" charset="0"/>
              </a:rPr>
              <a:t> has 8 neighbor Cl</a:t>
            </a:r>
            <a:r>
              <a:rPr lang="en-US" sz="3200" baseline="30000">
                <a:cs typeface="Arial" charset="0"/>
              </a:rPr>
              <a:t>-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90563" y="1179513"/>
            <a:ext cx="7440612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AX–Type Crystal Structures include NaCl, CsCl, and zinc blende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E57967-A0D0-4504-8434-17995C3B545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339" name="Picture 1026" descr="Fig 12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" y="1928813"/>
            <a:ext cx="3381375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AX</a:t>
            </a:r>
            <a:r>
              <a:rPr lang="en-US" baseline="-25000">
                <a:ea typeface="ＭＳ Ｐゴシック" charset="-128"/>
              </a:rPr>
              <a:t>2</a:t>
            </a:r>
            <a:r>
              <a:rPr lang="en-US">
                <a:ea typeface="ＭＳ Ｐゴシック" charset="-128"/>
              </a:rPr>
              <a:t> Crystal Structures</a:t>
            </a:r>
          </a:p>
        </p:txBody>
      </p:sp>
      <p:sp>
        <p:nvSpPr>
          <p:cNvPr id="14341" name="Text Box 1029"/>
          <p:cNvSpPr txBox="1">
            <a:spLocks noChangeArrowheads="1"/>
          </p:cNvSpPr>
          <p:nvPr/>
        </p:nvSpPr>
        <p:spPr bwMode="auto">
          <a:xfrm>
            <a:off x="4591050" y="2017713"/>
            <a:ext cx="4071938" cy="34512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Calcium Fluorite (CaF</a:t>
            </a:r>
            <a:r>
              <a:rPr lang="en-US" baseline="-25000"/>
              <a:t>2</a:t>
            </a:r>
            <a:r>
              <a:rPr lang="en-US"/>
              <a:t>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Cations in cubic sites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UO</a:t>
            </a:r>
            <a:r>
              <a:rPr lang="en-US" baseline="-25000"/>
              <a:t>2,</a:t>
            </a:r>
            <a:r>
              <a:rPr lang="en-US"/>
              <a:t> ThO</a:t>
            </a:r>
            <a:r>
              <a:rPr lang="en-US" baseline="-25000"/>
              <a:t>2</a:t>
            </a:r>
            <a:r>
              <a:rPr lang="en-US"/>
              <a:t>, ZrO</a:t>
            </a:r>
            <a:r>
              <a:rPr lang="en-US" baseline="-25000"/>
              <a:t>2</a:t>
            </a:r>
            <a:r>
              <a:rPr lang="en-US"/>
              <a:t>, CeO</a:t>
            </a:r>
            <a:r>
              <a:rPr lang="en-US" baseline="-25000"/>
              <a:t>2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Antifluorite structure –    </a:t>
            </a:r>
          </a:p>
          <a:p>
            <a:pPr eaLnBrk="1" hangingPunct="1">
              <a:spcBef>
                <a:spcPct val="20000"/>
              </a:spcBef>
            </a:pPr>
            <a:r>
              <a:rPr lang="en-US"/>
              <a:t>    positions of cations and   </a:t>
            </a:r>
            <a:br>
              <a:rPr lang="en-US"/>
            </a:br>
            <a:r>
              <a:rPr lang="en-US"/>
              <a:t>    anions reversed</a:t>
            </a:r>
            <a:endParaRPr lang="en-US" b="1"/>
          </a:p>
        </p:txBody>
      </p:sp>
      <p:sp>
        <p:nvSpPr>
          <p:cNvPr id="14342" name="Rectangle 1030"/>
          <p:cNvSpPr>
            <a:spLocks noChangeArrowheads="1"/>
          </p:cNvSpPr>
          <p:nvPr/>
        </p:nvSpPr>
        <p:spPr bwMode="auto">
          <a:xfrm>
            <a:off x="1673225" y="5832475"/>
            <a:ext cx="1731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12.5,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14343" name="Rectangle 1031"/>
          <p:cNvSpPr>
            <a:spLocks noChangeArrowheads="1"/>
          </p:cNvSpPr>
          <p:nvPr/>
        </p:nvSpPr>
        <p:spPr bwMode="auto">
          <a:xfrm>
            <a:off x="1289050" y="1203325"/>
            <a:ext cx="46196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Fluorite</a:t>
            </a:r>
            <a:r>
              <a:rPr lang="en-US" sz="2800"/>
              <a:t>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458841-7645-4F42-A395-E4A5E254D9D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363" name="Picture 1026" descr="Fig 12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647" y="1304925"/>
            <a:ext cx="37417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ABX</a:t>
            </a:r>
            <a:r>
              <a:rPr lang="en-US" baseline="-25000">
                <a:ea typeface="ＭＳ Ｐゴシック" charset="-128"/>
              </a:rPr>
              <a:t>3</a:t>
            </a:r>
            <a:r>
              <a:rPr lang="en-US">
                <a:ea typeface="ＭＳ Ｐゴシック" charset="-128"/>
              </a:rPr>
              <a:t> Crystal Structures</a:t>
            </a:r>
          </a:p>
        </p:txBody>
      </p:sp>
      <p:sp>
        <p:nvSpPr>
          <p:cNvPr id="15366" name="Rectangle 1030"/>
          <p:cNvSpPr>
            <a:spLocks noChangeArrowheads="1"/>
          </p:cNvSpPr>
          <p:nvPr/>
        </p:nvSpPr>
        <p:spPr bwMode="auto">
          <a:xfrm>
            <a:off x="205099" y="1203325"/>
            <a:ext cx="8750894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Perovskite </a:t>
            </a:r>
            <a:r>
              <a:rPr lang="en-US" sz="2800" dirty="0"/>
              <a:t>structure</a:t>
            </a:r>
            <a:endParaRPr lang="en-US" sz="28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/>
              <a:t>Ex</a:t>
            </a:r>
            <a:r>
              <a:rPr lang="en-US" sz="2800" dirty="0"/>
              <a:t>:  complex oxide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        BaTiO</a:t>
            </a:r>
            <a:r>
              <a:rPr lang="en-US" sz="2800" baseline="-25000" dirty="0"/>
              <a:t>3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45472" y="2733378"/>
            <a:ext cx="482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P. Calculate the Density of BaTiO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0DA5A3-270C-441D-9A9F-1C198660B3C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387" name="Picture 1026" descr="Fig 12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800225"/>
            <a:ext cx="2535237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27" descr="Fig 12_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100" y="2171700"/>
            <a:ext cx="2938463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>
                <a:ea typeface="ＭＳ Ｐゴシック" charset="-128"/>
              </a:rPr>
              <a:t>Silicate Ceramics</a:t>
            </a:r>
          </a:p>
        </p:txBody>
      </p:sp>
      <p:sp>
        <p:nvSpPr>
          <p:cNvPr id="1639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ea typeface="ＭＳ Ｐゴシック" charset="-128"/>
              </a:rPr>
              <a:t>Most common elements on earth are Si &amp; O</a:t>
            </a: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r>
              <a:rPr lang="en-US" sz="2400">
                <a:ea typeface="ＭＳ Ｐゴシック" charset="-128"/>
              </a:rPr>
              <a:t>SiO</a:t>
            </a:r>
            <a:r>
              <a:rPr lang="en-US" sz="2400" baseline="-25000">
                <a:ea typeface="ＭＳ Ｐゴシック" charset="-128"/>
              </a:rPr>
              <a:t>2 </a:t>
            </a:r>
            <a:r>
              <a:rPr lang="en-US" sz="2400">
                <a:ea typeface="ＭＳ Ｐゴシック" charset="-128"/>
              </a:rPr>
              <a:t>(silica) </a:t>
            </a:r>
            <a:r>
              <a:rPr lang="en-US" sz="2400">
                <a:solidFill>
                  <a:schemeClr val="accent2"/>
                </a:solidFill>
                <a:ea typeface="ＭＳ Ｐゴシック" charset="-128"/>
              </a:rPr>
              <a:t>polymorphic</a:t>
            </a:r>
            <a:r>
              <a:rPr lang="en-US" sz="2400">
                <a:ea typeface="ＭＳ Ｐゴシック" charset="-128"/>
              </a:rPr>
              <a:t> forms are quartz, crystobalite, &amp; tridymite</a:t>
            </a:r>
          </a:p>
          <a:p>
            <a:r>
              <a:rPr lang="en-US" sz="2400">
                <a:ea typeface="ＭＳ Ｐゴシック" charset="-128"/>
              </a:rPr>
              <a:t>The strong Si-O bonds lead to a high melting temperature (1710</a:t>
            </a:r>
            <a:r>
              <a:rPr lang="en-US" sz="2400">
                <a:ea typeface="ＭＳ Ｐゴシック" charset="-128"/>
                <a:cs typeface="Arial" charset="0"/>
              </a:rPr>
              <a:t>ºC) for this </a:t>
            </a:r>
            <a:r>
              <a:rPr lang="en-US" sz="2400">
                <a:ea typeface="ＭＳ Ｐゴシック" charset="-128"/>
              </a:rPr>
              <a:t>material</a:t>
            </a:r>
            <a:r>
              <a:rPr lang="en-US" sz="2400" b="1">
                <a:ea typeface="ＭＳ Ｐゴシック" charset="-128"/>
              </a:rPr>
              <a:t> </a:t>
            </a:r>
          </a:p>
        </p:txBody>
      </p:sp>
      <p:sp>
        <p:nvSpPr>
          <p:cNvPr id="16391" name="Text Box 1030"/>
          <p:cNvSpPr txBox="1">
            <a:spLocks noChangeArrowheads="1"/>
          </p:cNvSpPr>
          <p:nvPr/>
        </p:nvSpPr>
        <p:spPr bwMode="auto">
          <a:xfrm>
            <a:off x="4029075" y="2362200"/>
            <a:ext cx="598488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Si</a:t>
            </a:r>
            <a:r>
              <a:rPr lang="en-US" sz="2000" baseline="30000"/>
              <a:t>4+</a:t>
            </a:r>
            <a:endParaRPr lang="en-US" sz="2000"/>
          </a:p>
        </p:txBody>
      </p:sp>
      <p:sp>
        <p:nvSpPr>
          <p:cNvPr id="16392" name="Text Box 1031"/>
          <p:cNvSpPr txBox="1">
            <a:spLocks noChangeArrowheads="1"/>
          </p:cNvSpPr>
          <p:nvPr/>
        </p:nvSpPr>
        <p:spPr bwMode="auto">
          <a:xfrm>
            <a:off x="4029075" y="2992438"/>
            <a:ext cx="528638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O</a:t>
            </a:r>
            <a:r>
              <a:rPr lang="en-US" sz="2000" baseline="30000"/>
              <a:t>2-</a:t>
            </a:r>
            <a:endParaRPr lang="en-US" sz="2000"/>
          </a:p>
        </p:txBody>
      </p:sp>
      <p:sp>
        <p:nvSpPr>
          <p:cNvPr id="16393" name="Rectangle 1032"/>
          <p:cNvSpPr>
            <a:spLocks noChangeArrowheads="1"/>
          </p:cNvSpPr>
          <p:nvPr/>
        </p:nvSpPr>
        <p:spPr bwMode="auto">
          <a:xfrm>
            <a:off x="3341688" y="3668713"/>
            <a:ext cx="1414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Figs. 12.9-10, </a:t>
            </a:r>
            <a:r>
              <a:rPr lang="en-US" sz="1200" i="1">
                <a:solidFill>
                  <a:srgbClr val="000000"/>
                </a:solidFill>
              </a:rPr>
              <a:t>Callister &amp; Rethwisch 8e</a:t>
            </a:r>
          </a:p>
        </p:txBody>
      </p:sp>
      <p:sp>
        <p:nvSpPr>
          <p:cNvPr id="16394" name="Text Box 1033"/>
          <p:cNvSpPr txBox="1">
            <a:spLocks noChangeArrowheads="1"/>
          </p:cNvSpPr>
          <p:nvPr/>
        </p:nvSpPr>
        <p:spPr bwMode="auto">
          <a:xfrm>
            <a:off x="5699125" y="4006850"/>
            <a:ext cx="1468438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crystobalite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E6897-F790-437F-8589-BDE93E68739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69900" y="3657600"/>
            <a:ext cx="2935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Quartz is </a:t>
            </a:r>
            <a:r>
              <a:rPr lang="en-US">
                <a:solidFill>
                  <a:schemeClr val="accent2"/>
                </a:solidFill>
              </a:rPr>
              <a:t>crystalline</a:t>
            </a:r>
          </a:p>
          <a:p>
            <a:r>
              <a:rPr lang="en-US"/>
              <a:t>    SiO</a:t>
            </a:r>
            <a:r>
              <a:rPr lang="en-US" sz="2800" b="1" baseline="-4000"/>
              <a:t>2</a:t>
            </a:r>
            <a:r>
              <a:rPr lang="en-US"/>
              <a:t>: 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46100" y="1092200"/>
            <a:ext cx="1817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Basic Unit: 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700463" y="1143000"/>
            <a:ext cx="51069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Glass is noncrystalline (</a:t>
            </a:r>
            <a:r>
              <a:rPr lang="en-US">
                <a:solidFill>
                  <a:schemeClr val="accent2"/>
                </a:solidFill>
              </a:rPr>
              <a:t>amorphous)</a:t>
            </a:r>
            <a:endParaRPr lang="en-US"/>
          </a:p>
          <a:p>
            <a:r>
              <a:rPr lang="en-US"/>
              <a:t>•  Fused silica is SiO</a:t>
            </a:r>
            <a:r>
              <a:rPr lang="en-US" baseline="-25000"/>
              <a:t>2</a:t>
            </a:r>
            <a:r>
              <a:rPr lang="en-US"/>
              <a:t> to which no </a:t>
            </a:r>
            <a:br>
              <a:rPr lang="en-US"/>
            </a:br>
            <a:r>
              <a:rPr lang="en-US"/>
              <a:t>    impurities have been added</a:t>
            </a:r>
            <a:r>
              <a:rPr lang="en-US">
                <a:latin typeface="Times" charset="0"/>
              </a:rPr>
              <a:t> </a:t>
            </a:r>
            <a:endParaRPr lang="en-US" sz="2200"/>
          </a:p>
          <a:p>
            <a:r>
              <a:rPr lang="en-US"/>
              <a:t>•  Other common glasses contain </a:t>
            </a:r>
            <a:br>
              <a:rPr lang="en-US"/>
            </a:br>
            <a:r>
              <a:rPr lang="en-US"/>
              <a:t>    impurity ions such as Na</a:t>
            </a:r>
            <a:r>
              <a:rPr lang="en-US" baseline="30000"/>
              <a:t>+</a:t>
            </a:r>
            <a:r>
              <a:rPr lang="en-US"/>
              <a:t>, Ca</a:t>
            </a:r>
            <a:r>
              <a:rPr lang="en-US" baseline="30000"/>
              <a:t>2+</a:t>
            </a:r>
            <a:r>
              <a:rPr lang="en-US"/>
              <a:t>, </a:t>
            </a:r>
            <a:br>
              <a:rPr lang="en-US"/>
            </a:br>
            <a:r>
              <a:rPr lang="en-US"/>
              <a:t>    Al</a:t>
            </a:r>
            <a:r>
              <a:rPr lang="en-US" baseline="30000"/>
              <a:t>3+</a:t>
            </a:r>
            <a:r>
              <a:rPr lang="en-US"/>
              <a:t>, and B</a:t>
            </a:r>
            <a:r>
              <a:rPr lang="en-US" baseline="30000"/>
              <a:t>3+</a:t>
            </a:r>
            <a:r>
              <a:rPr lang="en-US" baseline="30000">
                <a:latin typeface="Times" charset="0"/>
              </a:rPr>
              <a:t> </a:t>
            </a:r>
            <a:endParaRPr lang="en-US" sz="2000" baseline="30000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6781800" y="5257800"/>
            <a:ext cx="17065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(soda glass)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6781800" y="5791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Adapted from Fig. 12.11, </a:t>
            </a:r>
            <a:r>
              <a:rPr lang="en-US" sz="1200" i="1">
                <a:solidFill>
                  <a:srgbClr val="000000"/>
                </a:solidFill>
              </a:rPr>
              <a:t>Callister &amp; Rethwisch 8e</a:t>
            </a:r>
            <a:r>
              <a:rPr lang="en-US" sz="1200"/>
              <a:t>.</a:t>
            </a:r>
          </a:p>
        </p:txBody>
      </p:sp>
      <p:sp>
        <p:nvSpPr>
          <p:cNvPr id="1844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Glass Structure</a:t>
            </a:r>
          </a:p>
        </p:txBody>
      </p:sp>
      <p:grpSp>
        <p:nvGrpSpPr>
          <p:cNvPr id="18441" name="Group 8"/>
          <p:cNvGrpSpPr>
            <a:grpSpLocks noChangeAspect="1"/>
          </p:cNvGrpSpPr>
          <p:nvPr/>
        </p:nvGrpSpPr>
        <p:grpSpPr bwMode="auto">
          <a:xfrm>
            <a:off x="1079500" y="1574800"/>
            <a:ext cx="2336800" cy="1778000"/>
            <a:chOff x="720" y="992"/>
            <a:chExt cx="1472" cy="1120"/>
          </a:xfrm>
        </p:grpSpPr>
        <p:sp>
          <p:nvSpPr>
            <p:cNvPr id="18860" name="AutoShape 9"/>
            <p:cNvSpPr>
              <a:spLocks noChangeAspect="1" noChangeArrowheads="1" noTextEdit="1"/>
            </p:cNvSpPr>
            <p:nvPr/>
          </p:nvSpPr>
          <p:spPr bwMode="auto">
            <a:xfrm>
              <a:off x="720" y="992"/>
              <a:ext cx="1472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1" name="Rectangle 10"/>
            <p:cNvSpPr>
              <a:spLocks noChangeArrowheads="1"/>
            </p:cNvSpPr>
            <p:nvPr/>
          </p:nvSpPr>
          <p:spPr bwMode="auto">
            <a:xfrm>
              <a:off x="728" y="1128"/>
              <a:ext cx="2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Si0</a:t>
              </a:r>
              <a:endParaRPr lang="en-US"/>
            </a:p>
          </p:txBody>
        </p:sp>
        <p:sp>
          <p:nvSpPr>
            <p:cNvPr id="18862" name="Rectangle 11"/>
            <p:cNvSpPr>
              <a:spLocks noChangeArrowheads="1"/>
            </p:cNvSpPr>
            <p:nvPr/>
          </p:nvSpPr>
          <p:spPr bwMode="auto">
            <a:xfrm>
              <a:off x="1000" y="1168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8863" name="Rectangle 12"/>
            <p:cNvSpPr>
              <a:spLocks noChangeArrowheads="1"/>
            </p:cNvSpPr>
            <p:nvPr/>
          </p:nvSpPr>
          <p:spPr bwMode="auto">
            <a:xfrm>
              <a:off x="1104" y="1128"/>
              <a:ext cx="9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 tetrahedron</a:t>
              </a:r>
              <a:endParaRPr lang="en-US"/>
            </a:p>
          </p:txBody>
        </p:sp>
        <p:sp>
          <p:nvSpPr>
            <p:cNvPr id="18864" name="Rectangle 13"/>
            <p:cNvSpPr>
              <a:spLocks noChangeArrowheads="1"/>
            </p:cNvSpPr>
            <p:nvPr/>
          </p:nvSpPr>
          <p:spPr bwMode="auto">
            <a:xfrm>
              <a:off x="960" y="1000"/>
              <a:ext cx="15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4-</a:t>
              </a:r>
              <a:endParaRPr lang="en-US"/>
            </a:p>
          </p:txBody>
        </p:sp>
        <p:grpSp>
          <p:nvGrpSpPr>
            <p:cNvPr id="18865" name="Group 14"/>
            <p:cNvGrpSpPr>
              <a:grpSpLocks/>
            </p:cNvGrpSpPr>
            <p:nvPr/>
          </p:nvGrpSpPr>
          <p:grpSpPr bwMode="auto">
            <a:xfrm>
              <a:off x="992" y="1352"/>
              <a:ext cx="1149" cy="736"/>
              <a:chOff x="992" y="1352"/>
              <a:chExt cx="1149" cy="736"/>
            </a:xfrm>
          </p:grpSpPr>
          <p:grpSp>
            <p:nvGrpSpPr>
              <p:cNvPr id="18866" name="Group 15"/>
              <p:cNvGrpSpPr>
                <a:grpSpLocks/>
              </p:cNvGrpSpPr>
              <p:nvPr/>
            </p:nvGrpSpPr>
            <p:grpSpPr bwMode="auto">
              <a:xfrm>
                <a:off x="992" y="1352"/>
                <a:ext cx="616" cy="736"/>
                <a:chOff x="992" y="1352"/>
                <a:chExt cx="616" cy="736"/>
              </a:xfrm>
            </p:grpSpPr>
            <p:sp>
              <p:nvSpPr>
                <p:cNvPr id="18879" name="Oval 16"/>
                <p:cNvSpPr>
                  <a:spLocks noChangeArrowheads="1"/>
                </p:cNvSpPr>
                <p:nvPr/>
              </p:nvSpPr>
              <p:spPr bwMode="auto">
                <a:xfrm>
                  <a:off x="1184" y="1352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0" name="Oval 17"/>
                <p:cNvSpPr>
                  <a:spLocks noChangeArrowheads="1"/>
                </p:cNvSpPr>
                <p:nvPr/>
              </p:nvSpPr>
              <p:spPr bwMode="auto">
                <a:xfrm>
                  <a:off x="1176" y="1848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1" name="Oval 18"/>
                <p:cNvSpPr>
                  <a:spLocks noChangeArrowheads="1"/>
                </p:cNvSpPr>
                <p:nvPr/>
              </p:nvSpPr>
              <p:spPr bwMode="auto">
                <a:xfrm>
                  <a:off x="1368" y="1688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2" name="Oval 19"/>
                <p:cNvSpPr>
                  <a:spLocks noChangeArrowheads="1"/>
                </p:cNvSpPr>
                <p:nvPr/>
              </p:nvSpPr>
              <p:spPr bwMode="auto">
                <a:xfrm>
                  <a:off x="992" y="1688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3" name="Oval 20"/>
                <p:cNvSpPr>
                  <a:spLocks noChangeArrowheads="1"/>
                </p:cNvSpPr>
                <p:nvPr/>
              </p:nvSpPr>
              <p:spPr bwMode="auto">
                <a:xfrm>
                  <a:off x="1248" y="1648"/>
                  <a:ext cx="104" cy="11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296" y="1736"/>
                  <a:ext cx="1" cy="11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5" name="Line 22"/>
                <p:cNvSpPr>
                  <a:spLocks noChangeShapeType="1"/>
                </p:cNvSpPr>
                <p:nvPr/>
              </p:nvSpPr>
              <p:spPr bwMode="auto">
                <a:xfrm>
                  <a:off x="1344" y="1720"/>
                  <a:ext cx="48" cy="3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184" y="1720"/>
                  <a:ext cx="56" cy="2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304" y="1536"/>
                  <a:ext cx="1" cy="11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67" name="Rectangle 25"/>
              <p:cNvSpPr>
                <a:spLocks noChangeArrowheads="1"/>
              </p:cNvSpPr>
              <p:nvPr/>
            </p:nvSpPr>
            <p:spPr bwMode="auto">
              <a:xfrm>
                <a:off x="1616" y="1456"/>
                <a:ext cx="1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CC0000"/>
                    </a:solidFill>
                  </a:rPr>
                  <a:t>Si</a:t>
                </a:r>
                <a:endParaRPr lang="en-US"/>
              </a:p>
            </p:txBody>
          </p:sp>
          <p:sp>
            <p:nvSpPr>
              <p:cNvPr id="18868" name="Rectangle 26"/>
              <p:cNvSpPr>
                <a:spLocks noChangeArrowheads="1"/>
              </p:cNvSpPr>
              <p:nvPr/>
            </p:nvSpPr>
            <p:spPr bwMode="auto">
              <a:xfrm>
                <a:off x="1768" y="1408"/>
                <a:ext cx="18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CC0000"/>
                    </a:solidFill>
                  </a:rPr>
                  <a:t>4+</a:t>
                </a:r>
                <a:endParaRPr lang="en-US"/>
              </a:p>
            </p:txBody>
          </p:sp>
          <p:grpSp>
            <p:nvGrpSpPr>
              <p:cNvPr id="18869" name="Group 27"/>
              <p:cNvGrpSpPr>
                <a:grpSpLocks/>
              </p:cNvGrpSpPr>
              <p:nvPr/>
            </p:nvGrpSpPr>
            <p:grpSpPr bwMode="auto">
              <a:xfrm>
                <a:off x="1344" y="1584"/>
                <a:ext cx="272" cy="128"/>
                <a:chOff x="1344" y="1584"/>
                <a:chExt cx="272" cy="128"/>
              </a:xfrm>
            </p:grpSpPr>
            <p:sp>
              <p:nvSpPr>
                <p:cNvPr id="18877" name="Freeform 28"/>
                <p:cNvSpPr>
                  <a:spLocks/>
                </p:cNvSpPr>
                <p:nvPr/>
              </p:nvSpPr>
              <p:spPr bwMode="auto">
                <a:xfrm>
                  <a:off x="1344" y="1624"/>
                  <a:ext cx="72" cy="88"/>
                </a:xfrm>
                <a:custGeom>
                  <a:avLst/>
                  <a:gdLst>
                    <a:gd name="T0" fmla="*/ 0 w 72"/>
                    <a:gd name="T1" fmla="*/ 64 h 88"/>
                    <a:gd name="T2" fmla="*/ 32 w 72"/>
                    <a:gd name="T3" fmla="*/ 0 h 88"/>
                    <a:gd name="T4" fmla="*/ 40 w 72"/>
                    <a:gd name="T5" fmla="*/ 48 h 88"/>
                    <a:gd name="T6" fmla="*/ 72 w 72"/>
                    <a:gd name="T7" fmla="*/ 88 h 88"/>
                    <a:gd name="T8" fmla="*/ 0 w 72"/>
                    <a:gd name="T9" fmla="*/ 6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88"/>
                    <a:gd name="T17" fmla="*/ 72 w 7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88">
                      <a:moveTo>
                        <a:pt x="0" y="64"/>
                      </a:moveTo>
                      <a:lnTo>
                        <a:pt x="32" y="0"/>
                      </a:lnTo>
                      <a:lnTo>
                        <a:pt x="40" y="48"/>
                      </a:lnTo>
                      <a:lnTo>
                        <a:pt x="72" y="88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7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384" y="1584"/>
                  <a:ext cx="232" cy="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70" name="Group 30"/>
              <p:cNvGrpSpPr>
                <a:grpSpLocks/>
              </p:cNvGrpSpPr>
              <p:nvPr/>
            </p:nvGrpSpPr>
            <p:grpSpPr bwMode="auto">
              <a:xfrm>
                <a:off x="1608" y="1656"/>
                <a:ext cx="533" cy="240"/>
                <a:chOff x="1608" y="1656"/>
                <a:chExt cx="533" cy="240"/>
              </a:xfrm>
            </p:grpSpPr>
            <p:grpSp>
              <p:nvGrpSpPr>
                <p:cNvPr id="18871" name="Group 31"/>
                <p:cNvGrpSpPr>
                  <a:grpSpLocks/>
                </p:cNvGrpSpPr>
                <p:nvPr/>
              </p:nvGrpSpPr>
              <p:grpSpPr bwMode="auto">
                <a:xfrm>
                  <a:off x="1608" y="1744"/>
                  <a:ext cx="248" cy="96"/>
                  <a:chOff x="1608" y="1744"/>
                  <a:chExt cx="248" cy="96"/>
                </a:xfrm>
              </p:grpSpPr>
              <p:sp>
                <p:nvSpPr>
                  <p:cNvPr id="18875" name="Freeform 32"/>
                  <p:cNvSpPr>
                    <a:spLocks/>
                  </p:cNvSpPr>
                  <p:nvPr/>
                </p:nvSpPr>
                <p:spPr bwMode="auto">
                  <a:xfrm>
                    <a:off x="1608" y="1744"/>
                    <a:ext cx="56" cy="96"/>
                  </a:xfrm>
                  <a:custGeom>
                    <a:avLst/>
                    <a:gdLst>
                      <a:gd name="T0" fmla="*/ 0 w 56"/>
                      <a:gd name="T1" fmla="*/ 56 h 96"/>
                      <a:gd name="T2" fmla="*/ 56 w 56"/>
                      <a:gd name="T3" fmla="*/ 0 h 96"/>
                      <a:gd name="T4" fmla="*/ 40 w 56"/>
                      <a:gd name="T5" fmla="*/ 56 h 96"/>
                      <a:gd name="T6" fmla="*/ 56 w 56"/>
                      <a:gd name="T7" fmla="*/ 96 h 96"/>
                      <a:gd name="T8" fmla="*/ 0 w 56"/>
                      <a:gd name="T9" fmla="*/ 56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96"/>
                      <a:gd name="T17" fmla="*/ 56 w 56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96">
                        <a:moveTo>
                          <a:pt x="0" y="56"/>
                        </a:moveTo>
                        <a:lnTo>
                          <a:pt x="56" y="0"/>
                        </a:lnTo>
                        <a:lnTo>
                          <a:pt x="40" y="56"/>
                        </a:lnTo>
                        <a:lnTo>
                          <a:pt x="56" y="96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7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8" y="1776"/>
                    <a:ext cx="208" cy="2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72" name="Rectangle 34"/>
                <p:cNvSpPr>
                  <a:spLocks noChangeArrowheads="1"/>
                </p:cNvSpPr>
                <p:nvPr/>
              </p:nvSpPr>
              <p:spPr bwMode="auto">
                <a:xfrm>
                  <a:off x="1864" y="1704"/>
                  <a:ext cx="1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3399"/>
                      </a:solidFill>
                    </a:rPr>
                    <a:t>O</a:t>
                  </a:r>
                  <a:endParaRPr lang="en-US"/>
                </a:p>
              </p:txBody>
            </p:sp>
            <p:sp>
              <p:nvSpPr>
                <p:cNvPr id="18873" name="Rectangle 35"/>
                <p:cNvSpPr>
                  <a:spLocks noChangeArrowheads="1"/>
                </p:cNvSpPr>
                <p:nvPr/>
              </p:nvSpPr>
              <p:spPr bwMode="auto">
                <a:xfrm>
                  <a:off x="1992" y="1656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3399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18874" name="Rectangle 36"/>
                <p:cNvSpPr>
                  <a:spLocks noChangeArrowheads="1"/>
                </p:cNvSpPr>
                <p:nvPr/>
              </p:nvSpPr>
              <p:spPr bwMode="auto">
                <a:xfrm>
                  <a:off x="2088" y="1656"/>
                  <a:ext cx="5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3399"/>
                      </a:solidFill>
                    </a:rPr>
                    <a:t>-</a:t>
                  </a:r>
                  <a:endParaRPr lang="en-US"/>
                </a:p>
              </p:txBody>
            </p:sp>
          </p:grpSp>
        </p:grpSp>
      </p:grpSp>
      <p:grpSp>
        <p:nvGrpSpPr>
          <p:cNvPr id="18442" name="Group 37"/>
          <p:cNvGrpSpPr>
            <a:grpSpLocks noChangeAspect="1"/>
          </p:cNvGrpSpPr>
          <p:nvPr/>
        </p:nvGrpSpPr>
        <p:grpSpPr bwMode="auto">
          <a:xfrm>
            <a:off x="1079500" y="4651375"/>
            <a:ext cx="1765300" cy="1597025"/>
            <a:chOff x="720" y="2930"/>
            <a:chExt cx="1112" cy="1006"/>
          </a:xfrm>
        </p:grpSpPr>
        <p:sp>
          <p:nvSpPr>
            <p:cNvPr id="18697" name="AutoShape 38"/>
            <p:cNvSpPr>
              <a:spLocks noChangeAspect="1" noChangeArrowheads="1" noTextEdit="1"/>
            </p:cNvSpPr>
            <p:nvPr/>
          </p:nvSpPr>
          <p:spPr bwMode="auto">
            <a:xfrm>
              <a:off x="720" y="2930"/>
              <a:ext cx="1112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698" name="Group 39"/>
            <p:cNvGrpSpPr>
              <a:grpSpLocks/>
            </p:cNvGrpSpPr>
            <p:nvPr/>
          </p:nvGrpSpPr>
          <p:grpSpPr bwMode="auto">
            <a:xfrm>
              <a:off x="727" y="3298"/>
              <a:ext cx="482" cy="440"/>
              <a:chOff x="727" y="3298"/>
              <a:chExt cx="482" cy="440"/>
            </a:xfrm>
          </p:grpSpPr>
          <p:sp>
            <p:nvSpPr>
              <p:cNvPr id="18834" name="Freeform 40"/>
              <p:cNvSpPr>
                <a:spLocks/>
              </p:cNvSpPr>
              <p:nvPr/>
            </p:nvSpPr>
            <p:spPr bwMode="auto">
              <a:xfrm>
                <a:off x="762" y="3334"/>
                <a:ext cx="411" cy="361"/>
              </a:xfrm>
              <a:custGeom>
                <a:avLst/>
                <a:gdLst>
                  <a:gd name="T0" fmla="*/ 411 w 411"/>
                  <a:gd name="T1" fmla="*/ 184 h 361"/>
                  <a:gd name="T2" fmla="*/ 305 w 411"/>
                  <a:gd name="T3" fmla="*/ 361 h 361"/>
                  <a:gd name="T4" fmla="*/ 100 w 411"/>
                  <a:gd name="T5" fmla="*/ 361 h 361"/>
                  <a:gd name="T6" fmla="*/ 0 w 411"/>
                  <a:gd name="T7" fmla="*/ 184 h 361"/>
                  <a:gd name="T8" fmla="*/ 100 w 411"/>
                  <a:gd name="T9" fmla="*/ 0 h 361"/>
                  <a:gd name="T10" fmla="*/ 305 w 411"/>
                  <a:gd name="T11" fmla="*/ 0 h 361"/>
                  <a:gd name="T12" fmla="*/ 411 w 411"/>
                  <a:gd name="T13" fmla="*/ 184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84"/>
                    </a:moveTo>
                    <a:lnTo>
                      <a:pt x="305" y="361"/>
                    </a:lnTo>
                    <a:lnTo>
                      <a:pt x="100" y="361"/>
                    </a:lnTo>
                    <a:lnTo>
                      <a:pt x="0" y="184"/>
                    </a:lnTo>
                    <a:lnTo>
                      <a:pt x="100" y="0"/>
                    </a:lnTo>
                    <a:lnTo>
                      <a:pt x="305" y="0"/>
                    </a:lnTo>
                    <a:lnTo>
                      <a:pt x="411" y="184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5" name="Freeform 41"/>
              <p:cNvSpPr>
                <a:spLocks/>
              </p:cNvSpPr>
              <p:nvPr/>
            </p:nvSpPr>
            <p:spPr bwMode="auto">
              <a:xfrm>
                <a:off x="770" y="3341"/>
                <a:ext cx="410" cy="361"/>
              </a:xfrm>
              <a:custGeom>
                <a:avLst/>
                <a:gdLst>
                  <a:gd name="T0" fmla="*/ 410 w 410"/>
                  <a:gd name="T1" fmla="*/ 177 h 361"/>
                  <a:gd name="T2" fmla="*/ 304 w 410"/>
                  <a:gd name="T3" fmla="*/ 361 h 361"/>
                  <a:gd name="T4" fmla="*/ 99 w 410"/>
                  <a:gd name="T5" fmla="*/ 361 h 361"/>
                  <a:gd name="T6" fmla="*/ 0 w 410"/>
                  <a:gd name="T7" fmla="*/ 177 h 361"/>
                  <a:gd name="T8" fmla="*/ 99 w 410"/>
                  <a:gd name="T9" fmla="*/ 0 h 361"/>
                  <a:gd name="T10" fmla="*/ 304 w 410"/>
                  <a:gd name="T11" fmla="*/ 0 h 361"/>
                  <a:gd name="T12" fmla="*/ 410 w 410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0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36" name="Group 42"/>
              <p:cNvGrpSpPr>
                <a:grpSpLocks/>
              </p:cNvGrpSpPr>
              <p:nvPr/>
            </p:nvGrpSpPr>
            <p:grpSpPr bwMode="auto">
              <a:xfrm>
                <a:off x="1131" y="3476"/>
                <a:ext cx="78" cy="70"/>
                <a:chOff x="1131" y="3476"/>
                <a:chExt cx="78" cy="70"/>
              </a:xfrm>
            </p:grpSpPr>
            <p:sp>
              <p:nvSpPr>
                <p:cNvPr id="18858" name="Oval 43"/>
                <p:cNvSpPr>
                  <a:spLocks noChangeArrowheads="1"/>
                </p:cNvSpPr>
                <p:nvPr/>
              </p:nvSpPr>
              <p:spPr bwMode="auto">
                <a:xfrm>
                  <a:off x="1131" y="3476"/>
                  <a:ext cx="78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9" name="Oval 44"/>
                <p:cNvSpPr>
                  <a:spLocks noChangeArrowheads="1"/>
                </p:cNvSpPr>
                <p:nvPr/>
              </p:nvSpPr>
              <p:spPr bwMode="auto">
                <a:xfrm>
                  <a:off x="1145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37" name="Oval 45"/>
              <p:cNvSpPr>
                <a:spLocks noChangeArrowheads="1"/>
              </p:cNvSpPr>
              <p:nvPr/>
            </p:nvSpPr>
            <p:spPr bwMode="auto">
              <a:xfrm>
                <a:off x="932" y="3660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38" name="Group 46"/>
              <p:cNvGrpSpPr>
                <a:grpSpLocks/>
              </p:cNvGrpSpPr>
              <p:nvPr/>
            </p:nvGrpSpPr>
            <p:grpSpPr bwMode="auto">
              <a:xfrm>
                <a:off x="826" y="3660"/>
                <a:ext cx="78" cy="78"/>
                <a:chOff x="826" y="3660"/>
                <a:chExt cx="78" cy="78"/>
              </a:xfrm>
            </p:grpSpPr>
            <p:sp>
              <p:nvSpPr>
                <p:cNvPr id="18856" name="Oval 47"/>
                <p:cNvSpPr>
                  <a:spLocks noChangeArrowheads="1"/>
                </p:cNvSpPr>
                <p:nvPr/>
              </p:nvSpPr>
              <p:spPr bwMode="auto">
                <a:xfrm>
                  <a:off x="826" y="3660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7" name="Oval 48"/>
                <p:cNvSpPr>
                  <a:spLocks noChangeArrowheads="1"/>
                </p:cNvSpPr>
                <p:nvPr/>
              </p:nvSpPr>
              <p:spPr bwMode="auto">
                <a:xfrm>
                  <a:off x="840" y="3674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39" name="Group 49"/>
              <p:cNvGrpSpPr>
                <a:grpSpLocks/>
              </p:cNvGrpSpPr>
              <p:nvPr/>
            </p:nvGrpSpPr>
            <p:grpSpPr bwMode="auto">
              <a:xfrm>
                <a:off x="1032" y="3660"/>
                <a:ext cx="78" cy="78"/>
                <a:chOff x="1032" y="3660"/>
                <a:chExt cx="78" cy="78"/>
              </a:xfrm>
            </p:grpSpPr>
            <p:sp>
              <p:nvSpPr>
                <p:cNvPr id="18854" name="Oval 50"/>
                <p:cNvSpPr>
                  <a:spLocks noChangeArrowheads="1"/>
                </p:cNvSpPr>
                <p:nvPr/>
              </p:nvSpPr>
              <p:spPr bwMode="auto">
                <a:xfrm>
                  <a:off x="1032" y="3660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5" name="Oval 51"/>
                <p:cNvSpPr>
                  <a:spLocks noChangeArrowheads="1"/>
                </p:cNvSpPr>
                <p:nvPr/>
              </p:nvSpPr>
              <p:spPr bwMode="auto">
                <a:xfrm>
                  <a:off x="1046" y="3674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40" name="Oval 52"/>
              <p:cNvSpPr>
                <a:spLocks noChangeArrowheads="1"/>
              </p:cNvSpPr>
              <p:nvPr/>
            </p:nvSpPr>
            <p:spPr bwMode="auto">
              <a:xfrm>
                <a:off x="925" y="329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41" name="Group 53"/>
              <p:cNvGrpSpPr>
                <a:grpSpLocks/>
              </p:cNvGrpSpPr>
              <p:nvPr/>
            </p:nvGrpSpPr>
            <p:grpSpPr bwMode="auto">
              <a:xfrm>
                <a:off x="826" y="3298"/>
                <a:ext cx="71" cy="78"/>
                <a:chOff x="826" y="3298"/>
                <a:chExt cx="71" cy="78"/>
              </a:xfrm>
            </p:grpSpPr>
            <p:sp>
              <p:nvSpPr>
                <p:cNvPr id="18852" name="Oval 54"/>
                <p:cNvSpPr>
                  <a:spLocks noChangeArrowheads="1"/>
                </p:cNvSpPr>
                <p:nvPr/>
              </p:nvSpPr>
              <p:spPr bwMode="auto">
                <a:xfrm>
                  <a:off x="826" y="3298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3" name="Oval 55"/>
                <p:cNvSpPr>
                  <a:spLocks noChangeArrowheads="1"/>
                </p:cNvSpPr>
                <p:nvPr/>
              </p:nvSpPr>
              <p:spPr bwMode="auto">
                <a:xfrm>
                  <a:off x="840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42" name="Group 56"/>
              <p:cNvGrpSpPr>
                <a:grpSpLocks/>
              </p:cNvGrpSpPr>
              <p:nvPr/>
            </p:nvGrpSpPr>
            <p:grpSpPr bwMode="auto">
              <a:xfrm>
                <a:off x="1032" y="3298"/>
                <a:ext cx="70" cy="78"/>
                <a:chOff x="1032" y="3298"/>
                <a:chExt cx="70" cy="78"/>
              </a:xfrm>
            </p:grpSpPr>
            <p:sp>
              <p:nvSpPr>
                <p:cNvPr id="18850" name="Oval 57"/>
                <p:cNvSpPr>
                  <a:spLocks noChangeArrowheads="1"/>
                </p:cNvSpPr>
                <p:nvPr/>
              </p:nvSpPr>
              <p:spPr bwMode="auto">
                <a:xfrm>
                  <a:off x="1032" y="3298"/>
                  <a:ext cx="70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1" name="Oval 58"/>
                <p:cNvSpPr>
                  <a:spLocks noChangeArrowheads="1"/>
                </p:cNvSpPr>
                <p:nvPr/>
              </p:nvSpPr>
              <p:spPr bwMode="auto">
                <a:xfrm>
                  <a:off x="1046" y="3313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43" name="Oval 59"/>
              <p:cNvSpPr>
                <a:spLocks noChangeArrowheads="1"/>
              </p:cNvSpPr>
              <p:nvPr/>
            </p:nvSpPr>
            <p:spPr bwMode="auto">
              <a:xfrm>
                <a:off x="777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44" name="Group 60"/>
              <p:cNvGrpSpPr>
                <a:grpSpLocks/>
              </p:cNvGrpSpPr>
              <p:nvPr/>
            </p:nvGrpSpPr>
            <p:grpSpPr bwMode="auto">
              <a:xfrm>
                <a:off x="727" y="3476"/>
                <a:ext cx="78" cy="77"/>
                <a:chOff x="727" y="3476"/>
                <a:chExt cx="78" cy="77"/>
              </a:xfrm>
            </p:grpSpPr>
            <p:sp>
              <p:nvSpPr>
                <p:cNvPr id="18848" name="Oval 61"/>
                <p:cNvSpPr>
                  <a:spLocks noChangeArrowheads="1"/>
                </p:cNvSpPr>
                <p:nvPr/>
              </p:nvSpPr>
              <p:spPr bwMode="auto">
                <a:xfrm>
                  <a:off x="727" y="3476"/>
                  <a:ext cx="78" cy="77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9" name="Oval 62"/>
                <p:cNvSpPr>
                  <a:spLocks noChangeArrowheads="1"/>
                </p:cNvSpPr>
                <p:nvPr/>
              </p:nvSpPr>
              <p:spPr bwMode="auto">
                <a:xfrm>
                  <a:off x="741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45" name="Oval 63"/>
              <p:cNvSpPr>
                <a:spLocks noChangeArrowheads="1"/>
              </p:cNvSpPr>
              <p:nvPr/>
            </p:nvSpPr>
            <p:spPr bwMode="auto">
              <a:xfrm>
                <a:off x="777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" name="Oval 64"/>
              <p:cNvSpPr>
                <a:spLocks noChangeArrowheads="1"/>
              </p:cNvSpPr>
              <p:nvPr/>
            </p:nvSpPr>
            <p:spPr bwMode="auto">
              <a:xfrm>
                <a:off x="1081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" name="Oval 65"/>
              <p:cNvSpPr>
                <a:spLocks noChangeArrowheads="1"/>
              </p:cNvSpPr>
              <p:nvPr/>
            </p:nvSpPr>
            <p:spPr bwMode="auto">
              <a:xfrm>
                <a:off x="1081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99" name="Group 66"/>
            <p:cNvGrpSpPr>
              <a:grpSpLocks/>
            </p:cNvGrpSpPr>
            <p:nvPr/>
          </p:nvGrpSpPr>
          <p:grpSpPr bwMode="auto">
            <a:xfrm>
              <a:off x="1039" y="3483"/>
              <a:ext cx="474" cy="432"/>
              <a:chOff x="1039" y="3483"/>
              <a:chExt cx="474" cy="432"/>
            </a:xfrm>
          </p:grpSpPr>
          <p:sp>
            <p:nvSpPr>
              <p:cNvPr id="18808" name="Freeform 67"/>
              <p:cNvSpPr>
                <a:spLocks/>
              </p:cNvSpPr>
              <p:nvPr/>
            </p:nvSpPr>
            <p:spPr bwMode="auto">
              <a:xfrm>
                <a:off x="1067" y="3518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9" name="Freeform 68"/>
              <p:cNvSpPr>
                <a:spLocks/>
              </p:cNvSpPr>
              <p:nvPr/>
            </p:nvSpPr>
            <p:spPr bwMode="auto">
              <a:xfrm>
                <a:off x="1074" y="3525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10" name="Group 69"/>
              <p:cNvGrpSpPr>
                <a:grpSpLocks/>
              </p:cNvGrpSpPr>
              <p:nvPr/>
            </p:nvGrpSpPr>
            <p:grpSpPr bwMode="auto">
              <a:xfrm>
                <a:off x="1435" y="3653"/>
                <a:ext cx="78" cy="78"/>
                <a:chOff x="1435" y="3653"/>
                <a:chExt cx="78" cy="78"/>
              </a:xfrm>
            </p:grpSpPr>
            <p:sp>
              <p:nvSpPr>
                <p:cNvPr id="18832" name="Oval 70"/>
                <p:cNvSpPr>
                  <a:spLocks noChangeArrowheads="1"/>
                </p:cNvSpPr>
                <p:nvPr/>
              </p:nvSpPr>
              <p:spPr bwMode="auto">
                <a:xfrm>
                  <a:off x="1435" y="3653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3" name="Oval 71"/>
                <p:cNvSpPr>
                  <a:spLocks noChangeArrowheads="1"/>
                </p:cNvSpPr>
                <p:nvPr/>
              </p:nvSpPr>
              <p:spPr bwMode="auto">
                <a:xfrm>
                  <a:off x="1450" y="3667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11" name="Oval 72"/>
              <p:cNvSpPr>
                <a:spLocks noChangeArrowheads="1"/>
              </p:cNvSpPr>
              <p:nvPr/>
            </p:nvSpPr>
            <p:spPr bwMode="auto">
              <a:xfrm>
                <a:off x="1237" y="3844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12" name="Group 73"/>
              <p:cNvGrpSpPr>
                <a:grpSpLocks/>
              </p:cNvGrpSpPr>
              <p:nvPr/>
            </p:nvGrpSpPr>
            <p:grpSpPr bwMode="auto">
              <a:xfrm>
                <a:off x="1131" y="3844"/>
                <a:ext cx="78" cy="71"/>
                <a:chOff x="1131" y="3844"/>
                <a:chExt cx="78" cy="71"/>
              </a:xfrm>
            </p:grpSpPr>
            <p:sp>
              <p:nvSpPr>
                <p:cNvPr id="18830" name="Oval 74"/>
                <p:cNvSpPr>
                  <a:spLocks noChangeArrowheads="1"/>
                </p:cNvSpPr>
                <p:nvPr/>
              </p:nvSpPr>
              <p:spPr bwMode="auto">
                <a:xfrm>
                  <a:off x="1131" y="3844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1" name="Oval 75"/>
                <p:cNvSpPr>
                  <a:spLocks noChangeArrowheads="1"/>
                </p:cNvSpPr>
                <p:nvPr/>
              </p:nvSpPr>
              <p:spPr bwMode="auto">
                <a:xfrm>
                  <a:off x="1145" y="38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13" name="Group 76"/>
              <p:cNvGrpSpPr>
                <a:grpSpLocks/>
              </p:cNvGrpSpPr>
              <p:nvPr/>
            </p:nvGrpSpPr>
            <p:grpSpPr bwMode="auto">
              <a:xfrm>
                <a:off x="1336" y="3844"/>
                <a:ext cx="78" cy="71"/>
                <a:chOff x="1336" y="3844"/>
                <a:chExt cx="78" cy="71"/>
              </a:xfrm>
            </p:grpSpPr>
            <p:sp>
              <p:nvSpPr>
                <p:cNvPr id="18828" name="Oval 77"/>
                <p:cNvSpPr>
                  <a:spLocks noChangeArrowheads="1"/>
                </p:cNvSpPr>
                <p:nvPr/>
              </p:nvSpPr>
              <p:spPr bwMode="auto">
                <a:xfrm>
                  <a:off x="1336" y="3844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9" name="Oval 78"/>
                <p:cNvSpPr>
                  <a:spLocks noChangeArrowheads="1"/>
                </p:cNvSpPr>
                <p:nvPr/>
              </p:nvSpPr>
              <p:spPr bwMode="auto">
                <a:xfrm>
                  <a:off x="1350" y="38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14" name="Oval 79"/>
              <p:cNvSpPr>
                <a:spLocks noChangeArrowheads="1"/>
              </p:cNvSpPr>
              <p:nvPr/>
            </p:nvSpPr>
            <p:spPr bwMode="auto">
              <a:xfrm>
                <a:off x="1237" y="3483"/>
                <a:ext cx="71" cy="70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15" name="Group 80"/>
              <p:cNvGrpSpPr>
                <a:grpSpLocks/>
              </p:cNvGrpSpPr>
              <p:nvPr/>
            </p:nvGrpSpPr>
            <p:grpSpPr bwMode="auto">
              <a:xfrm>
                <a:off x="1131" y="3483"/>
                <a:ext cx="71" cy="70"/>
                <a:chOff x="1131" y="3483"/>
                <a:chExt cx="71" cy="70"/>
              </a:xfrm>
            </p:grpSpPr>
            <p:sp>
              <p:nvSpPr>
                <p:cNvPr id="18826" name="Oval 81"/>
                <p:cNvSpPr>
                  <a:spLocks noChangeArrowheads="1"/>
                </p:cNvSpPr>
                <p:nvPr/>
              </p:nvSpPr>
              <p:spPr bwMode="auto">
                <a:xfrm>
                  <a:off x="1131" y="3483"/>
                  <a:ext cx="71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7" name="Oval 82"/>
                <p:cNvSpPr>
                  <a:spLocks noChangeArrowheads="1"/>
                </p:cNvSpPr>
                <p:nvPr/>
              </p:nvSpPr>
              <p:spPr bwMode="auto">
                <a:xfrm>
                  <a:off x="1145" y="3497"/>
                  <a:ext cx="50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16" name="Group 83"/>
              <p:cNvGrpSpPr>
                <a:grpSpLocks/>
              </p:cNvGrpSpPr>
              <p:nvPr/>
            </p:nvGrpSpPr>
            <p:grpSpPr bwMode="auto">
              <a:xfrm>
                <a:off x="1336" y="3483"/>
                <a:ext cx="78" cy="70"/>
                <a:chOff x="1336" y="3483"/>
                <a:chExt cx="78" cy="70"/>
              </a:xfrm>
            </p:grpSpPr>
            <p:sp>
              <p:nvSpPr>
                <p:cNvPr id="18824" name="Oval 84"/>
                <p:cNvSpPr>
                  <a:spLocks noChangeArrowheads="1"/>
                </p:cNvSpPr>
                <p:nvPr/>
              </p:nvSpPr>
              <p:spPr bwMode="auto">
                <a:xfrm>
                  <a:off x="1336" y="3483"/>
                  <a:ext cx="78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5" name="Oval 85"/>
                <p:cNvSpPr>
                  <a:spLocks noChangeArrowheads="1"/>
                </p:cNvSpPr>
                <p:nvPr/>
              </p:nvSpPr>
              <p:spPr bwMode="auto">
                <a:xfrm>
                  <a:off x="1350" y="3497"/>
                  <a:ext cx="50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17" name="Oval 86"/>
              <p:cNvSpPr>
                <a:spLocks noChangeArrowheads="1"/>
              </p:cNvSpPr>
              <p:nvPr/>
            </p:nvSpPr>
            <p:spPr bwMode="auto">
              <a:xfrm>
                <a:off x="1081" y="3752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18" name="Group 87"/>
              <p:cNvGrpSpPr>
                <a:grpSpLocks/>
              </p:cNvGrpSpPr>
              <p:nvPr/>
            </p:nvGrpSpPr>
            <p:grpSpPr bwMode="auto">
              <a:xfrm>
                <a:off x="1039" y="3660"/>
                <a:ext cx="71" cy="71"/>
                <a:chOff x="1039" y="3660"/>
                <a:chExt cx="71" cy="71"/>
              </a:xfrm>
            </p:grpSpPr>
            <p:sp>
              <p:nvSpPr>
                <p:cNvPr id="18822" name="Oval 88"/>
                <p:cNvSpPr>
                  <a:spLocks noChangeArrowheads="1"/>
                </p:cNvSpPr>
                <p:nvPr/>
              </p:nvSpPr>
              <p:spPr bwMode="auto">
                <a:xfrm>
                  <a:off x="1039" y="3660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3" name="Oval 89"/>
                <p:cNvSpPr>
                  <a:spLocks noChangeArrowheads="1"/>
                </p:cNvSpPr>
                <p:nvPr/>
              </p:nvSpPr>
              <p:spPr bwMode="auto">
                <a:xfrm>
                  <a:off x="1046" y="3674"/>
                  <a:ext cx="49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19" name="Oval 90"/>
              <p:cNvSpPr>
                <a:spLocks noChangeArrowheads="1"/>
              </p:cNvSpPr>
              <p:nvPr/>
            </p:nvSpPr>
            <p:spPr bwMode="auto">
              <a:xfrm>
                <a:off x="1081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0" name="Oval 91"/>
              <p:cNvSpPr>
                <a:spLocks noChangeArrowheads="1"/>
              </p:cNvSpPr>
              <p:nvPr/>
            </p:nvSpPr>
            <p:spPr bwMode="auto">
              <a:xfrm>
                <a:off x="1386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1" name="Oval 92"/>
              <p:cNvSpPr>
                <a:spLocks noChangeArrowheads="1"/>
              </p:cNvSpPr>
              <p:nvPr/>
            </p:nvSpPr>
            <p:spPr bwMode="auto">
              <a:xfrm>
                <a:off x="1386" y="3752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00" name="Group 93"/>
            <p:cNvGrpSpPr>
              <a:grpSpLocks/>
            </p:cNvGrpSpPr>
            <p:nvPr/>
          </p:nvGrpSpPr>
          <p:grpSpPr bwMode="auto">
            <a:xfrm>
              <a:off x="1343" y="3298"/>
              <a:ext cx="475" cy="440"/>
              <a:chOff x="1343" y="3298"/>
              <a:chExt cx="475" cy="440"/>
            </a:xfrm>
          </p:grpSpPr>
          <p:sp>
            <p:nvSpPr>
              <p:cNvPr id="18782" name="Freeform 94"/>
              <p:cNvSpPr>
                <a:spLocks/>
              </p:cNvSpPr>
              <p:nvPr/>
            </p:nvSpPr>
            <p:spPr bwMode="auto">
              <a:xfrm>
                <a:off x="1372" y="3334"/>
                <a:ext cx="410" cy="361"/>
              </a:xfrm>
              <a:custGeom>
                <a:avLst/>
                <a:gdLst>
                  <a:gd name="T0" fmla="*/ 410 w 410"/>
                  <a:gd name="T1" fmla="*/ 184 h 361"/>
                  <a:gd name="T2" fmla="*/ 311 w 410"/>
                  <a:gd name="T3" fmla="*/ 361 h 361"/>
                  <a:gd name="T4" fmla="*/ 106 w 410"/>
                  <a:gd name="T5" fmla="*/ 361 h 361"/>
                  <a:gd name="T6" fmla="*/ 0 w 410"/>
                  <a:gd name="T7" fmla="*/ 184 h 361"/>
                  <a:gd name="T8" fmla="*/ 106 w 410"/>
                  <a:gd name="T9" fmla="*/ 0 h 361"/>
                  <a:gd name="T10" fmla="*/ 311 w 410"/>
                  <a:gd name="T11" fmla="*/ 0 h 361"/>
                  <a:gd name="T12" fmla="*/ 410 w 410"/>
                  <a:gd name="T13" fmla="*/ 184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84"/>
                    </a:moveTo>
                    <a:lnTo>
                      <a:pt x="311" y="361"/>
                    </a:lnTo>
                    <a:lnTo>
                      <a:pt x="106" y="361"/>
                    </a:lnTo>
                    <a:lnTo>
                      <a:pt x="0" y="184"/>
                    </a:lnTo>
                    <a:lnTo>
                      <a:pt x="106" y="0"/>
                    </a:lnTo>
                    <a:lnTo>
                      <a:pt x="311" y="0"/>
                    </a:lnTo>
                    <a:lnTo>
                      <a:pt x="410" y="184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3" name="Freeform 95"/>
              <p:cNvSpPr>
                <a:spLocks/>
              </p:cNvSpPr>
              <p:nvPr/>
            </p:nvSpPr>
            <p:spPr bwMode="auto">
              <a:xfrm>
                <a:off x="1379" y="3341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4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4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84" name="Group 96"/>
              <p:cNvGrpSpPr>
                <a:grpSpLocks/>
              </p:cNvGrpSpPr>
              <p:nvPr/>
            </p:nvGrpSpPr>
            <p:grpSpPr bwMode="auto">
              <a:xfrm>
                <a:off x="1740" y="3476"/>
                <a:ext cx="78" cy="77"/>
                <a:chOff x="1740" y="3476"/>
                <a:chExt cx="78" cy="77"/>
              </a:xfrm>
            </p:grpSpPr>
            <p:sp>
              <p:nvSpPr>
                <p:cNvPr id="1880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3476"/>
                  <a:ext cx="78" cy="77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7" name="Oval 98"/>
                <p:cNvSpPr>
                  <a:spLocks noChangeArrowheads="1"/>
                </p:cNvSpPr>
                <p:nvPr/>
              </p:nvSpPr>
              <p:spPr bwMode="auto">
                <a:xfrm>
                  <a:off x="1754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85" name="Oval 99"/>
              <p:cNvSpPr>
                <a:spLocks noChangeArrowheads="1"/>
              </p:cNvSpPr>
              <p:nvPr/>
            </p:nvSpPr>
            <p:spPr bwMode="auto">
              <a:xfrm>
                <a:off x="1542" y="3660"/>
                <a:ext cx="70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86" name="Group 100"/>
              <p:cNvGrpSpPr>
                <a:grpSpLocks/>
              </p:cNvGrpSpPr>
              <p:nvPr/>
            </p:nvGrpSpPr>
            <p:grpSpPr bwMode="auto">
              <a:xfrm>
                <a:off x="1435" y="3660"/>
                <a:ext cx="78" cy="78"/>
                <a:chOff x="1435" y="3660"/>
                <a:chExt cx="78" cy="78"/>
              </a:xfrm>
            </p:grpSpPr>
            <p:sp>
              <p:nvSpPr>
                <p:cNvPr id="18804" name="Oval 101"/>
                <p:cNvSpPr>
                  <a:spLocks noChangeArrowheads="1"/>
                </p:cNvSpPr>
                <p:nvPr/>
              </p:nvSpPr>
              <p:spPr bwMode="auto">
                <a:xfrm>
                  <a:off x="1435" y="3660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5" name="Oval 102"/>
                <p:cNvSpPr>
                  <a:spLocks noChangeArrowheads="1"/>
                </p:cNvSpPr>
                <p:nvPr/>
              </p:nvSpPr>
              <p:spPr bwMode="auto">
                <a:xfrm>
                  <a:off x="1450" y="3674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87" name="Group 103"/>
              <p:cNvGrpSpPr>
                <a:grpSpLocks/>
              </p:cNvGrpSpPr>
              <p:nvPr/>
            </p:nvGrpSpPr>
            <p:grpSpPr bwMode="auto">
              <a:xfrm>
                <a:off x="1648" y="3660"/>
                <a:ext cx="71" cy="78"/>
                <a:chOff x="1648" y="3660"/>
                <a:chExt cx="71" cy="78"/>
              </a:xfrm>
            </p:grpSpPr>
            <p:sp>
              <p:nvSpPr>
                <p:cNvPr id="18802" name="Oval 104"/>
                <p:cNvSpPr>
                  <a:spLocks noChangeArrowheads="1"/>
                </p:cNvSpPr>
                <p:nvPr/>
              </p:nvSpPr>
              <p:spPr bwMode="auto">
                <a:xfrm>
                  <a:off x="1648" y="3660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3" name="Oval 105"/>
                <p:cNvSpPr>
                  <a:spLocks noChangeArrowheads="1"/>
                </p:cNvSpPr>
                <p:nvPr/>
              </p:nvSpPr>
              <p:spPr bwMode="auto">
                <a:xfrm>
                  <a:off x="1655" y="3674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88" name="Oval 106"/>
              <p:cNvSpPr>
                <a:spLocks noChangeArrowheads="1"/>
              </p:cNvSpPr>
              <p:nvPr/>
            </p:nvSpPr>
            <p:spPr bwMode="auto">
              <a:xfrm>
                <a:off x="1542" y="3298"/>
                <a:ext cx="70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89" name="Group 107"/>
              <p:cNvGrpSpPr>
                <a:grpSpLocks/>
              </p:cNvGrpSpPr>
              <p:nvPr/>
            </p:nvGrpSpPr>
            <p:grpSpPr bwMode="auto">
              <a:xfrm>
                <a:off x="1435" y="3298"/>
                <a:ext cx="78" cy="78"/>
                <a:chOff x="1435" y="3298"/>
                <a:chExt cx="78" cy="78"/>
              </a:xfrm>
            </p:grpSpPr>
            <p:sp>
              <p:nvSpPr>
                <p:cNvPr id="18800" name="Oval 108"/>
                <p:cNvSpPr>
                  <a:spLocks noChangeArrowheads="1"/>
                </p:cNvSpPr>
                <p:nvPr/>
              </p:nvSpPr>
              <p:spPr bwMode="auto">
                <a:xfrm>
                  <a:off x="1435" y="3298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1" name="Oval 109"/>
                <p:cNvSpPr>
                  <a:spLocks noChangeArrowheads="1"/>
                </p:cNvSpPr>
                <p:nvPr/>
              </p:nvSpPr>
              <p:spPr bwMode="auto">
                <a:xfrm>
                  <a:off x="1450" y="3313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90" name="Group 110"/>
              <p:cNvGrpSpPr>
                <a:grpSpLocks/>
              </p:cNvGrpSpPr>
              <p:nvPr/>
            </p:nvGrpSpPr>
            <p:grpSpPr bwMode="auto">
              <a:xfrm>
                <a:off x="1641" y="3298"/>
                <a:ext cx="78" cy="78"/>
                <a:chOff x="1641" y="3298"/>
                <a:chExt cx="78" cy="78"/>
              </a:xfrm>
            </p:grpSpPr>
            <p:sp>
              <p:nvSpPr>
                <p:cNvPr id="18798" name="Oval 111"/>
                <p:cNvSpPr>
                  <a:spLocks noChangeArrowheads="1"/>
                </p:cNvSpPr>
                <p:nvPr/>
              </p:nvSpPr>
              <p:spPr bwMode="auto">
                <a:xfrm>
                  <a:off x="1641" y="3298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9" name="Oval 112"/>
                <p:cNvSpPr>
                  <a:spLocks noChangeArrowheads="1"/>
                </p:cNvSpPr>
                <p:nvPr/>
              </p:nvSpPr>
              <p:spPr bwMode="auto">
                <a:xfrm>
                  <a:off x="1655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91" name="Oval 113"/>
              <p:cNvSpPr>
                <a:spLocks noChangeArrowheads="1"/>
              </p:cNvSpPr>
              <p:nvPr/>
            </p:nvSpPr>
            <p:spPr bwMode="auto">
              <a:xfrm>
                <a:off x="1393" y="3568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92" name="Group 114"/>
              <p:cNvGrpSpPr>
                <a:grpSpLocks/>
              </p:cNvGrpSpPr>
              <p:nvPr/>
            </p:nvGrpSpPr>
            <p:grpSpPr bwMode="auto">
              <a:xfrm>
                <a:off x="1343" y="3476"/>
                <a:ext cx="71" cy="77"/>
                <a:chOff x="1343" y="3476"/>
                <a:chExt cx="71" cy="77"/>
              </a:xfrm>
            </p:grpSpPr>
            <p:sp>
              <p:nvSpPr>
                <p:cNvPr id="18796" name="Oval 115"/>
                <p:cNvSpPr>
                  <a:spLocks noChangeArrowheads="1"/>
                </p:cNvSpPr>
                <p:nvPr/>
              </p:nvSpPr>
              <p:spPr bwMode="auto">
                <a:xfrm>
                  <a:off x="1343" y="3476"/>
                  <a:ext cx="71" cy="77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7" name="Oval 116"/>
                <p:cNvSpPr>
                  <a:spLocks noChangeArrowheads="1"/>
                </p:cNvSpPr>
                <p:nvPr/>
              </p:nvSpPr>
              <p:spPr bwMode="auto">
                <a:xfrm>
                  <a:off x="1357" y="3490"/>
                  <a:ext cx="43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93" name="Oval 117"/>
              <p:cNvSpPr>
                <a:spLocks noChangeArrowheads="1"/>
              </p:cNvSpPr>
              <p:nvPr/>
            </p:nvSpPr>
            <p:spPr bwMode="auto">
              <a:xfrm>
                <a:off x="1386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4" name="Oval 118"/>
              <p:cNvSpPr>
                <a:spLocks noChangeArrowheads="1"/>
              </p:cNvSpPr>
              <p:nvPr/>
            </p:nvSpPr>
            <p:spPr bwMode="auto">
              <a:xfrm>
                <a:off x="1690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5" name="Oval 119"/>
              <p:cNvSpPr>
                <a:spLocks noChangeArrowheads="1"/>
              </p:cNvSpPr>
              <p:nvPr/>
            </p:nvSpPr>
            <p:spPr bwMode="auto">
              <a:xfrm>
                <a:off x="1690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01" name="Group 120"/>
            <p:cNvGrpSpPr>
              <a:grpSpLocks/>
            </p:cNvGrpSpPr>
            <p:nvPr/>
          </p:nvGrpSpPr>
          <p:grpSpPr bwMode="auto">
            <a:xfrm>
              <a:off x="1032" y="3121"/>
              <a:ext cx="474" cy="432"/>
              <a:chOff x="1032" y="3121"/>
              <a:chExt cx="474" cy="432"/>
            </a:xfrm>
          </p:grpSpPr>
          <p:sp>
            <p:nvSpPr>
              <p:cNvPr id="18756" name="Freeform 121"/>
              <p:cNvSpPr>
                <a:spLocks/>
              </p:cNvSpPr>
              <p:nvPr/>
            </p:nvSpPr>
            <p:spPr bwMode="auto">
              <a:xfrm>
                <a:off x="1067" y="3157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7" name="Freeform 122"/>
              <p:cNvSpPr>
                <a:spLocks/>
              </p:cNvSpPr>
              <p:nvPr/>
            </p:nvSpPr>
            <p:spPr bwMode="auto">
              <a:xfrm>
                <a:off x="1074" y="3164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58" name="Group 123"/>
              <p:cNvGrpSpPr>
                <a:grpSpLocks/>
              </p:cNvGrpSpPr>
              <p:nvPr/>
            </p:nvGrpSpPr>
            <p:grpSpPr bwMode="auto">
              <a:xfrm>
                <a:off x="1435" y="3291"/>
                <a:ext cx="71" cy="78"/>
                <a:chOff x="1435" y="3291"/>
                <a:chExt cx="71" cy="78"/>
              </a:xfrm>
            </p:grpSpPr>
            <p:sp>
              <p:nvSpPr>
                <p:cNvPr id="18780" name="Oval 124"/>
                <p:cNvSpPr>
                  <a:spLocks noChangeArrowheads="1"/>
                </p:cNvSpPr>
                <p:nvPr/>
              </p:nvSpPr>
              <p:spPr bwMode="auto">
                <a:xfrm>
                  <a:off x="1435" y="3291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1" name="Oval 125"/>
                <p:cNvSpPr>
                  <a:spLocks noChangeArrowheads="1"/>
                </p:cNvSpPr>
                <p:nvPr/>
              </p:nvSpPr>
              <p:spPr bwMode="auto">
                <a:xfrm>
                  <a:off x="1450" y="3305"/>
                  <a:ext cx="49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59" name="Oval 126"/>
              <p:cNvSpPr>
                <a:spLocks noChangeArrowheads="1"/>
              </p:cNvSpPr>
              <p:nvPr/>
            </p:nvSpPr>
            <p:spPr bwMode="auto">
              <a:xfrm>
                <a:off x="1237" y="3483"/>
                <a:ext cx="71" cy="70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60" name="Group 127"/>
              <p:cNvGrpSpPr>
                <a:grpSpLocks/>
              </p:cNvGrpSpPr>
              <p:nvPr/>
            </p:nvGrpSpPr>
            <p:grpSpPr bwMode="auto">
              <a:xfrm>
                <a:off x="1131" y="3483"/>
                <a:ext cx="71" cy="70"/>
                <a:chOff x="1131" y="3483"/>
                <a:chExt cx="71" cy="70"/>
              </a:xfrm>
            </p:grpSpPr>
            <p:sp>
              <p:nvSpPr>
                <p:cNvPr id="18778" name="Oval 128"/>
                <p:cNvSpPr>
                  <a:spLocks noChangeArrowheads="1"/>
                </p:cNvSpPr>
                <p:nvPr/>
              </p:nvSpPr>
              <p:spPr bwMode="auto">
                <a:xfrm>
                  <a:off x="1131" y="3483"/>
                  <a:ext cx="71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9" name="Oval 129"/>
                <p:cNvSpPr>
                  <a:spLocks noChangeArrowheads="1"/>
                </p:cNvSpPr>
                <p:nvPr/>
              </p:nvSpPr>
              <p:spPr bwMode="auto">
                <a:xfrm>
                  <a:off x="1145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61" name="Group 130"/>
              <p:cNvGrpSpPr>
                <a:grpSpLocks/>
              </p:cNvGrpSpPr>
              <p:nvPr/>
            </p:nvGrpSpPr>
            <p:grpSpPr bwMode="auto">
              <a:xfrm>
                <a:off x="1336" y="3483"/>
                <a:ext cx="78" cy="70"/>
                <a:chOff x="1336" y="3483"/>
                <a:chExt cx="78" cy="70"/>
              </a:xfrm>
            </p:grpSpPr>
            <p:sp>
              <p:nvSpPr>
                <p:cNvPr id="18776" name="Oval 131"/>
                <p:cNvSpPr>
                  <a:spLocks noChangeArrowheads="1"/>
                </p:cNvSpPr>
                <p:nvPr/>
              </p:nvSpPr>
              <p:spPr bwMode="auto">
                <a:xfrm>
                  <a:off x="1336" y="3483"/>
                  <a:ext cx="78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7" name="Oval 132"/>
                <p:cNvSpPr>
                  <a:spLocks noChangeArrowheads="1"/>
                </p:cNvSpPr>
                <p:nvPr/>
              </p:nvSpPr>
              <p:spPr bwMode="auto">
                <a:xfrm>
                  <a:off x="1350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62" name="Oval 133"/>
              <p:cNvSpPr>
                <a:spLocks noChangeArrowheads="1"/>
              </p:cNvSpPr>
              <p:nvPr/>
            </p:nvSpPr>
            <p:spPr bwMode="auto">
              <a:xfrm>
                <a:off x="1230" y="3121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63" name="Group 134"/>
              <p:cNvGrpSpPr>
                <a:grpSpLocks/>
              </p:cNvGrpSpPr>
              <p:nvPr/>
            </p:nvGrpSpPr>
            <p:grpSpPr bwMode="auto">
              <a:xfrm>
                <a:off x="1131" y="3121"/>
                <a:ext cx="71" cy="71"/>
                <a:chOff x="1131" y="3121"/>
                <a:chExt cx="71" cy="71"/>
              </a:xfrm>
            </p:grpSpPr>
            <p:sp>
              <p:nvSpPr>
                <p:cNvPr id="18774" name="Oval 135"/>
                <p:cNvSpPr>
                  <a:spLocks noChangeArrowheads="1"/>
                </p:cNvSpPr>
                <p:nvPr/>
              </p:nvSpPr>
              <p:spPr bwMode="auto">
                <a:xfrm>
                  <a:off x="1131" y="3121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5" name="Oval 136"/>
                <p:cNvSpPr>
                  <a:spLocks noChangeArrowheads="1"/>
                </p:cNvSpPr>
                <p:nvPr/>
              </p:nvSpPr>
              <p:spPr bwMode="auto">
                <a:xfrm>
                  <a:off x="1145" y="3135"/>
                  <a:ext cx="42" cy="4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64" name="Group 137"/>
              <p:cNvGrpSpPr>
                <a:grpSpLocks/>
              </p:cNvGrpSpPr>
              <p:nvPr/>
            </p:nvGrpSpPr>
            <p:grpSpPr bwMode="auto">
              <a:xfrm>
                <a:off x="1336" y="3121"/>
                <a:ext cx="71" cy="71"/>
                <a:chOff x="1336" y="3121"/>
                <a:chExt cx="71" cy="71"/>
              </a:xfrm>
            </p:grpSpPr>
            <p:sp>
              <p:nvSpPr>
                <p:cNvPr id="18772" name="Oval 138"/>
                <p:cNvSpPr>
                  <a:spLocks noChangeArrowheads="1"/>
                </p:cNvSpPr>
                <p:nvPr/>
              </p:nvSpPr>
              <p:spPr bwMode="auto">
                <a:xfrm>
                  <a:off x="1336" y="3121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3" name="Oval 139"/>
                <p:cNvSpPr>
                  <a:spLocks noChangeArrowheads="1"/>
                </p:cNvSpPr>
                <p:nvPr/>
              </p:nvSpPr>
              <p:spPr bwMode="auto">
                <a:xfrm>
                  <a:off x="1350" y="3135"/>
                  <a:ext cx="50" cy="4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65" name="Oval 140"/>
              <p:cNvSpPr>
                <a:spLocks noChangeArrowheads="1"/>
              </p:cNvSpPr>
              <p:nvPr/>
            </p:nvSpPr>
            <p:spPr bwMode="auto">
              <a:xfrm>
                <a:off x="1081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66" name="Group 141"/>
              <p:cNvGrpSpPr>
                <a:grpSpLocks/>
              </p:cNvGrpSpPr>
              <p:nvPr/>
            </p:nvGrpSpPr>
            <p:grpSpPr bwMode="auto">
              <a:xfrm>
                <a:off x="1032" y="3298"/>
                <a:ext cx="78" cy="71"/>
                <a:chOff x="1032" y="3298"/>
                <a:chExt cx="78" cy="71"/>
              </a:xfrm>
            </p:grpSpPr>
            <p:sp>
              <p:nvSpPr>
                <p:cNvPr id="18770" name="Oval 142"/>
                <p:cNvSpPr>
                  <a:spLocks noChangeArrowheads="1"/>
                </p:cNvSpPr>
                <p:nvPr/>
              </p:nvSpPr>
              <p:spPr bwMode="auto">
                <a:xfrm>
                  <a:off x="1032" y="3298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1" name="Oval 143"/>
                <p:cNvSpPr>
                  <a:spLocks noChangeArrowheads="1"/>
                </p:cNvSpPr>
                <p:nvPr/>
              </p:nvSpPr>
              <p:spPr bwMode="auto">
                <a:xfrm>
                  <a:off x="1046" y="3313"/>
                  <a:ext cx="49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67" name="Oval 144"/>
              <p:cNvSpPr>
                <a:spLocks noChangeArrowheads="1"/>
              </p:cNvSpPr>
              <p:nvPr/>
            </p:nvSpPr>
            <p:spPr bwMode="auto">
              <a:xfrm>
                <a:off x="1081" y="3206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8" name="Oval 145"/>
              <p:cNvSpPr>
                <a:spLocks noChangeArrowheads="1"/>
              </p:cNvSpPr>
              <p:nvPr/>
            </p:nvSpPr>
            <p:spPr bwMode="auto">
              <a:xfrm>
                <a:off x="1386" y="3206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9" name="Oval 146"/>
              <p:cNvSpPr>
                <a:spLocks noChangeArrowheads="1"/>
              </p:cNvSpPr>
              <p:nvPr/>
            </p:nvSpPr>
            <p:spPr bwMode="auto">
              <a:xfrm>
                <a:off x="1386" y="3383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02" name="Group 147"/>
            <p:cNvGrpSpPr>
              <a:grpSpLocks/>
            </p:cNvGrpSpPr>
            <p:nvPr/>
          </p:nvGrpSpPr>
          <p:grpSpPr bwMode="auto">
            <a:xfrm>
              <a:off x="727" y="2937"/>
              <a:ext cx="475" cy="432"/>
              <a:chOff x="727" y="2937"/>
              <a:chExt cx="475" cy="432"/>
            </a:xfrm>
          </p:grpSpPr>
          <p:sp>
            <p:nvSpPr>
              <p:cNvPr id="18730" name="Freeform 148"/>
              <p:cNvSpPr>
                <a:spLocks/>
              </p:cNvSpPr>
              <p:nvPr/>
            </p:nvSpPr>
            <p:spPr bwMode="auto">
              <a:xfrm>
                <a:off x="762" y="2973"/>
                <a:ext cx="404" cy="361"/>
              </a:xfrm>
              <a:custGeom>
                <a:avLst/>
                <a:gdLst>
                  <a:gd name="T0" fmla="*/ 404 w 404"/>
                  <a:gd name="T1" fmla="*/ 177 h 361"/>
                  <a:gd name="T2" fmla="*/ 305 w 404"/>
                  <a:gd name="T3" fmla="*/ 361 h 361"/>
                  <a:gd name="T4" fmla="*/ 100 w 404"/>
                  <a:gd name="T5" fmla="*/ 361 h 361"/>
                  <a:gd name="T6" fmla="*/ 0 w 404"/>
                  <a:gd name="T7" fmla="*/ 177 h 361"/>
                  <a:gd name="T8" fmla="*/ 100 w 404"/>
                  <a:gd name="T9" fmla="*/ 0 h 361"/>
                  <a:gd name="T10" fmla="*/ 305 w 404"/>
                  <a:gd name="T11" fmla="*/ 0 h 361"/>
                  <a:gd name="T12" fmla="*/ 404 w 404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4"/>
                  <a:gd name="T22" fmla="*/ 0 h 361"/>
                  <a:gd name="T23" fmla="*/ 404 w 404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4" h="361">
                    <a:moveTo>
                      <a:pt x="404" y="177"/>
                    </a:moveTo>
                    <a:lnTo>
                      <a:pt x="305" y="361"/>
                    </a:lnTo>
                    <a:lnTo>
                      <a:pt x="100" y="361"/>
                    </a:lnTo>
                    <a:lnTo>
                      <a:pt x="0" y="177"/>
                    </a:lnTo>
                    <a:lnTo>
                      <a:pt x="100" y="0"/>
                    </a:lnTo>
                    <a:lnTo>
                      <a:pt x="305" y="0"/>
                    </a:lnTo>
                    <a:lnTo>
                      <a:pt x="404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1" name="Freeform 149"/>
              <p:cNvSpPr>
                <a:spLocks/>
              </p:cNvSpPr>
              <p:nvPr/>
            </p:nvSpPr>
            <p:spPr bwMode="auto">
              <a:xfrm>
                <a:off x="770" y="2980"/>
                <a:ext cx="410" cy="361"/>
              </a:xfrm>
              <a:custGeom>
                <a:avLst/>
                <a:gdLst>
                  <a:gd name="T0" fmla="*/ 410 w 410"/>
                  <a:gd name="T1" fmla="*/ 177 h 361"/>
                  <a:gd name="T2" fmla="*/ 304 w 410"/>
                  <a:gd name="T3" fmla="*/ 361 h 361"/>
                  <a:gd name="T4" fmla="*/ 99 w 410"/>
                  <a:gd name="T5" fmla="*/ 361 h 361"/>
                  <a:gd name="T6" fmla="*/ 0 w 410"/>
                  <a:gd name="T7" fmla="*/ 177 h 361"/>
                  <a:gd name="T8" fmla="*/ 99 w 410"/>
                  <a:gd name="T9" fmla="*/ 0 h 361"/>
                  <a:gd name="T10" fmla="*/ 304 w 410"/>
                  <a:gd name="T11" fmla="*/ 0 h 361"/>
                  <a:gd name="T12" fmla="*/ 410 w 410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0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32" name="Group 150"/>
              <p:cNvGrpSpPr>
                <a:grpSpLocks/>
              </p:cNvGrpSpPr>
              <p:nvPr/>
            </p:nvGrpSpPr>
            <p:grpSpPr bwMode="auto">
              <a:xfrm>
                <a:off x="1131" y="3114"/>
                <a:ext cx="71" cy="71"/>
                <a:chOff x="1131" y="3114"/>
                <a:chExt cx="71" cy="71"/>
              </a:xfrm>
            </p:grpSpPr>
            <p:sp>
              <p:nvSpPr>
                <p:cNvPr id="18754" name="Oval 151"/>
                <p:cNvSpPr>
                  <a:spLocks noChangeArrowheads="1"/>
                </p:cNvSpPr>
                <p:nvPr/>
              </p:nvSpPr>
              <p:spPr bwMode="auto">
                <a:xfrm>
                  <a:off x="1131" y="3114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5" name="Oval 152"/>
                <p:cNvSpPr>
                  <a:spLocks noChangeArrowheads="1"/>
                </p:cNvSpPr>
                <p:nvPr/>
              </p:nvSpPr>
              <p:spPr bwMode="auto">
                <a:xfrm>
                  <a:off x="1138" y="3121"/>
                  <a:ext cx="49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33" name="Oval 153"/>
              <p:cNvSpPr>
                <a:spLocks noChangeArrowheads="1"/>
              </p:cNvSpPr>
              <p:nvPr/>
            </p:nvSpPr>
            <p:spPr bwMode="auto">
              <a:xfrm>
                <a:off x="925" y="3298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34" name="Group 154"/>
              <p:cNvGrpSpPr>
                <a:grpSpLocks/>
              </p:cNvGrpSpPr>
              <p:nvPr/>
            </p:nvGrpSpPr>
            <p:grpSpPr bwMode="auto">
              <a:xfrm>
                <a:off x="826" y="3298"/>
                <a:ext cx="71" cy="71"/>
                <a:chOff x="826" y="3298"/>
                <a:chExt cx="71" cy="71"/>
              </a:xfrm>
            </p:grpSpPr>
            <p:sp>
              <p:nvSpPr>
                <p:cNvPr id="18752" name="Oval 155"/>
                <p:cNvSpPr>
                  <a:spLocks noChangeArrowheads="1"/>
                </p:cNvSpPr>
                <p:nvPr/>
              </p:nvSpPr>
              <p:spPr bwMode="auto">
                <a:xfrm>
                  <a:off x="826" y="3298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3" name="Oval 156"/>
                <p:cNvSpPr>
                  <a:spLocks noChangeArrowheads="1"/>
                </p:cNvSpPr>
                <p:nvPr/>
              </p:nvSpPr>
              <p:spPr bwMode="auto">
                <a:xfrm>
                  <a:off x="833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35" name="Group 157"/>
              <p:cNvGrpSpPr>
                <a:grpSpLocks/>
              </p:cNvGrpSpPr>
              <p:nvPr/>
            </p:nvGrpSpPr>
            <p:grpSpPr bwMode="auto">
              <a:xfrm>
                <a:off x="1032" y="3298"/>
                <a:ext cx="70" cy="71"/>
                <a:chOff x="1032" y="3298"/>
                <a:chExt cx="70" cy="71"/>
              </a:xfrm>
            </p:grpSpPr>
            <p:sp>
              <p:nvSpPr>
                <p:cNvPr id="18750" name="Oval 158"/>
                <p:cNvSpPr>
                  <a:spLocks noChangeArrowheads="1"/>
                </p:cNvSpPr>
                <p:nvPr/>
              </p:nvSpPr>
              <p:spPr bwMode="auto">
                <a:xfrm>
                  <a:off x="1032" y="3298"/>
                  <a:ext cx="70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1" name="Oval 159"/>
                <p:cNvSpPr>
                  <a:spLocks noChangeArrowheads="1"/>
                </p:cNvSpPr>
                <p:nvPr/>
              </p:nvSpPr>
              <p:spPr bwMode="auto">
                <a:xfrm>
                  <a:off x="1046" y="3313"/>
                  <a:ext cx="42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36" name="Oval 160"/>
              <p:cNvSpPr>
                <a:spLocks noChangeArrowheads="1"/>
              </p:cNvSpPr>
              <p:nvPr/>
            </p:nvSpPr>
            <p:spPr bwMode="auto">
              <a:xfrm>
                <a:off x="925" y="2937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37" name="Group 161"/>
              <p:cNvGrpSpPr>
                <a:grpSpLocks/>
              </p:cNvGrpSpPr>
              <p:nvPr/>
            </p:nvGrpSpPr>
            <p:grpSpPr bwMode="auto">
              <a:xfrm>
                <a:off x="819" y="2937"/>
                <a:ext cx="78" cy="71"/>
                <a:chOff x="819" y="2937"/>
                <a:chExt cx="78" cy="71"/>
              </a:xfrm>
            </p:grpSpPr>
            <p:sp>
              <p:nvSpPr>
                <p:cNvPr id="18748" name="Oval 162"/>
                <p:cNvSpPr>
                  <a:spLocks noChangeArrowheads="1"/>
                </p:cNvSpPr>
                <p:nvPr/>
              </p:nvSpPr>
              <p:spPr bwMode="auto">
                <a:xfrm>
                  <a:off x="819" y="2937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9" name="Oval 163"/>
                <p:cNvSpPr>
                  <a:spLocks noChangeArrowheads="1"/>
                </p:cNvSpPr>
                <p:nvPr/>
              </p:nvSpPr>
              <p:spPr bwMode="auto">
                <a:xfrm>
                  <a:off x="833" y="29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38" name="Group 164"/>
              <p:cNvGrpSpPr>
                <a:grpSpLocks/>
              </p:cNvGrpSpPr>
              <p:nvPr/>
            </p:nvGrpSpPr>
            <p:grpSpPr bwMode="auto">
              <a:xfrm>
                <a:off x="1032" y="2937"/>
                <a:ext cx="70" cy="71"/>
                <a:chOff x="1032" y="2937"/>
                <a:chExt cx="70" cy="71"/>
              </a:xfrm>
            </p:grpSpPr>
            <p:sp>
              <p:nvSpPr>
                <p:cNvPr id="18746" name="Oval 165"/>
                <p:cNvSpPr>
                  <a:spLocks noChangeArrowheads="1"/>
                </p:cNvSpPr>
                <p:nvPr/>
              </p:nvSpPr>
              <p:spPr bwMode="auto">
                <a:xfrm>
                  <a:off x="1032" y="2937"/>
                  <a:ext cx="70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7" name="Oval 166"/>
                <p:cNvSpPr>
                  <a:spLocks noChangeArrowheads="1"/>
                </p:cNvSpPr>
                <p:nvPr/>
              </p:nvSpPr>
              <p:spPr bwMode="auto">
                <a:xfrm>
                  <a:off x="1039" y="2951"/>
                  <a:ext cx="49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39" name="Oval 167"/>
              <p:cNvSpPr>
                <a:spLocks noChangeArrowheads="1"/>
              </p:cNvSpPr>
              <p:nvPr/>
            </p:nvSpPr>
            <p:spPr bwMode="auto">
              <a:xfrm>
                <a:off x="777" y="3206"/>
                <a:ext cx="70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40" name="Group 168"/>
              <p:cNvGrpSpPr>
                <a:grpSpLocks/>
              </p:cNvGrpSpPr>
              <p:nvPr/>
            </p:nvGrpSpPr>
            <p:grpSpPr bwMode="auto">
              <a:xfrm>
                <a:off x="727" y="3114"/>
                <a:ext cx="71" cy="71"/>
                <a:chOff x="727" y="3114"/>
                <a:chExt cx="71" cy="71"/>
              </a:xfrm>
            </p:grpSpPr>
            <p:sp>
              <p:nvSpPr>
                <p:cNvPr id="18744" name="Oval 169"/>
                <p:cNvSpPr>
                  <a:spLocks noChangeArrowheads="1"/>
                </p:cNvSpPr>
                <p:nvPr/>
              </p:nvSpPr>
              <p:spPr bwMode="auto">
                <a:xfrm>
                  <a:off x="727" y="3114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5" name="Oval 170"/>
                <p:cNvSpPr>
                  <a:spLocks noChangeArrowheads="1"/>
                </p:cNvSpPr>
                <p:nvPr/>
              </p:nvSpPr>
              <p:spPr bwMode="auto">
                <a:xfrm>
                  <a:off x="741" y="3128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41" name="Oval 171"/>
              <p:cNvSpPr>
                <a:spLocks noChangeArrowheads="1"/>
              </p:cNvSpPr>
              <p:nvPr/>
            </p:nvSpPr>
            <p:spPr bwMode="auto">
              <a:xfrm>
                <a:off x="777" y="3029"/>
                <a:ext cx="70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2" name="Oval 172"/>
              <p:cNvSpPr>
                <a:spLocks noChangeArrowheads="1"/>
              </p:cNvSpPr>
              <p:nvPr/>
            </p:nvSpPr>
            <p:spPr bwMode="auto">
              <a:xfrm>
                <a:off x="1081" y="3022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" name="Oval 173"/>
              <p:cNvSpPr>
                <a:spLocks noChangeArrowheads="1"/>
              </p:cNvSpPr>
              <p:nvPr/>
            </p:nvSpPr>
            <p:spPr bwMode="auto">
              <a:xfrm>
                <a:off x="1081" y="3206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03" name="Group 174"/>
            <p:cNvGrpSpPr>
              <a:grpSpLocks/>
            </p:cNvGrpSpPr>
            <p:nvPr/>
          </p:nvGrpSpPr>
          <p:grpSpPr bwMode="auto">
            <a:xfrm>
              <a:off x="1336" y="2937"/>
              <a:ext cx="475" cy="439"/>
              <a:chOff x="1336" y="2937"/>
              <a:chExt cx="475" cy="439"/>
            </a:xfrm>
          </p:grpSpPr>
          <p:sp>
            <p:nvSpPr>
              <p:cNvPr id="18704" name="Freeform 175"/>
              <p:cNvSpPr>
                <a:spLocks/>
              </p:cNvSpPr>
              <p:nvPr/>
            </p:nvSpPr>
            <p:spPr bwMode="auto">
              <a:xfrm>
                <a:off x="1372" y="2973"/>
                <a:ext cx="410" cy="361"/>
              </a:xfrm>
              <a:custGeom>
                <a:avLst/>
                <a:gdLst>
                  <a:gd name="T0" fmla="*/ 410 w 410"/>
                  <a:gd name="T1" fmla="*/ 184 h 361"/>
                  <a:gd name="T2" fmla="*/ 304 w 410"/>
                  <a:gd name="T3" fmla="*/ 361 h 361"/>
                  <a:gd name="T4" fmla="*/ 99 w 410"/>
                  <a:gd name="T5" fmla="*/ 361 h 361"/>
                  <a:gd name="T6" fmla="*/ 0 w 410"/>
                  <a:gd name="T7" fmla="*/ 184 h 361"/>
                  <a:gd name="T8" fmla="*/ 99 w 410"/>
                  <a:gd name="T9" fmla="*/ 0 h 361"/>
                  <a:gd name="T10" fmla="*/ 304 w 410"/>
                  <a:gd name="T11" fmla="*/ 0 h 361"/>
                  <a:gd name="T12" fmla="*/ 410 w 410"/>
                  <a:gd name="T13" fmla="*/ 184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84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84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0" y="184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5" name="Freeform 176"/>
              <p:cNvSpPr>
                <a:spLocks/>
              </p:cNvSpPr>
              <p:nvPr/>
            </p:nvSpPr>
            <p:spPr bwMode="auto">
              <a:xfrm>
                <a:off x="1379" y="2980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4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4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06" name="Group 177"/>
              <p:cNvGrpSpPr>
                <a:grpSpLocks/>
              </p:cNvGrpSpPr>
              <p:nvPr/>
            </p:nvGrpSpPr>
            <p:grpSpPr bwMode="auto">
              <a:xfrm>
                <a:off x="1740" y="3114"/>
                <a:ext cx="71" cy="78"/>
                <a:chOff x="1740" y="3114"/>
                <a:chExt cx="71" cy="78"/>
              </a:xfrm>
            </p:grpSpPr>
            <p:sp>
              <p:nvSpPr>
                <p:cNvPr id="18728" name="Oval 178"/>
                <p:cNvSpPr>
                  <a:spLocks noChangeArrowheads="1"/>
                </p:cNvSpPr>
                <p:nvPr/>
              </p:nvSpPr>
              <p:spPr bwMode="auto">
                <a:xfrm>
                  <a:off x="1740" y="3114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9" name="Oval 179"/>
                <p:cNvSpPr>
                  <a:spLocks noChangeArrowheads="1"/>
                </p:cNvSpPr>
                <p:nvPr/>
              </p:nvSpPr>
              <p:spPr bwMode="auto">
                <a:xfrm>
                  <a:off x="1754" y="3128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07" name="Oval 180"/>
              <p:cNvSpPr>
                <a:spLocks noChangeArrowheads="1"/>
              </p:cNvSpPr>
              <p:nvPr/>
            </p:nvSpPr>
            <p:spPr bwMode="auto">
              <a:xfrm>
                <a:off x="1542" y="3298"/>
                <a:ext cx="70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08" name="Group 181"/>
              <p:cNvGrpSpPr>
                <a:grpSpLocks/>
              </p:cNvGrpSpPr>
              <p:nvPr/>
            </p:nvGrpSpPr>
            <p:grpSpPr bwMode="auto">
              <a:xfrm>
                <a:off x="1435" y="3298"/>
                <a:ext cx="71" cy="78"/>
                <a:chOff x="1435" y="3298"/>
                <a:chExt cx="71" cy="78"/>
              </a:xfrm>
            </p:grpSpPr>
            <p:sp>
              <p:nvSpPr>
                <p:cNvPr id="18726" name="Oval 182"/>
                <p:cNvSpPr>
                  <a:spLocks noChangeArrowheads="1"/>
                </p:cNvSpPr>
                <p:nvPr/>
              </p:nvSpPr>
              <p:spPr bwMode="auto">
                <a:xfrm>
                  <a:off x="1435" y="3298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7" name="Oval 183"/>
                <p:cNvSpPr>
                  <a:spLocks noChangeArrowheads="1"/>
                </p:cNvSpPr>
                <p:nvPr/>
              </p:nvSpPr>
              <p:spPr bwMode="auto">
                <a:xfrm>
                  <a:off x="1450" y="3313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09" name="Group 184"/>
              <p:cNvGrpSpPr>
                <a:grpSpLocks/>
              </p:cNvGrpSpPr>
              <p:nvPr/>
            </p:nvGrpSpPr>
            <p:grpSpPr bwMode="auto">
              <a:xfrm>
                <a:off x="1641" y="3298"/>
                <a:ext cx="78" cy="78"/>
                <a:chOff x="1641" y="3298"/>
                <a:chExt cx="78" cy="78"/>
              </a:xfrm>
            </p:grpSpPr>
            <p:sp>
              <p:nvSpPr>
                <p:cNvPr id="18724" name="Oval 185"/>
                <p:cNvSpPr>
                  <a:spLocks noChangeArrowheads="1"/>
                </p:cNvSpPr>
                <p:nvPr/>
              </p:nvSpPr>
              <p:spPr bwMode="auto">
                <a:xfrm>
                  <a:off x="1641" y="3298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5" name="Oval 186"/>
                <p:cNvSpPr>
                  <a:spLocks noChangeArrowheads="1"/>
                </p:cNvSpPr>
                <p:nvPr/>
              </p:nvSpPr>
              <p:spPr bwMode="auto">
                <a:xfrm>
                  <a:off x="1655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10" name="Oval 187"/>
              <p:cNvSpPr>
                <a:spLocks noChangeArrowheads="1"/>
              </p:cNvSpPr>
              <p:nvPr/>
            </p:nvSpPr>
            <p:spPr bwMode="auto">
              <a:xfrm>
                <a:off x="1535" y="2937"/>
                <a:ext cx="77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11" name="Group 188"/>
              <p:cNvGrpSpPr>
                <a:grpSpLocks/>
              </p:cNvGrpSpPr>
              <p:nvPr/>
            </p:nvGrpSpPr>
            <p:grpSpPr bwMode="auto">
              <a:xfrm>
                <a:off x="1435" y="2937"/>
                <a:ext cx="71" cy="78"/>
                <a:chOff x="1435" y="2937"/>
                <a:chExt cx="71" cy="78"/>
              </a:xfrm>
            </p:grpSpPr>
            <p:sp>
              <p:nvSpPr>
                <p:cNvPr id="18722" name="Oval 189"/>
                <p:cNvSpPr>
                  <a:spLocks noChangeArrowheads="1"/>
                </p:cNvSpPr>
                <p:nvPr/>
              </p:nvSpPr>
              <p:spPr bwMode="auto">
                <a:xfrm>
                  <a:off x="1435" y="2937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3" name="Oval 190"/>
                <p:cNvSpPr>
                  <a:spLocks noChangeArrowheads="1"/>
                </p:cNvSpPr>
                <p:nvPr/>
              </p:nvSpPr>
              <p:spPr bwMode="auto">
                <a:xfrm>
                  <a:off x="1442" y="29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12" name="Group 191"/>
              <p:cNvGrpSpPr>
                <a:grpSpLocks/>
              </p:cNvGrpSpPr>
              <p:nvPr/>
            </p:nvGrpSpPr>
            <p:grpSpPr bwMode="auto">
              <a:xfrm>
                <a:off x="1641" y="2937"/>
                <a:ext cx="71" cy="78"/>
                <a:chOff x="1641" y="2937"/>
                <a:chExt cx="71" cy="78"/>
              </a:xfrm>
            </p:grpSpPr>
            <p:sp>
              <p:nvSpPr>
                <p:cNvPr id="18720" name="Oval 192"/>
                <p:cNvSpPr>
                  <a:spLocks noChangeArrowheads="1"/>
                </p:cNvSpPr>
                <p:nvPr/>
              </p:nvSpPr>
              <p:spPr bwMode="auto">
                <a:xfrm>
                  <a:off x="1641" y="2937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1" name="Oval 193"/>
                <p:cNvSpPr>
                  <a:spLocks noChangeArrowheads="1"/>
                </p:cNvSpPr>
                <p:nvPr/>
              </p:nvSpPr>
              <p:spPr bwMode="auto">
                <a:xfrm>
                  <a:off x="1655" y="2951"/>
                  <a:ext cx="42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13" name="Oval 194"/>
              <p:cNvSpPr>
                <a:spLocks noChangeArrowheads="1"/>
              </p:cNvSpPr>
              <p:nvPr/>
            </p:nvSpPr>
            <p:spPr bwMode="auto">
              <a:xfrm>
                <a:off x="1386" y="3206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14" name="Group 195"/>
              <p:cNvGrpSpPr>
                <a:grpSpLocks/>
              </p:cNvGrpSpPr>
              <p:nvPr/>
            </p:nvGrpSpPr>
            <p:grpSpPr bwMode="auto">
              <a:xfrm>
                <a:off x="1336" y="3114"/>
                <a:ext cx="78" cy="78"/>
                <a:chOff x="1336" y="3114"/>
                <a:chExt cx="78" cy="78"/>
              </a:xfrm>
            </p:grpSpPr>
            <p:sp>
              <p:nvSpPr>
                <p:cNvPr id="18718" name="Oval 196"/>
                <p:cNvSpPr>
                  <a:spLocks noChangeArrowheads="1"/>
                </p:cNvSpPr>
                <p:nvPr/>
              </p:nvSpPr>
              <p:spPr bwMode="auto">
                <a:xfrm>
                  <a:off x="1336" y="3114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9" name="Oval 197"/>
                <p:cNvSpPr>
                  <a:spLocks noChangeArrowheads="1"/>
                </p:cNvSpPr>
                <p:nvPr/>
              </p:nvSpPr>
              <p:spPr bwMode="auto">
                <a:xfrm>
                  <a:off x="1350" y="3128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15" name="Oval 198"/>
              <p:cNvSpPr>
                <a:spLocks noChangeArrowheads="1"/>
              </p:cNvSpPr>
              <p:nvPr/>
            </p:nvSpPr>
            <p:spPr bwMode="auto">
              <a:xfrm>
                <a:off x="1386" y="3029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6" name="Oval 199"/>
              <p:cNvSpPr>
                <a:spLocks noChangeArrowheads="1"/>
              </p:cNvSpPr>
              <p:nvPr/>
            </p:nvSpPr>
            <p:spPr bwMode="auto">
              <a:xfrm>
                <a:off x="1690" y="3029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7" name="Oval 200"/>
              <p:cNvSpPr>
                <a:spLocks noChangeArrowheads="1"/>
              </p:cNvSpPr>
              <p:nvPr/>
            </p:nvSpPr>
            <p:spPr bwMode="auto">
              <a:xfrm>
                <a:off x="1690" y="3206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43" name="Group 201"/>
          <p:cNvGrpSpPr>
            <a:grpSpLocks noChangeAspect="1"/>
          </p:cNvGrpSpPr>
          <p:nvPr/>
        </p:nvGrpSpPr>
        <p:grpSpPr bwMode="auto">
          <a:xfrm>
            <a:off x="4800600" y="3733800"/>
            <a:ext cx="2895600" cy="2695575"/>
            <a:chOff x="3024" y="2352"/>
            <a:chExt cx="1824" cy="1698"/>
          </a:xfrm>
        </p:grpSpPr>
        <p:sp>
          <p:nvSpPr>
            <p:cNvPr id="18444" name="AutoShape 202"/>
            <p:cNvSpPr>
              <a:spLocks noChangeAspect="1" noChangeArrowheads="1" noTextEdit="1"/>
            </p:cNvSpPr>
            <p:nvPr/>
          </p:nvSpPr>
          <p:spPr bwMode="auto">
            <a:xfrm>
              <a:off x="3024" y="2352"/>
              <a:ext cx="1824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5" name="Group 203"/>
            <p:cNvGrpSpPr>
              <a:grpSpLocks/>
            </p:cNvGrpSpPr>
            <p:nvPr/>
          </p:nvGrpSpPr>
          <p:grpSpPr bwMode="auto">
            <a:xfrm>
              <a:off x="3080" y="2450"/>
              <a:ext cx="1228" cy="1530"/>
              <a:chOff x="3080" y="2450"/>
              <a:chExt cx="1228" cy="1530"/>
            </a:xfrm>
          </p:grpSpPr>
          <p:sp>
            <p:nvSpPr>
              <p:cNvPr id="18497" name="Oval 204"/>
              <p:cNvSpPr>
                <a:spLocks noChangeArrowheads="1"/>
              </p:cNvSpPr>
              <p:nvPr/>
            </p:nvSpPr>
            <p:spPr bwMode="auto">
              <a:xfrm>
                <a:off x="4168" y="300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Oval 205"/>
              <p:cNvSpPr>
                <a:spLocks noChangeArrowheads="1"/>
              </p:cNvSpPr>
              <p:nvPr/>
            </p:nvSpPr>
            <p:spPr bwMode="auto">
              <a:xfrm>
                <a:off x="4153" y="3166"/>
                <a:ext cx="64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Oval 206"/>
              <p:cNvSpPr>
                <a:spLocks noChangeArrowheads="1"/>
              </p:cNvSpPr>
              <p:nvPr/>
            </p:nvSpPr>
            <p:spPr bwMode="auto">
              <a:xfrm>
                <a:off x="4083" y="3306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Oval 207"/>
              <p:cNvSpPr>
                <a:spLocks noChangeArrowheads="1"/>
              </p:cNvSpPr>
              <p:nvPr/>
            </p:nvSpPr>
            <p:spPr bwMode="auto">
              <a:xfrm>
                <a:off x="3985" y="3411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Oval 208"/>
              <p:cNvSpPr>
                <a:spLocks noChangeArrowheads="1"/>
              </p:cNvSpPr>
              <p:nvPr/>
            </p:nvSpPr>
            <p:spPr bwMode="auto">
              <a:xfrm>
                <a:off x="3824" y="3390"/>
                <a:ext cx="63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Oval 209"/>
              <p:cNvSpPr>
                <a:spLocks noChangeArrowheads="1"/>
              </p:cNvSpPr>
              <p:nvPr/>
            </p:nvSpPr>
            <p:spPr bwMode="auto">
              <a:xfrm>
                <a:off x="3845" y="3222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Oval 210"/>
              <p:cNvSpPr>
                <a:spLocks noChangeArrowheads="1"/>
              </p:cNvSpPr>
              <p:nvPr/>
            </p:nvSpPr>
            <p:spPr bwMode="auto">
              <a:xfrm>
                <a:off x="3564" y="3222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Oval 211"/>
              <p:cNvSpPr>
                <a:spLocks noChangeArrowheads="1"/>
              </p:cNvSpPr>
              <p:nvPr/>
            </p:nvSpPr>
            <p:spPr bwMode="auto">
              <a:xfrm>
                <a:off x="3712" y="3138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Oval 212"/>
              <p:cNvSpPr>
                <a:spLocks noChangeArrowheads="1"/>
              </p:cNvSpPr>
              <p:nvPr/>
            </p:nvSpPr>
            <p:spPr bwMode="auto">
              <a:xfrm>
                <a:off x="4055" y="288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Oval 213"/>
              <p:cNvSpPr>
                <a:spLocks noChangeArrowheads="1"/>
              </p:cNvSpPr>
              <p:nvPr/>
            </p:nvSpPr>
            <p:spPr bwMode="auto">
              <a:xfrm>
                <a:off x="3908" y="2955"/>
                <a:ext cx="63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Oval 214"/>
              <p:cNvSpPr>
                <a:spLocks noChangeArrowheads="1"/>
              </p:cNvSpPr>
              <p:nvPr/>
            </p:nvSpPr>
            <p:spPr bwMode="auto">
              <a:xfrm>
                <a:off x="3782" y="287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Oval 215"/>
              <p:cNvSpPr>
                <a:spLocks noChangeArrowheads="1"/>
              </p:cNvSpPr>
              <p:nvPr/>
            </p:nvSpPr>
            <p:spPr bwMode="auto">
              <a:xfrm>
                <a:off x="3859" y="2717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Oval 216"/>
              <p:cNvSpPr>
                <a:spLocks noChangeArrowheads="1"/>
              </p:cNvSpPr>
              <p:nvPr/>
            </p:nvSpPr>
            <p:spPr bwMode="auto">
              <a:xfrm>
                <a:off x="3719" y="2647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Oval 217"/>
              <p:cNvSpPr>
                <a:spLocks noChangeArrowheads="1"/>
              </p:cNvSpPr>
              <p:nvPr/>
            </p:nvSpPr>
            <p:spPr bwMode="auto">
              <a:xfrm>
                <a:off x="3592" y="2534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Oval 218"/>
              <p:cNvSpPr>
                <a:spLocks noChangeArrowheads="1"/>
              </p:cNvSpPr>
              <p:nvPr/>
            </p:nvSpPr>
            <p:spPr bwMode="auto">
              <a:xfrm>
                <a:off x="3431" y="2562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Oval 219"/>
              <p:cNvSpPr>
                <a:spLocks noChangeArrowheads="1"/>
              </p:cNvSpPr>
              <p:nvPr/>
            </p:nvSpPr>
            <p:spPr bwMode="auto">
              <a:xfrm>
                <a:off x="3291" y="264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Oval 220"/>
              <p:cNvSpPr>
                <a:spLocks noChangeArrowheads="1"/>
              </p:cNvSpPr>
              <p:nvPr/>
            </p:nvSpPr>
            <p:spPr bwMode="auto">
              <a:xfrm>
                <a:off x="3655" y="2794"/>
                <a:ext cx="57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Oval 221"/>
              <p:cNvSpPr>
                <a:spLocks noChangeArrowheads="1"/>
              </p:cNvSpPr>
              <p:nvPr/>
            </p:nvSpPr>
            <p:spPr bwMode="auto">
              <a:xfrm>
                <a:off x="3199" y="2787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Oval 222"/>
              <p:cNvSpPr>
                <a:spLocks noChangeArrowheads="1"/>
              </p:cNvSpPr>
              <p:nvPr/>
            </p:nvSpPr>
            <p:spPr bwMode="auto">
              <a:xfrm>
                <a:off x="3354" y="2843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Oval 223"/>
              <p:cNvSpPr>
                <a:spLocks noChangeArrowheads="1"/>
              </p:cNvSpPr>
              <p:nvPr/>
            </p:nvSpPr>
            <p:spPr bwMode="auto">
              <a:xfrm>
                <a:off x="3438" y="299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Oval 224"/>
              <p:cNvSpPr>
                <a:spLocks noChangeArrowheads="1"/>
              </p:cNvSpPr>
              <p:nvPr/>
            </p:nvSpPr>
            <p:spPr bwMode="auto">
              <a:xfrm>
                <a:off x="3417" y="3152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Oval 225"/>
              <p:cNvSpPr>
                <a:spLocks noChangeArrowheads="1"/>
              </p:cNvSpPr>
              <p:nvPr/>
            </p:nvSpPr>
            <p:spPr bwMode="auto">
              <a:xfrm>
                <a:off x="3157" y="3061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Oval 226"/>
              <p:cNvSpPr>
                <a:spLocks noChangeArrowheads="1"/>
              </p:cNvSpPr>
              <p:nvPr/>
            </p:nvSpPr>
            <p:spPr bwMode="auto">
              <a:xfrm>
                <a:off x="3263" y="3187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Oval 227"/>
              <p:cNvSpPr>
                <a:spLocks noChangeArrowheads="1"/>
              </p:cNvSpPr>
              <p:nvPr/>
            </p:nvSpPr>
            <p:spPr bwMode="auto">
              <a:xfrm>
                <a:off x="3213" y="3348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Oval 228"/>
              <p:cNvSpPr>
                <a:spLocks noChangeArrowheads="1"/>
              </p:cNvSpPr>
              <p:nvPr/>
            </p:nvSpPr>
            <p:spPr bwMode="auto">
              <a:xfrm>
                <a:off x="3529" y="3397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Oval 229"/>
              <p:cNvSpPr>
                <a:spLocks noChangeArrowheads="1"/>
              </p:cNvSpPr>
              <p:nvPr/>
            </p:nvSpPr>
            <p:spPr bwMode="auto">
              <a:xfrm>
                <a:off x="3536" y="353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Oval 230"/>
              <p:cNvSpPr>
                <a:spLocks noChangeArrowheads="1"/>
              </p:cNvSpPr>
              <p:nvPr/>
            </p:nvSpPr>
            <p:spPr bwMode="auto">
              <a:xfrm>
                <a:off x="3375" y="3580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Oval 231"/>
              <p:cNvSpPr>
                <a:spLocks noChangeArrowheads="1"/>
              </p:cNvSpPr>
              <p:nvPr/>
            </p:nvSpPr>
            <p:spPr bwMode="auto">
              <a:xfrm>
                <a:off x="3248" y="3475"/>
                <a:ext cx="57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Oval 232"/>
              <p:cNvSpPr>
                <a:spLocks noChangeArrowheads="1"/>
              </p:cNvSpPr>
              <p:nvPr/>
            </p:nvSpPr>
            <p:spPr bwMode="auto">
              <a:xfrm>
                <a:off x="3129" y="3376"/>
                <a:ext cx="63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Line 233"/>
              <p:cNvSpPr>
                <a:spLocks noChangeShapeType="1"/>
              </p:cNvSpPr>
              <p:nvPr/>
            </p:nvSpPr>
            <p:spPr bwMode="auto">
              <a:xfrm>
                <a:off x="3171" y="2822"/>
                <a:ext cx="35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Line 234"/>
              <p:cNvSpPr>
                <a:spLocks noChangeShapeType="1"/>
              </p:cNvSpPr>
              <p:nvPr/>
            </p:nvSpPr>
            <p:spPr bwMode="auto">
              <a:xfrm flipV="1">
                <a:off x="3241" y="2773"/>
                <a:ext cx="2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Line 235"/>
              <p:cNvSpPr>
                <a:spLocks noChangeShapeType="1"/>
              </p:cNvSpPr>
              <p:nvPr/>
            </p:nvSpPr>
            <p:spPr bwMode="auto">
              <a:xfrm flipV="1">
                <a:off x="3291" y="2696"/>
                <a:ext cx="14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Line 236"/>
              <p:cNvSpPr>
                <a:spLocks noChangeShapeType="1"/>
              </p:cNvSpPr>
              <p:nvPr/>
            </p:nvSpPr>
            <p:spPr bwMode="auto">
              <a:xfrm>
                <a:off x="3284" y="2619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0" name="Line 237"/>
              <p:cNvSpPr>
                <a:spLocks noChangeShapeType="1"/>
              </p:cNvSpPr>
              <p:nvPr/>
            </p:nvSpPr>
            <p:spPr bwMode="auto">
              <a:xfrm>
                <a:off x="3431" y="2548"/>
                <a:ext cx="14" cy="2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1" name="Line 238"/>
              <p:cNvSpPr>
                <a:spLocks noChangeShapeType="1"/>
              </p:cNvSpPr>
              <p:nvPr/>
            </p:nvSpPr>
            <p:spPr bwMode="auto">
              <a:xfrm flipV="1">
                <a:off x="3424" y="2619"/>
                <a:ext cx="28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2" name="Line 239"/>
              <p:cNvSpPr>
                <a:spLocks noChangeShapeType="1"/>
              </p:cNvSpPr>
              <p:nvPr/>
            </p:nvSpPr>
            <p:spPr bwMode="auto">
              <a:xfrm>
                <a:off x="3340" y="2675"/>
                <a:ext cx="4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Line 240"/>
              <p:cNvSpPr>
                <a:spLocks noChangeShapeType="1"/>
              </p:cNvSpPr>
              <p:nvPr/>
            </p:nvSpPr>
            <p:spPr bwMode="auto">
              <a:xfrm>
                <a:off x="3473" y="2598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" name="Line 241"/>
              <p:cNvSpPr>
                <a:spLocks noChangeShapeType="1"/>
              </p:cNvSpPr>
              <p:nvPr/>
            </p:nvSpPr>
            <p:spPr bwMode="auto">
              <a:xfrm flipV="1">
                <a:off x="3564" y="2570"/>
                <a:ext cx="42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Line 242"/>
              <p:cNvSpPr>
                <a:spLocks noChangeShapeType="1"/>
              </p:cNvSpPr>
              <p:nvPr/>
            </p:nvSpPr>
            <p:spPr bwMode="auto">
              <a:xfrm>
                <a:off x="3613" y="2492"/>
                <a:ext cx="7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Line 243"/>
              <p:cNvSpPr>
                <a:spLocks noChangeShapeType="1"/>
              </p:cNvSpPr>
              <p:nvPr/>
            </p:nvSpPr>
            <p:spPr bwMode="auto">
              <a:xfrm>
                <a:off x="3641" y="2577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Line 244"/>
              <p:cNvSpPr>
                <a:spLocks noChangeShapeType="1"/>
              </p:cNvSpPr>
              <p:nvPr/>
            </p:nvSpPr>
            <p:spPr bwMode="auto">
              <a:xfrm>
                <a:off x="3712" y="2633"/>
                <a:ext cx="28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Line 245"/>
              <p:cNvSpPr>
                <a:spLocks noChangeShapeType="1"/>
              </p:cNvSpPr>
              <p:nvPr/>
            </p:nvSpPr>
            <p:spPr bwMode="auto">
              <a:xfrm flipV="1">
                <a:off x="3726" y="2696"/>
                <a:ext cx="21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Line 246"/>
              <p:cNvSpPr>
                <a:spLocks noChangeShapeType="1"/>
              </p:cNvSpPr>
              <p:nvPr/>
            </p:nvSpPr>
            <p:spPr bwMode="auto">
              <a:xfrm>
                <a:off x="3761" y="2682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Line 247"/>
              <p:cNvSpPr>
                <a:spLocks noChangeShapeType="1"/>
              </p:cNvSpPr>
              <p:nvPr/>
            </p:nvSpPr>
            <p:spPr bwMode="auto">
              <a:xfrm>
                <a:off x="3852" y="2703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Line 248"/>
              <p:cNvSpPr>
                <a:spLocks noChangeShapeType="1"/>
              </p:cNvSpPr>
              <p:nvPr/>
            </p:nvSpPr>
            <p:spPr bwMode="auto">
              <a:xfrm>
                <a:off x="3901" y="2745"/>
                <a:ext cx="49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Line 249"/>
              <p:cNvSpPr>
                <a:spLocks noChangeShapeType="1"/>
              </p:cNvSpPr>
              <p:nvPr/>
            </p:nvSpPr>
            <p:spPr bwMode="auto">
              <a:xfrm flipV="1">
                <a:off x="3859" y="2766"/>
                <a:ext cx="21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Line 250"/>
              <p:cNvSpPr>
                <a:spLocks noChangeShapeType="1"/>
              </p:cNvSpPr>
              <p:nvPr/>
            </p:nvSpPr>
            <p:spPr bwMode="auto">
              <a:xfrm flipV="1">
                <a:off x="3690" y="2773"/>
                <a:ext cx="14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Line 251"/>
              <p:cNvSpPr>
                <a:spLocks noChangeShapeType="1"/>
              </p:cNvSpPr>
              <p:nvPr/>
            </p:nvSpPr>
            <p:spPr bwMode="auto">
              <a:xfrm>
                <a:off x="3613" y="2829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Line 252"/>
              <p:cNvSpPr>
                <a:spLocks noChangeShapeType="1"/>
              </p:cNvSpPr>
              <p:nvPr/>
            </p:nvSpPr>
            <p:spPr bwMode="auto">
              <a:xfrm>
                <a:off x="3747" y="2899"/>
                <a:ext cx="49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Line 253"/>
              <p:cNvSpPr>
                <a:spLocks noChangeShapeType="1"/>
              </p:cNvSpPr>
              <p:nvPr/>
            </p:nvSpPr>
            <p:spPr bwMode="auto">
              <a:xfrm>
                <a:off x="3824" y="2920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Line 254"/>
              <p:cNvSpPr>
                <a:spLocks noChangeShapeType="1"/>
              </p:cNvSpPr>
              <p:nvPr/>
            </p:nvSpPr>
            <p:spPr bwMode="auto">
              <a:xfrm flipV="1">
                <a:off x="3824" y="2850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Line 255"/>
              <p:cNvSpPr>
                <a:spLocks noChangeShapeType="1"/>
              </p:cNvSpPr>
              <p:nvPr/>
            </p:nvSpPr>
            <p:spPr bwMode="auto">
              <a:xfrm flipV="1">
                <a:off x="3389" y="2815"/>
                <a:ext cx="42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Line 256"/>
              <p:cNvSpPr>
                <a:spLocks noChangeShapeType="1"/>
              </p:cNvSpPr>
              <p:nvPr/>
            </p:nvSpPr>
            <p:spPr bwMode="auto">
              <a:xfrm>
                <a:off x="3305" y="2871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Line 257"/>
              <p:cNvSpPr>
                <a:spLocks noChangeShapeType="1"/>
              </p:cNvSpPr>
              <p:nvPr/>
            </p:nvSpPr>
            <p:spPr bwMode="auto">
              <a:xfrm>
                <a:off x="3248" y="2836"/>
                <a:ext cx="29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258"/>
              <p:cNvSpPr>
                <a:spLocks noChangeShapeType="1"/>
              </p:cNvSpPr>
              <p:nvPr/>
            </p:nvSpPr>
            <p:spPr bwMode="auto">
              <a:xfrm>
                <a:off x="3389" y="2892"/>
                <a:ext cx="21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Line 259"/>
              <p:cNvSpPr>
                <a:spLocks noChangeShapeType="1"/>
              </p:cNvSpPr>
              <p:nvPr/>
            </p:nvSpPr>
            <p:spPr bwMode="auto">
              <a:xfrm>
                <a:off x="3431" y="2969"/>
                <a:ext cx="21" cy="3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Line 260"/>
              <p:cNvSpPr>
                <a:spLocks noChangeShapeType="1"/>
              </p:cNvSpPr>
              <p:nvPr/>
            </p:nvSpPr>
            <p:spPr bwMode="auto">
              <a:xfrm>
                <a:off x="3480" y="3019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Line 261"/>
              <p:cNvSpPr>
                <a:spLocks noChangeShapeType="1"/>
              </p:cNvSpPr>
              <p:nvPr/>
            </p:nvSpPr>
            <p:spPr bwMode="auto">
              <a:xfrm flipV="1">
                <a:off x="3445" y="3033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Line 262"/>
              <p:cNvSpPr>
                <a:spLocks noChangeShapeType="1"/>
              </p:cNvSpPr>
              <p:nvPr/>
            </p:nvSpPr>
            <p:spPr bwMode="auto">
              <a:xfrm flipV="1">
                <a:off x="3396" y="3187"/>
                <a:ext cx="35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6" name="Line 263"/>
              <p:cNvSpPr>
                <a:spLocks noChangeShapeType="1"/>
              </p:cNvSpPr>
              <p:nvPr/>
            </p:nvSpPr>
            <p:spPr bwMode="auto">
              <a:xfrm>
                <a:off x="3312" y="3229"/>
                <a:ext cx="35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Line 264"/>
              <p:cNvSpPr>
                <a:spLocks noChangeShapeType="1"/>
              </p:cNvSpPr>
              <p:nvPr/>
            </p:nvSpPr>
            <p:spPr bwMode="auto">
              <a:xfrm>
                <a:off x="3256" y="3152"/>
                <a:ext cx="28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Line 265"/>
              <p:cNvSpPr>
                <a:spLocks noChangeShapeType="1"/>
              </p:cNvSpPr>
              <p:nvPr/>
            </p:nvSpPr>
            <p:spPr bwMode="auto">
              <a:xfrm>
                <a:off x="3206" y="3110"/>
                <a:ext cx="35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Line 266"/>
              <p:cNvSpPr>
                <a:spLocks noChangeShapeType="1"/>
              </p:cNvSpPr>
              <p:nvPr/>
            </p:nvSpPr>
            <p:spPr bwMode="auto">
              <a:xfrm flipV="1">
                <a:off x="3192" y="3026"/>
                <a:ext cx="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0" name="Line 267"/>
              <p:cNvSpPr>
                <a:spLocks noChangeShapeType="1"/>
              </p:cNvSpPr>
              <p:nvPr/>
            </p:nvSpPr>
            <p:spPr bwMode="auto">
              <a:xfrm flipV="1">
                <a:off x="3122" y="3096"/>
                <a:ext cx="49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Line 268"/>
              <p:cNvSpPr>
                <a:spLocks noChangeShapeType="1"/>
              </p:cNvSpPr>
              <p:nvPr/>
            </p:nvSpPr>
            <p:spPr bwMode="auto">
              <a:xfrm flipV="1">
                <a:off x="3241" y="3236"/>
                <a:ext cx="36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Line 269"/>
              <p:cNvSpPr>
                <a:spLocks noChangeShapeType="1"/>
              </p:cNvSpPr>
              <p:nvPr/>
            </p:nvSpPr>
            <p:spPr bwMode="auto">
              <a:xfrm>
                <a:off x="3438" y="3110"/>
                <a:ext cx="7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Line 270"/>
              <p:cNvSpPr>
                <a:spLocks noChangeShapeType="1"/>
              </p:cNvSpPr>
              <p:nvPr/>
            </p:nvSpPr>
            <p:spPr bwMode="auto">
              <a:xfrm>
                <a:off x="3459" y="3180"/>
                <a:ext cx="42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Line 271"/>
              <p:cNvSpPr>
                <a:spLocks noChangeShapeType="1"/>
              </p:cNvSpPr>
              <p:nvPr/>
            </p:nvSpPr>
            <p:spPr bwMode="auto">
              <a:xfrm>
                <a:off x="3536" y="3215"/>
                <a:ext cx="49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Line 272"/>
              <p:cNvSpPr>
                <a:spLocks noChangeShapeType="1"/>
              </p:cNvSpPr>
              <p:nvPr/>
            </p:nvSpPr>
            <p:spPr bwMode="auto">
              <a:xfrm flipV="1">
                <a:off x="3599" y="3229"/>
                <a:ext cx="63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6" name="Line 273"/>
              <p:cNvSpPr>
                <a:spLocks noChangeShapeType="1"/>
              </p:cNvSpPr>
              <p:nvPr/>
            </p:nvSpPr>
            <p:spPr bwMode="auto">
              <a:xfrm flipV="1">
                <a:off x="3690" y="3173"/>
                <a:ext cx="43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Line 274"/>
              <p:cNvSpPr>
                <a:spLocks noChangeShapeType="1"/>
              </p:cNvSpPr>
              <p:nvPr/>
            </p:nvSpPr>
            <p:spPr bwMode="auto">
              <a:xfrm>
                <a:off x="3733" y="3096"/>
                <a:ext cx="7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Line 275"/>
              <p:cNvSpPr>
                <a:spLocks noChangeShapeType="1"/>
              </p:cNvSpPr>
              <p:nvPr/>
            </p:nvSpPr>
            <p:spPr bwMode="auto">
              <a:xfrm>
                <a:off x="3740" y="3166"/>
                <a:ext cx="63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Line 276"/>
              <p:cNvSpPr>
                <a:spLocks noChangeShapeType="1"/>
              </p:cNvSpPr>
              <p:nvPr/>
            </p:nvSpPr>
            <p:spPr bwMode="auto">
              <a:xfrm>
                <a:off x="3873" y="2976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Line 277"/>
              <p:cNvSpPr>
                <a:spLocks noChangeShapeType="1"/>
              </p:cNvSpPr>
              <p:nvPr/>
            </p:nvSpPr>
            <p:spPr bwMode="auto">
              <a:xfrm flipV="1">
                <a:off x="3957" y="2941"/>
                <a:ext cx="42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Line 278"/>
              <p:cNvSpPr>
                <a:spLocks noChangeShapeType="1"/>
              </p:cNvSpPr>
              <p:nvPr/>
            </p:nvSpPr>
            <p:spPr bwMode="auto">
              <a:xfrm>
                <a:off x="3943" y="2998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Line 279"/>
              <p:cNvSpPr>
                <a:spLocks noChangeShapeType="1"/>
              </p:cNvSpPr>
              <p:nvPr/>
            </p:nvSpPr>
            <p:spPr bwMode="auto">
              <a:xfrm>
                <a:off x="4013" y="2927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Line 280"/>
              <p:cNvSpPr>
                <a:spLocks noChangeShapeType="1"/>
              </p:cNvSpPr>
              <p:nvPr/>
            </p:nvSpPr>
            <p:spPr bwMode="auto">
              <a:xfrm flipV="1">
                <a:off x="4083" y="2850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4" name="Line 281"/>
              <p:cNvSpPr>
                <a:spLocks noChangeShapeType="1"/>
              </p:cNvSpPr>
              <p:nvPr/>
            </p:nvSpPr>
            <p:spPr bwMode="auto">
              <a:xfrm>
                <a:off x="4090" y="2927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5" name="Line 282"/>
              <p:cNvSpPr>
                <a:spLocks noChangeShapeType="1"/>
              </p:cNvSpPr>
              <p:nvPr/>
            </p:nvSpPr>
            <p:spPr bwMode="auto">
              <a:xfrm>
                <a:off x="4153" y="2983"/>
                <a:ext cx="29" cy="4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6" name="Line 283"/>
              <p:cNvSpPr>
                <a:spLocks noChangeShapeType="1"/>
              </p:cNvSpPr>
              <p:nvPr/>
            </p:nvSpPr>
            <p:spPr bwMode="auto">
              <a:xfrm>
                <a:off x="4203" y="3040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7" name="Line 284"/>
              <p:cNvSpPr>
                <a:spLocks noChangeShapeType="1"/>
              </p:cNvSpPr>
              <p:nvPr/>
            </p:nvSpPr>
            <p:spPr bwMode="auto">
              <a:xfrm flipV="1">
                <a:off x="4168" y="3047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8" name="Line 285"/>
              <p:cNvSpPr>
                <a:spLocks noChangeShapeType="1"/>
              </p:cNvSpPr>
              <p:nvPr/>
            </p:nvSpPr>
            <p:spPr bwMode="auto">
              <a:xfrm>
                <a:off x="4160" y="3124"/>
                <a:ext cx="22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9" name="Line 286"/>
              <p:cNvSpPr>
                <a:spLocks noChangeShapeType="1"/>
              </p:cNvSpPr>
              <p:nvPr/>
            </p:nvSpPr>
            <p:spPr bwMode="auto">
              <a:xfrm>
                <a:off x="4182" y="3194"/>
                <a:ext cx="77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0" name="Line 287"/>
              <p:cNvSpPr>
                <a:spLocks noChangeShapeType="1"/>
              </p:cNvSpPr>
              <p:nvPr/>
            </p:nvSpPr>
            <p:spPr bwMode="auto">
              <a:xfrm flipV="1">
                <a:off x="4139" y="3208"/>
                <a:ext cx="36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1" name="Line 288"/>
              <p:cNvSpPr>
                <a:spLocks noChangeShapeType="1"/>
              </p:cNvSpPr>
              <p:nvPr/>
            </p:nvSpPr>
            <p:spPr bwMode="auto">
              <a:xfrm>
                <a:off x="3831" y="3194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2" name="Line 289"/>
              <p:cNvSpPr>
                <a:spLocks noChangeShapeType="1"/>
              </p:cNvSpPr>
              <p:nvPr/>
            </p:nvSpPr>
            <p:spPr bwMode="auto">
              <a:xfrm flipV="1">
                <a:off x="3873" y="3250"/>
                <a:ext cx="70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3" name="Line 290"/>
              <p:cNvSpPr>
                <a:spLocks noChangeShapeType="1"/>
              </p:cNvSpPr>
              <p:nvPr/>
            </p:nvSpPr>
            <p:spPr bwMode="auto">
              <a:xfrm flipV="1">
                <a:off x="3859" y="3271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Line 291"/>
              <p:cNvSpPr>
                <a:spLocks noChangeShapeType="1"/>
              </p:cNvSpPr>
              <p:nvPr/>
            </p:nvSpPr>
            <p:spPr bwMode="auto">
              <a:xfrm flipV="1">
                <a:off x="3852" y="3348"/>
                <a:ext cx="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Line 292"/>
              <p:cNvSpPr>
                <a:spLocks noChangeShapeType="1"/>
              </p:cNvSpPr>
              <p:nvPr/>
            </p:nvSpPr>
            <p:spPr bwMode="auto">
              <a:xfrm flipV="1">
                <a:off x="3775" y="3433"/>
                <a:ext cx="63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Line 293"/>
              <p:cNvSpPr>
                <a:spLocks noChangeShapeType="1"/>
              </p:cNvSpPr>
              <p:nvPr/>
            </p:nvSpPr>
            <p:spPr bwMode="auto">
              <a:xfrm>
                <a:off x="3866" y="3426"/>
                <a:ext cx="42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Line 294"/>
              <p:cNvSpPr>
                <a:spLocks noChangeShapeType="1"/>
              </p:cNvSpPr>
              <p:nvPr/>
            </p:nvSpPr>
            <p:spPr bwMode="auto">
              <a:xfrm flipV="1">
                <a:off x="3936" y="3454"/>
                <a:ext cx="70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Line 295"/>
              <p:cNvSpPr>
                <a:spLocks noChangeShapeType="1"/>
              </p:cNvSpPr>
              <p:nvPr/>
            </p:nvSpPr>
            <p:spPr bwMode="auto">
              <a:xfrm flipV="1">
                <a:off x="4020" y="3376"/>
                <a:ext cx="14" cy="5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9" name="Line 296"/>
              <p:cNvSpPr>
                <a:spLocks noChangeShapeType="1"/>
              </p:cNvSpPr>
              <p:nvPr/>
            </p:nvSpPr>
            <p:spPr bwMode="auto">
              <a:xfrm>
                <a:off x="4013" y="3447"/>
                <a:ext cx="49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0" name="Line 297"/>
              <p:cNvSpPr>
                <a:spLocks noChangeShapeType="1"/>
              </p:cNvSpPr>
              <p:nvPr/>
            </p:nvSpPr>
            <p:spPr bwMode="auto">
              <a:xfrm flipV="1">
                <a:off x="4048" y="3341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Line 298"/>
              <p:cNvSpPr>
                <a:spLocks noChangeShapeType="1"/>
              </p:cNvSpPr>
              <p:nvPr/>
            </p:nvSpPr>
            <p:spPr bwMode="auto">
              <a:xfrm flipV="1">
                <a:off x="4118" y="3264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Line 299"/>
              <p:cNvSpPr>
                <a:spLocks noChangeShapeType="1"/>
              </p:cNvSpPr>
              <p:nvPr/>
            </p:nvSpPr>
            <p:spPr bwMode="auto">
              <a:xfrm>
                <a:off x="4118" y="3334"/>
                <a:ext cx="50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Line 300"/>
              <p:cNvSpPr>
                <a:spLocks noChangeShapeType="1"/>
              </p:cNvSpPr>
              <p:nvPr/>
            </p:nvSpPr>
            <p:spPr bwMode="auto">
              <a:xfrm flipV="1">
                <a:off x="3592" y="3264"/>
                <a:ext cx="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Line 301"/>
              <p:cNvSpPr>
                <a:spLocks noChangeShapeType="1"/>
              </p:cNvSpPr>
              <p:nvPr/>
            </p:nvSpPr>
            <p:spPr bwMode="auto">
              <a:xfrm flipV="1">
                <a:off x="3564" y="3355"/>
                <a:ext cx="2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Line 302"/>
              <p:cNvSpPr>
                <a:spLocks noChangeShapeType="1"/>
              </p:cNvSpPr>
              <p:nvPr/>
            </p:nvSpPr>
            <p:spPr bwMode="auto">
              <a:xfrm flipV="1">
                <a:off x="3473" y="3426"/>
                <a:ext cx="77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6" name="Line 303"/>
              <p:cNvSpPr>
                <a:spLocks noChangeShapeType="1"/>
              </p:cNvSpPr>
              <p:nvPr/>
            </p:nvSpPr>
            <p:spPr bwMode="auto">
              <a:xfrm>
                <a:off x="3571" y="3426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7" name="Line 304"/>
              <p:cNvSpPr>
                <a:spLocks noChangeShapeType="1"/>
              </p:cNvSpPr>
              <p:nvPr/>
            </p:nvSpPr>
            <p:spPr bwMode="auto">
              <a:xfrm flipV="1">
                <a:off x="3578" y="3496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8" name="Line 305"/>
              <p:cNvSpPr>
                <a:spLocks noChangeShapeType="1"/>
              </p:cNvSpPr>
              <p:nvPr/>
            </p:nvSpPr>
            <p:spPr bwMode="auto">
              <a:xfrm>
                <a:off x="3571" y="3566"/>
                <a:ext cx="42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9" name="Line 306"/>
              <p:cNvSpPr>
                <a:spLocks noChangeShapeType="1"/>
              </p:cNvSpPr>
              <p:nvPr/>
            </p:nvSpPr>
            <p:spPr bwMode="auto">
              <a:xfrm flipV="1">
                <a:off x="3480" y="3552"/>
                <a:ext cx="70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Line 307"/>
              <p:cNvSpPr>
                <a:spLocks noChangeShapeType="1"/>
              </p:cNvSpPr>
              <p:nvPr/>
            </p:nvSpPr>
            <p:spPr bwMode="auto">
              <a:xfrm flipV="1">
                <a:off x="3417" y="3573"/>
                <a:ext cx="49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Line 308"/>
              <p:cNvSpPr>
                <a:spLocks noChangeShapeType="1"/>
              </p:cNvSpPr>
              <p:nvPr/>
            </p:nvSpPr>
            <p:spPr bwMode="auto">
              <a:xfrm>
                <a:off x="3340" y="3580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Line 309"/>
              <p:cNvSpPr>
                <a:spLocks noChangeShapeType="1"/>
              </p:cNvSpPr>
              <p:nvPr/>
            </p:nvSpPr>
            <p:spPr bwMode="auto">
              <a:xfrm flipV="1">
                <a:off x="3284" y="3440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Line 310"/>
              <p:cNvSpPr>
                <a:spLocks noChangeShapeType="1"/>
              </p:cNvSpPr>
              <p:nvPr/>
            </p:nvSpPr>
            <p:spPr bwMode="auto">
              <a:xfrm flipV="1">
                <a:off x="3199" y="3510"/>
                <a:ext cx="64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Line 311"/>
              <p:cNvSpPr>
                <a:spLocks noChangeShapeType="1"/>
              </p:cNvSpPr>
              <p:nvPr/>
            </p:nvSpPr>
            <p:spPr bwMode="auto">
              <a:xfrm>
                <a:off x="3277" y="3510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5" name="Line 312"/>
              <p:cNvSpPr>
                <a:spLocks noChangeShapeType="1"/>
              </p:cNvSpPr>
              <p:nvPr/>
            </p:nvSpPr>
            <p:spPr bwMode="auto">
              <a:xfrm>
                <a:off x="3248" y="3390"/>
                <a:ext cx="57" cy="3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Line 313"/>
              <p:cNvSpPr>
                <a:spLocks noChangeShapeType="1"/>
              </p:cNvSpPr>
              <p:nvPr/>
            </p:nvSpPr>
            <p:spPr bwMode="auto">
              <a:xfrm flipV="1">
                <a:off x="3185" y="3383"/>
                <a:ext cx="49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Line 314"/>
              <p:cNvSpPr>
                <a:spLocks noChangeShapeType="1"/>
              </p:cNvSpPr>
              <p:nvPr/>
            </p:nvSpPr>
            <p:spPr bwMode="auto">
              <a:xfrm flipV="1">
                <a:off x="3234" y="3306"/>
                <a:ext cx="1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Line 315"/>
              <p:cNvSpPr>
                <a:spLocks noChangeShapeType="1"/>
              </p:cNvSpPr>
              <p:nvPr/>
            </p:nvSpPr>
            <p:spPr bwMode="auto">
              <a:xfrm flipV="1">
                <a:off x="3410" y="3622"/>
                <a:ext cx="1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Line 316"/>
              <p:cNvSpPr>
                <a:spLocks noChangeShapeType="1"/>
              </p:cNvSpPr>
              <p:nvPr/>
            </p:nvSpPr>
            <p:spPr bwMode="auto">
              <a:xfrm>
                <a:off x="3410" y="3706"/>
                <a:ext cx="1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Line 317"/>
              <p:cNvSpPr>
                <a:spLocks noChangeShapeType="1"/>
              </p:cNvSpPr>
              <p:nvPr/>
            </p:nvSpPr>
            <p:spPr bwMode="auto">
              <a:xfrm flipV="1">
                <a:off x="3347" y="3783"/>
                <a:ext cx="63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Line 318"/>
              <p:cNvSpPr>
                <a:spLocks noChangeShapeType="1"/>
              </p:cNvSpPr>
              <p:nvPr/>
            </p:nvSpPr>
            <p:spPr bwMode="auto">
              <a:xfrm>
                <a:off x="3424" y="3783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2" name="Line 319"/>
              <p:cNvSpPr>
                <a:spLocks noChangeShapeType="1"/>
              </p:cNvSpPr>
              <p:nvPr/>
            </p:nvSpPr>
            <p:spPr bwMode="auto">
              <a:xfrm>
                <a:off x="3487" y="3832"/>
                <a:ext cx="49" cy="3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3" name="Line 320"/>
              <p:cNvSpPr>
                <a:spLocks noChangeShapeType="1"/>
              </p:cNvSpPr>
              <p:nvPr/>
            </p:nvSpPr>
            <p:spPr bwMode="auto">
              <a:xfrm flipV="1">
                <a:off x="3550" y="3861"/>
                <a:ext cx="63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Line 321"/>
              <p:cNvSpPr>
                <a:spLocks noChangeShapeType="1"/>
              </p:cNvSpPr>
              <p:nvPr/>
            </p:nvSpPr>
            <p:spPr bwMode="auto">
              <a:xfrm flipV="1">
                <a:off x="3529" y="3882"/>
                <a:ext cx="21" cy="6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Line 322"/>
              <p:cNvSpPr>
                <a:spLocks noChangeShapeType="1"/>
              </p:cNvSpPr>
              <p:nvPr/>
            </p:nvSpPr>
            <p:spPr bwMode="auto">
              <a:xfrm>
                <a:off x="3641" y="3854"/>
                <a:ext cx="49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Line 323"/>
              <p:cNvSpPr>
                <a:spLocks noChangeShapeType="1"/>
              </p:cNvSpPr>
              <p:nvPr/>
            </p:nvSpPr>
            <p:spPr bwMode="auto">
              <a:xfrm>
                <a:off x="3712" y="3868"/>
                <a:ext cx="2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Line 324"/>
              <p:cNvSpPr>
                <a:spLocks noChangeShapeType="1"/>
              </p:cNvSpPr>
              <p:nvPr/>
            </p:nvSpPr>
            <p:spPr bwMode="auto">
              <a:xfrm flipV="1">
                <a:off x="3719" y="3811"/>
                <a:ext cx="35" cy="4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Line 325"/>
              <p:cNvSpPr>
                <a:spLocks noChangeShapeType="1"/>
              </p:cNvSpPr>
              <p:nvPr/>
            </p:nvSpPr>
            <p:spPr bwMode="auto">
              <a:xfrm flipV="1">
                <a:off x="3775" y="3741"/>
                <a:ext cx="35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9" name="Line 326"/>
              <p:cNvSpPr>
                <a:spLocks noChangeShapeType="1"/>
              </p:cNvSpPr>
              <p:nvPr/>
            </p:nvSpPr>
            <p:spPr bwMode="auto">
              <a:xfrm>
                <a:off x="3796" y="3657"/>
                <a:ext cx="14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0" name="Line 327"/>
              <p:cNvSpPr>
                <a:spLocks noChangeShapeType="1"/>
              </p:cNvSpPr>
              <p:nvPr/>
            </p:nvSpPr>
            <p:spPr bwMode="auto">
              <a:xfrm>
                <a:off x="3831" y="3727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1" name="Line 328"/>
              <p:cNvSpPr>
                <a:spLocks noChangeShapeType="1"/>
              </p:cNvSpPr>
              <p:nvPr/>
            </p:nvSpPr>
            <p:spPr bwMode="auto">
              <a:xfrm flipV="1">
                <a:off x="3922" y="3734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2" name="Line 329"/>
              <p:cNvSpPr>
                <a:spLocks noChangeShapeType="1"/>
              </p:cNvSpPr>
              <p:nvPr/>
            </p:nvSpPr>
            <p:spPr bwMode="auto">
              <a:xfrm flipV="1">
                <a:off x="3999" y="3657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3" name="Line 330"/>
              <p:cNvSpPr>
                <a:spLocks noChangeShapeType="1"/>
              </p:cNvSpPr>
              <p:nvPr/>
            </p:nvSpPr>
            <p:spPr bwMode="auto">
              <a:xfrm>
                <a:off x="3992" y="3727"/>
                <a:ext cx="35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4" name="Oval 331"/>
              <p:cNvSpPr>
                <a:spLocks noChangeArrowheads="1"/>
              </p:cNvSpPr>
              <p:nvPr/>
            </p:nvSpPr>
            <p:spPr bwMode="auto">
              <a:xfrm>
                <a:off x="3080" y="3096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" name="Oval 332"/>
              <p:cNvSpPr>
                <a:spLocks noChangeArrowheads="1"/>
              </p:cNvSpPr>
              <p:nvPr/>
            </p:nvSpPr>
            <p:spPr bwMode="auto">
              <a:xfrm>
                <a:off x="3220" y="3117"/>
                <a:ext cx="64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6" name="Oval 333"/>
              <p:cNvSpPr>
                <a:spLocks noChangeArrowheads="1"/>
              </p:cNvSpPr>
              <p:nvPr/>
            </p:nvSpPr>
            <p:spPr bwMode="auto">
              <a:xfrm>
                <a:off x="3213" y="3264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7" name="Oval 334"/>
              <p:cNvSpPr>
                <a:spLocks noChangeArrowheads="1"/>
              </p:cNvSpPr>
              <p:nvPr/>
            </p:nvSpPr>
            <p:spPr bwMode="auto">
              <a:xfrm>
                <a:off x="3164" y="3503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Oval 335"/>
              <p:cNvSpPr>
                <a:spLocks noChangeArrowheads="1"/>
              </p:cNvSpPr>
              <p:nvPr/>
            </p:nvSpPr>
            <p:spPr bwMode="auto">
              <a:xfrm>
                <a:off x="3305" y="3545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9" name="Oval 336"/>
              <p:cNvSpPr>
                <a:spLocks noChangeArrowheads="1"/>
              </p:cNvSpPr>
              <p:nvPr/>
            </p:nvSpPr>
            <p:spPr bwMode="auto">
              <a:xfrm>
                <a:off x="3284" y="3397"/>
                <a:ext cx="56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0" name="Oval 337"/>
              <p:cNvSpPr>
                <a:spLocks noChangeArrowheads="1"/>
              </p:cNvSpPr>
              <p:nvPr/>
            </p:nvSpPr>
            <p:spPr bwMode="auto">
              <a:xfrm>
                <a:off x="3347" y="320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1" name="Oval 338"/>
              <p:cNvSpPr>
                <a:spLocks noChangeArrowheads="1"/>
              </p:cNvSpPr>
              <p:nvPr/>
            </p:nvSpPr>
            <p:spPr bwMode="auto">
              <a:xfrm>
                <a:off x="3445" y="3404"/>
                <a:ext cx="56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2" name="Oval 339"/>
              <p:cNvSpPr>
                <a:spLocks noChangeArrowheads="1"/>
              </p:cNvSpPr>
              <p:nvPr/>
            </p:nvSpPr>
            <p:spPr bwMode="auto">
              <a:xfrm>
                <a:off x="3382" y="3664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3" name="Oval 340"/>
              <p:cNvSpPr>
                <a:spLocks noChangeArrowheads="1"/>
              </p:cNvSpPr>
              <p:nvPr/>
            </p:nvSpPr>
            <p:spPr bwMode="auto">
              <a:xfrm>
                <a:off x="3298" y="3783"/>
                <a:ext cx="63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4" name="Oval 341"/>
              <p:cNvSpPr>
                <a:spLocks noChangeArrowheads="1"/>
              </p:cNvSpPr>
              <p:nvPr/>
            </p:nvSpPr>
            <p:spPr bwMode="auto">
              <a:xfrm>
                <a:off x="3445" y="3797"/>
                <a:ext cx="63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5" name="Oval 342"/>
              <p:cNvSpPr>
                <a:spLocks noChangeArrowheads="1"/>
              </p:cNvSpPr>
              <p:nvPr/>
            </p:nvSpPr>
            <p:spPr bwMode="auto">
              <a:xfrm>
                <a:off x="3599" y="3825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6" name="Oval 343"/>
              <p:cNvSpPr>
                <a:spLocks noChangeArrowheads="1"/>
              </p:cNvSpPr>
              <p:nvPr/>
            </p:nvSpPr>
            <p:spPr bwMode="auto">
              <a:xfrm>
                <a:off x="3494" y="3924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7" name="Oval 344"/>
              <p:cNvSpPr>
                <a:spLocks noChangeArrowheads="1"/>
              </p:cNvSpPr>
              <p:nvPr/>
            </p:nvSpPr>
            <p:spPr bwMode="auto">
              <a:xfrm>
                <a:off x="3712" y="3910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8" name="Oval 345"/>
              <p:cNvSpPr>
                <a:spLocks noChangeArrowheads="1"/>
              </p:cNvSpPr>
              <p:nvPr/>
            </p:nvSpPr>
            <p:spPr bwMode="auto">
              <a:xfrm>
                <a:off x="3733" y="3762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9" name="Oval 346"/>
              <p:cNvSpPr>
                <a:spLocks noChangeArrowheads="1"/>
              </p:cNvSpPr>
              <p:nvPr/>
            </p:nvSpPr>
            <p:spPr bwMode="auto">
              <a:xfrm>
                <a:off x="3761" y="361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" name="Oval 347"/>
              <p:cNvSpPr>
                <a:spLocks noChangeArrowheads="1"/>
              </p:cNvSpPr>
              <p:nvPr/>
            </p:nvSpPr>
            <p:spPr bwMode="auto">
              <a:xfrm>
                <a:off x="3873" y="3706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" name="Oval 348"/>
              <p:cNvSpPr>
                <a:spLocks noChangeArrowheads="1"/>
              </p:cNvSpPr>
              <p:nvPr/>
            </p:nvSpPr>
            <p:spPr bwMode="auto">
              <a:xfrm>
                <a:off x="4020" y="3755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" name="Oval 349"/>
              <p:cNvSpPr>
                <a:spLocks noChangeArrowheads="1"/>
              </p:cNvSpPr>
              <p:nvPr/>
            </p:nvSpPr>
            <p:spPr bwMode="auto">
              <a:xfrm>
                <a:off x="3985" y="3615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" name="Oval 350"/>
              <p:cNvSpPr>
                <a:spLocks noChangeArrowheads="1"/>
              </p:cNvSpPr>
              <p:nvPr/>
            </p:nvSpPr>
            <p:spPr bwMode="auto">
              <a:xfrm>
                <a:off x="3585" y="3601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" name="Oval 351"/>
              <p:cNvSpPr>
                <a:spLocks noChangeArrowheads="1"/>
              </p:cNvSpPr>
              <p:nvPr/>
            </p:nvSpPr>
            <p:spPr bwMode="auto">
              <a:xfrm>
                <a:off x="3452" y="3538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" name="Oval 352"/>
              <p:cNvSpPr>
                <a:spLocks noChangeArrowheads="1"/>
              </p:cNvSpPr>
              <p:nvPr/>
            </p:nvSpPr>
            <p:spPr bwMode="auto">
              <a:xfrm>
                <a:off x="3585" y="3454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" name="Oval 353"/>
              <p:cNvSpPr>
                <a:spLocks noChangeArrowheads="1"/>
              </p:cNvSpPr>
              <p:nvPr/>
            </p:nvSpPr>
            <p:spPr bwMode="auto">
              <a:xfrm>
                <a:off x="3557" y="3313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" name="Oval 354"/>
              <p:cNvSpPr>
                <a:spLocks noChangeArrowheads="1"/>
              </p:cNvSpPr>
              <p:nvPr/>
            </p:nvSpPr>
            <p:spPr bwMode="auto">
              <a:xfrm>
                <a:off x="3494" y="3180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" name="Oval 355"/>
              <p:cNvSpPr>
                <a:spLocks noChangeArrowheads="1"/>
              </p:cNvSpPr>
              <p:nvPr/>
            </p:nvSpPr>
            <p:spPr bwMode="auto">
              <a:xfrm>
                <a:off x="3648" y="3194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" name="Oval 356"/>
              <p:cNvSpPr>
                <a:spLocks noChangeArrowheads="1"/>
              </p:cNvSpPr>
              <p:nvPr/>
            </p:nvSpPr>
            <p:spPr bwMode="auto">
              <a:xfrm>
                <a:off x="3740" y="3433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" name="Oval 357"/>
              <p:cNvSpPr>
                <a:spLocks noChangeArrowheads="1"/>
              </p:cNvSpPr>
              <p:nvPr/>
            </p:nvSpPr>
            <p:spPr bwMode="auto">
              <a:xfrm>
                <a:off x="3894" y="344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" name="Oval 358"/>
              <p:cNvSpPr>
                <a:spLocks noChangeArrowheads="1"/>
              </p:cNvSpPr>
              <p:nvPr/>
            </p:nvSpPr>
            <p:spPr bwMode="auto">
              <a:xfrm>
                <a:off x="4048" y="347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2" name="Oval 359"/>
              <p:cNvSpPr>
                <a:spLocks noChangeArrowheads="1"/>
              </p:cNvSpPr>
              <p:nvPr/>
            </p:nvSpPr>
            <p:spPr bwMode="auto">
              <a:xfrm>
                <a:off x="4006" y="3327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3" name="Oval 360"/>
              <p:cNvSpPr>
                <a:spLocks noChangeArrowheads="1"/>
              </p:cNvSpPr>
              <p:nvPr/>
            </p:nvSpPr>
            <p:spPr bwMode="auto">
              <a:xfrm>
                <a:off x="4146" y="3355"/>
                <a:ext cx="64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4" name="Oval 361"/>
              <p:cNvSpPr>
                <a:spLocks noChangeArrowheads="1"/>
              </p:cNvSpPr>
              <p:nvPr/>
            </p:nvSpPr>
            <p:spPr bwMode="auto">
              <a:xfrm>
                <a:off x="4104" y="3222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5" name="Oval 362"/>
              <p:cNvSpPr>
                <a:spLocks noChangeArrowheads="1"/>
              </p:cNvSpPr>
              <p:nvPr/>
            </p:nvSpPr>
            <p:spPr bwMode="auto">
              <a:xfrm>
                <a:off x="4238" y="318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6" name="Oval 363"/>
              <p:cNvSpPr>
                <a:spLocks noChangeArrowheads="1"/>
              </p:cNvSpPr>
              <p:nvPr/>
            </p:nvSpPr>
            <p:spPr bwMode="auto">
              <a:xfrm>
                <a:off x="4132" y="3082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7" name="Oval 364"/>
              <p:cNvSpPr>
                <a:spLocks noChangeArrowheads="1"/>
              </p:cNvSpPr>
              <p:nvPr/>
            </p:nvSpPr>
            <p:spPr bwMode="auto">
              <a:xfrm>
                <a:off x="3929" y="3208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8" name="Oval 365"/>
              <p:cNvSpPr>
                <a:spLocks noChangeArrowheads="1"/>
              </p:cNvSpPr>
              <p:nvPr/>
            </p:nvSpPr>
            <p:spPr bwMode="auto">
              <a:xfrm>
                <a:off x="3824" y="3306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9" name="Oval 366"/>
              <p:cNvSpPr>
                <a:spLocks noChangeArrowheads="1"/>
              </p:cNvSpPr>
              <p:nvPr/>
            </p:nvSpPr>
            <p:spPr bwMode="auto">
              <a:xfrm>
                <a:off x="3789" y="3159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Oval 367"/>
              <p:cNvSpPr>
                <a:spLocks noChangeArrowheads="1"/>
              </p:cNvSpPr>
              <p:nvPr/>
            </p:nvSpPr>
            <p:spPr bwMode="auto">
              <a:xfrm>
                <a:off x="3697" y="3061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1" name="Oval 368"/>
              <p:cNvSpPr>
                <a:spLocks noChangeArrowheads="1"/>
              </p:cNvSpPr>
              <p:nvPr/>
            </p:nvSpPr>
            <p:spPr bwMode="auto">
              <a:xfrm>
                <a:off x="3410" y="3068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2" name="Oval 369"/>
              <p:cNvSpPr>
                <a:spLocks noChangeArrowheads="1"/>
              </p:cNvSpPr>
              <p:nvPr/>
            </p:nvSpPr>
            <p:spPr bwMode="auto">
              <a:xfrm>
                <a:off x="3164" y="2983"/>
                <a:ext cx="63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3" name="Oval 370"/>
              <p:cNvSpPr>
                <a:spLocks noChangeArrowheads="1"/>
              </p:cNvSpPr>
              <p:nvPr/>
            </p:nvSpPr>
            <p:spPr bwMode="auto">
              <a:xfrm>
                <a:off x="3122" y="2794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4" name="Oval 371"/>
              <p:cNvSpPr>
                <a:spLocks noChangeArrowheads="1"/>
              </p:cNvSpPr>
              <p:nvPr/>
            </p:nvSpPr>
            <p:spPr bwMode="auto">
              <a:xfrm>
                <a:off x="3270" y="2843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5" name="Oval 372"/>
              <p:cNvSpPr>
                <a:spLocks noChangeArrowheads="1"/>
              </p:cNvSpPr>
              <p:nvPr/>
            </p:nvSpPr>
            <p:spPr bwMode="auto">
              <a:xfrm>
                <a:off x="3389" y="2927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6" name="Oval 373"/>
              <p:cNvSpPr>
                <a:spLocks noChangeArrowheads="1"/>
              </p:cNvSpPr>
              <p:nvPr/>
            </p:nvSpPr>
            <p:spPr bwMode="auto">
              <a:xfrm>
                <a:off x="3529" y="2991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7" name="Oval 374"/>
              <p:cNvSpPr>
                <a:spLocks noChangeArrowheads="1"/>
              </p:cNvSpPr>
              <p:nvPr/>
            </p:nvSpPr>
            <p:spPr bwMode="auto">
              <a:xfrm>
                <a:off x="3929" y="3033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8" name="Oval 375"/>
              <p:cNvSpPr>
                <a:spLocks noChangeArrowheads="1"/>
              </p:cNvSpPr>
              <p:nvPr/>
            </p:nvSpPr>
            <p:spPr bwMode="auto">
              <a:xfrm>
                <a:off x="4252" y="3012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9" name="Oval 376"/>
              <p:cNvSpPr>
                <a:spLocks noChangeArrowheads="1"/>
              </p:cNvSpPr>
              <p:nvPr/>
            </p:nvSpPr>
            <p:spPr bwMode="auto">
              <a:xfrm>
                <a:off x="4111" y="2941"/>
                <a:ext cx="64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0" name="Oval 377"/>
              <p:cNvSpPr>
                <a:spLocks noChangeArrowheads="1"/>
              </p:cNvSpPr>
              <p:nvPr/>
            </p:nvSpPr>
            <p:spPr bwMode="auto">
              <a:xfrm>
                <a:off x="3971" y="2906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1" name="Oval 378"/>
              <p:cNvSpPr>
                <a:spLocks noChangeArrowheads="1"/>
              </p:cNvSpPr>
              <p:nvPr/>
            </p:nvSpPr>
            <p:spPr bwMode="auto">
              <a:xfrm>
                <a:off x="3831" y="2941"/>
                <a:ext cx="56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2" name="Oval 379"/>
              <p:cNvSpPr>
                <a:spLocks noChangeArrowheads="1"/>
              </p:cNvSpPr>
              <p:nvPr/>
            </p:nvSpPr>
            <p:spPr bwMode="auto">
              <a:xfrm>
                <a:off x="4076" y="2815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3" name="Oval 380"/>
              <p:cNvSpPr>
                <a:spLocks noChangeArrowheads="1"/>
              </p:cNvSpPr>
              <p:nvPr/>
            </p:nvSpPr>
            <p:spPr bwMode="auto">
              <a:xfrm>
                <a:off x="3936" y="2703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4" name="Oval 381"/>
              <p:cNvSpPr>
                <a:spLocks noChangeArrowheads="1"/>
              </p:cNvSpPr>
              <p:nvPr/>
            </p:nvSpPr>
            <p:spPr bwMode="auto">
              <a:xfrm>
                <a:off x="3803" y="2661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5" name="Oval 382"/>
              <p:cNvSpPr>
                <a:spLocks noChangeArrowheads="1"/>
              </p:cNvSpPr>
              <p:nvPr/>
            </p:nvSpPr>
            <p:spPr bwMode="auto">
              <a:xfrm>
                <a:off x="3824" y="280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6" name="Oval 383"/>
              <p:cNvSpPr>
                <a:spLocks noChangeArrowheads="1"/>
              </p:cNvSpPr>
              <p:nvPr/>
            </p:nvSpPr>
            <p:spPr bwMode="auto">
              <a:xfrm>
                <a:off x="3697" y="2871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7" name="Oval 384"/>
              <p:cNvSpPr>
                <a:spLocks noChangeArrowheads="1"/>
              </p:cNvSpPr>
              <p:nvPr/>
            </p:nvSpPr>
            <p:spPr bwMode="auto">
              <a:xfrm>
                <a:off x="3571" y="2801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8" name="Oval 385"/>
              <p:cNvSpPr>
                <a:spLocks noChangeArrowheads="1"/>
              </p:cNvSpPr>
              <p:nvPr/>
            </p:nvSpPr>
            <p:spPr bwMode="auto">
              <a:xfrm>
                <a:off x="3683" y="2724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9" name="Oval 386"/>
              <p:cNvSpPr>
                <a:spLocks noChangeArrowheads="1"/>
              </p:cNvSpPr>
              <p:nvPr/>
            </p:nvSpPr>
            <p:spPr bwMode="auto">
              <a:xfrm>
                <a:off x="3669" y="2584"/>
                <a:ext cx="57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0" name="Oval 387"/>
              <p:cNvSpPr>
                <a:spLocks noChangeArrowheads="1"/>
              </p:cNvSpPr>
              <p:nvPr/>
            </p:nvSpPr>
            <p:spPr bwMode="auto">
              <a:xfrm>
                <a:off x="3592" y="245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1" name="Oval 388"/>
              <p:cNvSpPr>
                <a:spLocks noChangeArrowheads="1"/>
              </p:cNvSpPr>
              <p:nvPr/>
            </p:nvSpPr>
            <p:spPr bwMode="auto">
              <a:xfrm>
                <a:off x="3515" y="2584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2" name="Oval 389"/>
              <p:cNvSpPr>
                <a:spLocks noChangeArrowheads="1"/>
              </p:cNvSpPr>
              <p:nvPr/>
            </p:nvSpPr>
            <p:spPr bwMode="auto">
              <a:xfrm>
                <a:off x="3403" y="278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3" name="Oval 390"/>
              <p:cNvSpPr>
                <a:spLocks noChangeArrowheads="1"/>
              </p:cNvSpPr>
              <p:nvPr/>
            </p:nvSpPr>
            <p:spPr bwMode="auto">
              <a:xfrm>
                <a:off x="3248" y="2724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4" name="Oval 391"/>
              <p:cNvSpPr>
                <a:spLocks noChangeArrowheads="1"/>
              </p:cNvSpPr>
              <p:nvPr/>
            </p:nvSpPr>
            <p:spPr bwMode="auto">
              <a:xfrm>
                <a:off x="3241" y="2577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5" name="Oval 392"/>
              <p:cNvSpPr>
                <a:spLocks noChangeArrowheads="1"/>
              </p:cNvSpPr>
              <p:nvPr/>
            </p:nvSpPr>
            <p:spPr bwMode="auto">
              <a:xfrm>
                <a:off x="3396" y="2492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6" name="Oval 393"/>
              <p:cNvSpPr>
                <a:spLocks noChangeArrowheads="1"/>
              </p:cNvSpPr>
              <p:nvPr/>
            </p:nvSpPr>
            <p:spPr bwMode="auto">
              <a:xfrm>
                <a:off x="3375" y="2640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7" name="Oval 394"/>
              <p:cNvSpPr>
                <a:spLocks noChangeArrowheads="1"/>
              </p:cNvSpPr>
              <p:nvPr/>
            </p:nvSpPr>
            <p:spPr bwMode="auto">
              <a:xfrm>
                <a:off x="3171" y="3075"/>
                <a:ext cx="35" cy="35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8" name="Oval 395"/>
              <p:cNvSpPr>
                <a:spLocks noChangeArrowheads="1"/>
              </p:cNvSpPr>
              <p:nvPr/>
            </p:nvSpPr>
            <p:spPr bwMode="auto">
              <a:xfrm>
                <a:off x="3270" y="3201"/>
                <a:ext cx="42" cy="35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9" name="Oval 396"/>
              <p:cNvSpPr>
                <a:spLocks noChangeArrowheads="1"/>
              </p:cNvSpPr>
              <p:nvPr/>
            </p:nvSpPr>
            <p:spPr bwMode="auto">
              <a:xfrm>
                <a:off x="3424" y="3159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0" name="Oval 397"/>
              <p:cNvSpPr>
                <a:spLocks noChangeArrowheads="1"/>
              </p:cNvSpPr>
              <p:nvPr/>
            </p:nvSpPr>
            <p:spPr bwMode="auto">
              <a:xfrm>
                <a:off x="3445" y="2998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1" name="Oval 398"/>
              <p:cNvSpPr>
                <a:spLocks noChangeArrowheads="1"/>
              </p:cNvSpPr>
              <p:nvPr/>
            </p:nvSpPr>
            <p:spPr bwMode="auto">
              <a:xfrm>
                <a:off x="3361" y="2850"/>
                <a:ext cx="35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2" name="Oval 399"/>
              <p:cNvSpPr>
                <a:spLocks noChangeArrowheads="1"/>
              </p:cNvSpPr>
              <p:nvPr/>
            </p:nvSpPr>
            <p:spPr bwMode="auto">
              <a:xfrm>
                <a:off x="3206" y="2794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3" name="Oval 400"/>
              <p:cNvSpPr>
                <a:spLocks noChangeArrowheads="1"/>
              </p:cNvSpPr>
              <p:nvPr/>
            </p:nvSpPr>
            <p:spPr bwMode="auto">
              <a:xfrm>
                <a:off x="3298" y="2647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4" name="Oval 401"/>
              <p:cNvSpPr>
                <a:spLocks noChangeArrowheads="1"/>
              </p:cNvSpPr>
              <p:nvPr/>
            </p:nvSpPr>
            <p:spPr bwMode="auto">
              <a:xfrm>
                <a:off x="3438" y="2570"/>
                <a:ext cx="35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5" name="Oval 402"/>
              <p:cNvSpPr>
                <a:spLocks noChangeArrowheads="1"/>
              </p:cNvSpPr>
              <p:nvPr/>
            </p:nvSpPr>
            <p:spPr bwMode="auto">
              <a:xfrm>
                <a:off x="3606" y="2541"/>
                <a:ext cx="35" cy="4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6" name="Oval 403"/>
              <p:cNvSpPr>
                <a:spLocks noChangeArrowheads="1"/>
              </p:cNvSpPr>
              <p:nvPr/>
            </p:nvSpPr>
            <p:spPr bwMode="auto">
              <a:xfrm>
                <a:off x="3726" y="2654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6" name="Oval 404"/>
            <p:cNvSpPr>
              <a:spLocks noChangeArrowheads="1"/>
            </p:cNvSpPr>
            <p:nvPr/>
          </p:nvSpPr>
          <p:spPr bwMode="auto">
            <a:xfrm>
              <a:off x="3662" y="2808"/>
              <a:ext cx="42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Oval 405"/>
            <p:cNvSpPr>
              <a:spLocks noChangeArrowheads="1"/>
            </p:cNvSpPr>
            <p:nvPr/>
          </p:nvSpPr>
          <p:spPr bwMode="auto">
            <a:xfrm>
              <a:off x="3796" y="2885"/>
              <a:ext cx="35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Oval 406"/>
            <p:cNvSpPr>
              <a:spLocks noChangeArrowheads="1"/>
            </p:cNvSpPr>
            <p:nvPr/>
          </p:nvSpPr>
          <p:spPr bwMode="auto">
            <a:xfrm>
              <a:off x="3922" y="2969"/>
              <a:ext cx="35" cy="43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Oval 407"/>
            <p:cNvSpPr>
              <a:spLocks noChangeArrowheads="1"/>
            </p:cNvSpPr>
            <p:nvPr/>
          </p:nvSpPr>
          <p:spPr bwMode="auto">
            <a:xfrm>
              <a:off x="4062" y="289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Oval 408"/>
            <p:cNvSpPr>
              <a:spLocks noChangeArrowheads="1"/>
            </p:cNvSpPr>
            <p:nvPr/>
          </p:nvSpPr>
          <p:spPr bwMode="auto">
            <a:xfrm>
              <a:off x="4175" y="301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Oval 409"/>
            <p:cNvSpPr>
              <a:spLocks noChangeArrowheads="1"/>
            </p:cNvSpPr>
            <p:nvPr/>
          </p:nvSpPr>
          <p:spPr bwMode="auto">
            <a:xfrm>
              <a:off x="4160" y="3173"/>
              <a:ext cx="43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Oval 410"/>
            <p:cNvSpPr>
              <a:spLocks noChangeArrowheads="1"/>
            </p:cNvSpPr>
            <p:nvPr/>
          </p:nvSpPr>
          <p:spPr bwMode="auto">
            <a:xfrm>
              <a:off x="4090" y="3313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Oval 411"/>
            <p:cNvSpPr>
              <a:spLocks noChangeArrowheads="1"/>
            </p:cNvSpPr>
            <p:nvPr/>
          </p:nvSpPr>
          <p:spPr bwMode="auto">
            <a:xfrm>
              <a:off x="3992" y="341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Oval 412"/>
            <p:cNvSpPr>
              <a:spLocks noChangeArrowheads="1"/>
            </p:cNvSpPr>
            <p:nvPr/>
          </p:nvSpPr>
          <p:spPr bwMode="auto">
            <a:xfrm>
              <a:off x="3831" y="3404"/>
              <a:ext cx="42" cy="36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Oval 413"/>
            <p:cNvSpPr>
              <a:spLocks noChangeArrowheads="1"/>
            </p:cNvSpPr>
            <p:nvPr/>
          </p:nvSpPr>
          <p:spPr bwMode="auto">
            <a:xfrm>
              <a:off x="3859" y="3236"/>
              <a:ext cx="35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Oval 414"/>
            <p:cNvSpPr>
              <a:spLocks noChangeArrowheads="1"/>
            </p:cNvSpPr>
            <p:nvPr/>
          </p:nvSpPr>
          <p:spPr bwMode="auto">
            <a:xfrm>
              <a:off x="3719" y="3145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Oval 415"/>
            <p:cNvSpPr>
              <a:spLocks noChangeArrowheads="1"/>
            </p:cNvSpPr>
            <p:nvPr/>
          </p:nvSpPr>
          <p:spPr bwMode="auto">
            <a:xfrm>
              <a:off x="3578" y="3236"/>
              <a:ext cx="35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Oval 416"/>
            <p:cNvSpPr>
              <a:spLocks noChangeArrowheads="1"/>
            </p:cNvSpPr>
            <p:nvPr/>
          </p:nvSpPr>
          <p:spPr bwMode="auto">
            <a:xfrm>
              <a:off x="3220" y="3355"/>
              <a:ext cx="43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Oval 417"/>
            <p:cNvSpPr>
              <a:spLocks noChangeArrowheads="1"/>
            </p:cNvSpPr>
            <p:nvPr/>
          </p:nvSpPr>
          <p:spPr bwMode="auto">
            <a:xfrm>
              <a:off x="3256" y="348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Oval 418"/>
            <p:cNvSpPr>
              <a:spLocks noChangeArrowheads="1"/>
            </p:cNvSpPr>
            <p:nvPr/>
          </p:nvSpPr>
          <p:spPr bwMode="auto">
            <a:xfrm>
              <a:off x="3389" y="3587"/>
              <a:ext cx="35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Oval 419"/>
            <p:cNvSpPr>
              <a:spLocks noChangeArrowheads="1"/>
            </p:cNvSpPr>
            <p:nvPr/>
          </p:nvSpPr>
          <p:spPr bwMode="auto">
            <a:xfrm>
              <a:off x="3550" y="3538"/>
              <a:ext cx="35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Oval 420"/>
            <p:cNvSpPr>
              <a:spLocks noChangeArrowheads="1"/>
            </p:cNvSpPr>
            <p:nvPr/>
          </p:nvSpPr>
          <p:spPr bwMode="auto">
            <a:xfrm>
              <a:off x="3536" y="3404"/>
              <a:ext cx="42" cy="36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Oval 421"/>
            <p:cNvSpPr>
              <a:spLocks noChangeArrowheads="1"/>
            </p:cNvSpPr>
            <p:nvPr/>
          </p:nvSpPr>
          <p:spPr bwMode="auto">
            <a:xfrm>
              <a:off x="3796" y="3706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Oval 422"/>
            <p:cNvSpPr>
              <a:spLocks noChangeArrowheads="1"/>
            </p:cNvSpPr>
            <p:nvPr/>
          </p:nvSpPr>
          <p:spPr bwMode="auto">
            <a:xfrm>
              <a:off x="3964" y="3706"/>
              <a:ext cx="42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Oval 423"/>
            <p:cNvSpPr>
              <a:spLocks noChangeArrowheads="1"/>
            </p:cNvSpPr>
            <p:nvPr/>
          </p:nvSpPr>
          <p:spPr bwMode="auto">
            <a:xfrm>
              <a:off x="3690" y="3840"/>
              <a:ext cx="43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Oval 424"/>
            <p:cNvSpPr>
              <a:spLocks noChangeArrowheads="1"/>
            </p:cNvSpPr>
            <p:nvPr/>
          </p:nvSpPr>
          <p:spPr bwMode="auto">
            <a:xfrm>
              <a:off x="3522" y="3847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Oval 425"/>
            <p:cNvSpPr>
              <a:spLocks noChangeArrowheads="1"/>
            </p:cNvSpPr>
            <p:nvPr/>
          </p:nvSpPr>
          <p:spPr bwMode="auto">
            <a:xfrm>
              <a:off x="3389" y="3755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Oval 426"/>
            <p:cNvSpPr>
              <a:spLocks noChangeArrowheads="1"/>
            </p:cNvSpPr>
            <p:nvPr/>
          </p:nvSpPr>
          <p:spPr bwMode="auto">
            <a:xfrm>
              <a:off x="3866" y="2731"/>
              <a:ext cx="42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Oval 427"/>
            <p:cNvSpPr>
              <a:spLocks noChangeArrowheads="1"/>
            </p:cNvSpPr>
            <p:nvPr/>
          </p:nvSpPr>
          <p:spPr bwMode="auto">
            <a:xfrm>
              <a:off x="3277" y="2983"/>
              <a:ext cx="91" cy="92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Oval 428"/>
            <p:cNvSpPr>
              <a:spLocks noChangeArrowheads="1"/>
            </p:cNvSpPr>
            <p:nvPr/>
          </p:nvSpPr>
          <p:spPr bwMode="auto">
            <a:xfrm>
              <a:off x="3487" y="2857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Oval 429"/>
            <p:cNvSpPr>
              <a:spLocks noChangeArrowheads="1"/>
            </p:cNvSpPr>
            <p:nvPr/>
          </p:nvSpPr>
          <p:spPr bwMode="auto">
            <a:xfrm>
              <a:off x="3487" y="2682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Oval 430"/>
            <p:cNvSpPr>
              <a:spLocks noChangeArrowheads="1"/>
            </p:cNvSpPr>
            <p:nvPr/>
          </p:nvSpPr>
          <p:spPr bwMode="auto">
            <a:xfrm>
              <a:off x="4034" y="2675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Oval 431"/>
            <p:cNvSpPr>
              <a:spLocks noChangeArrowheads="1"/>
            </p:cNvSpPr>
            <p:nvPr/>
          </p:nvSpPr>
          <p:spPr bwMode="auto">
            <a:xfrm>
              <a:off x="4006" y="3110"/>
              <a:ext cx="98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Oval 432"/>
            <p:cNvSpPr>
              <a:spLocks noChangeArrowheads="1"/>
            </p:cNvSpPr>
            <p:nvPr/>
          </p:nvSpPr>
          <p:spPr bwMode="auto">
            <a:xfrm>
              <a:off x="3782" y="3026"/>
              <a:ext cx="98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Oval 433"/>
            <p:cNvSpPr>
              <a:spLocks noChangeArrowheads="1"/>
            </p:cNvSpPr>
            <p:nvPr/>
          </p:nvSpPr>
          <p:spPr bwMode="auto">
            <a:xfrm>
              <a:off x="3557" y="3068"/>
              <a:ext cx="98" cy="91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Oval 434"/>
            <p:cNvSpPr>
              <a:spLocks noChangeArrowheads="1"/>
            </p:cNvSpPr>
            <p:nvPr/>
          </p:nvSpPr>
          <p:spPr bwMode="auto">
            <a:xfrm>
              <a:off x="3669" y="3299"/>
              <a:ext cx="99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Oval 435"/>
            <p:cNvSpPr>
              <a:spLocks noChangeArrowheads="1"/>
            </p:cNvSpPr>
            <p:nvPr/>
          </p:nvSpPr>
          <p:spPr bwMode="auto">
            <a:xfrm>
              <a:off x="3655" y="3524"/>
              <a:ext cx="99" cy="91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Oval 436"/>
            <p:cNvSpPr>
              <a:spLocks noChangeArrowheads="1"/>
            </p:cNvSpPr>
            <p:nvPr/>
          </p:nvSpPr>
          <p:spPr bwMode="auto">
            <a:xfrm>
              <a:off x="3522" y="3692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Oval 437"/>
            <p:cNvSpPr>
              <a:spLocks noChangeArrowheads="1"/>
            </p:cNvSpPr>
            <p:nvPr/>
          </p:nvSpPr>
          <p:spPr bwMode="auto">
            <a:xfrm>
              <a:off x="3347" y="3292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Rectangle 438"/>
            <p:cNvSpPr>
              <a:spLocks noChangeArrowheads="1"/>
            </p:cNvSpPr>
            <p:nvPr/>
          </p:nvSpPr>
          <p:spPr bwMode="auto">
            <a:xfrm>
              <a:off x="4343" y="2710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00"/>
                  </a:solidFill>
                </a:rPr>
                <a:t>Si</a:t>
              </a:r>
              <a:endParaRPr lang="en-US"/>
            </a:p>
          </p:txBody>
        </p:sp>
        <p:sp>
          <p:nvSpPr>
            <p:cNvPr id="18481" name="Rectangle 439"/>
            <p:cNvSpPr>
              <a:spLocks noChangeArrowheads="1"/>
            </p:cNvSpPr>
            <p:nvPr/>
          </p:nvSpPr>
          <p:spPr bwMode="auto">
            <a:xfrm>
              <a:off x="4476" y="266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00"/>
                  </a:solidFill>
                </a:rPr>
                <a:t>4+</a:t>
              </a:r>
              <a:endParaRPr lang="en-US"/>
            </a:p>
          </p:txBody>
        </p:sp>
        <p:grpSp>
          <p:nvGrpSpPr>
            <p:cNvPr id="18482" name="Group 440"/>
            <p:cNvGrpSpPr>
              <a:grpSpLocks/>
            </p:cNvGrpSpPr>
            <p:nvPr/>
          </p:nvGrpSpPr>
          <p:grpSpPr bwMode="auto">
            <a:xfrm>
              <a:off x="4104" y="2815"/>
              <a:ext cx="239" cy="119"/>
              <a:chOff x="4104" y="2815"/>
              <a:chExt cx="239" cy="119"/>
            </a:xfrm>
          </p:grpSpPr>
          <p:sp>
            <p:nvSpPr>
              <p:cNvPr id="18495" name="Freeform 441"/>
              <p:cNvSpPr>
                <a:spLocks/>
              </p:cNvSpPr>
              <p:nvPr/>
            </p:nvSpPr>
            <p:spPr bwMode="auto">
              <a:xfrm>
                <a:off x="4104" y="2857"/>
                <a:ext cx="64" cy="77"/>
              </a:xfrm>
              <a:custGeom>
                <a:avLst/>
                <a:gdLst>
                  <a:gd name="T0" fmla="*/ 0 w 64"/>
                  <a:gd name="T1" fmla="*/ 56 h 77"/>
                  <a:gd name="T2" fmla="*/ 28 w 64"/>
                  <a:gd name="T3" fmla="*/ 0 h 77"/>
                  <a:gd name="T4" fmla="*/ 35 w 64"/>
                  <a:gd name="T5" fmla="*/ 42 h 77"/>
                  <a:gd name="T6" fmla="*/ 64 w 64"/>
                  <a:gd name="T7" fmla="*/ 77 h 77"/>
                  <a:gd name="T8" fmla="*/ 0 w 64"/>
                  <a:gd name="T9" fmla="*/ 5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7"/>
                  <a:gd name="T17" fmla="*/ 64 w 64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7">
                    <a:moveTo>
                      <a:pt x="0" y="56"/>
                    </a:moveTo>
                    <a:lnTo>
                      <a:pt x="28" y="0"/>
                    </a:lnTo>
                    <a:lnTo>
                      <a:pt x="35" y="42"/>
                    </a:lnTo>
                    <a:lnTo>
                      <a:pt x="64" y="7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Line 442"/>
              <p:cNvSpPr>
                <a:spLocks noChangeShapeType="1"/>
              </p:cNvSpPr>
              <p:nvPr/>
            </p:nvSpPr>
            <p:spPr bwMode="auto">
              <a:xfrm flipV="1">
                <a:off x="4139" y="2815"/>
                <a:ext cx="204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3" name="Group 443"/>
            <p:cNvGrpSpPr>
              <a:grpSpLocks/>
            </p:cNvGrpSpPr>
            <p:nvPr/>
          </p:nvGrpSpPr>
          <p:grpSpPr bwMode="auto">
            <a:xfrm>
              <a:off x="4125" y="2548"/>
              <a:ext cx="218" cy="155"/>
              <a:chOff x="4125" y="2548"/>
              <a:chExt cx="218" cy="155"/>
            </a:xfrm>
          </p:grpSpPr>
          <p:sp>
            <p:nvSpPr>
              <p:cNvPr id="18493" name="Freeform 444"/>
              <p:cNvSpPr>
                <a:spLocks/>
              </p:cNvSpPr>
              <p:nvPr/>
            </p:nvSpPr>
            <p:spPr bwMode="auto">
              <a:xfrm>
                <a:off x="4125" y="2633"/>
                <a:ext cx="64" cy="70"/>
              </a:xfrm>
              <a:custGeom>
                <a:avLst/>
                <a:gdLst>
                  <a:gd name="T0" fmla="*/ 0 w 64"/>
                  <a:gd name="T1" fmla="*/ 63 h 70"/>
                  <a:gd name="T2" fmla="*/ 21 w 64"/>
                  <a:gd name="T3" fmla="*/ 0 h 70"/>
                  <a:gd name="T4" fmla="*/ 28 w 64"/>
                  <a:gd name="T5" fmla="*/ 42 h 70"/>
                  <a:gd name="T6" fmla="*/ 64 w 64"/>
                  <a:gd name="T7" fmla="*/ 70 h 70"/>
                  <a:gd name="T8" fmla="*/ 0 w 64"/>
                  <a:gd name="T9" fmla="*/ 6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0"/>
                  <a:gd name="T17" fmla="*/ 64 w 6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0">
                    <a:moveTo>
                      <a:pt x="0" y="63"/>
                    </a:moveTo>
                    <a:lnTo>
                      <a:pt x="21" y="0"/>
                    </a:lnTo>
                    <a:lnTo>
                      <a:pt x="28" y="42"/>
                    </a:lnTo>
                    <a:lnTo>
                      <a:pt x="64" y="7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445"/>
              <p:cNvSpPr>
                <a:spLocks noChangeShapeType="1"/>
              </p:cNvSpPr>
              <p:nvPr/>
            </p:nvSpPr>
            <p:spPr bwMode="auto">
              <a:xfrm flipV="1">
                <a:off x="4153" y="2548"/>
                <a:ext cx="190" cy="12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84" name="Rectangle 446"/>
            <p:cNvSpPr>
              <a:spLocks noChangeArrowheads="1"/>
            </p:cNvSpPr>
            <p:nvPr/>
          </p:nvSpPr>
          <p:spPr bwMode="auto">
            <a:xfrm>
              <a:off x="4350" y="2451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</a:rPr>
                <a:t>Na</a:t>
              </a:r>
              <a:endParaRPr lang="en-US"/>
            </a:p>
          </p:txBody>
        </p:sp>
        <p:sp>
          <p:nvSpPr>
            <p:cNvPr id="18485" name="Rectangle 447"/>
            <p:cNvSpPr>
              <a:spLocks noChangeArrowheads="1"/>
            </p:cNvSpPr>
            <p:nvPr/>
          </p:nvSpPr>
          <p:spPr bwMode="auto">
            <a:xfrm>
              <a:off x="4539" y="2408"/>
              <a:ext cx="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</a:rPr>
                <a:t>+</a:t>
              </a:r>
              <a:endParaRPr lang="en-US"/>
            </a:p>
          </p:txBody>
        </p:sp>
        <p:grpSp>
          <p:nvGrpSpPr>
            <p:cNvPr id="18486" name="Group 448"/>
            <p:cNvGrpSpPr>
              <a:grpSpLocks/>
            </p:cNvGrpSpPr>
            <p:nvPr/>
          </p:nvGrpSpPr>
          <p:grpSpPr bwMode="auto">
            <a:xfrm>
              <a:off x="4308" y="2914"/>
              <a:ext cx="469" cy="215"/>
              <a:chOff x="4308" y="2914"/>
              <a:chExt cx="469" cy="215"/>
            </a:xfrm>
          </p:grpSpPr>
          <p:grpSp>
            <p:nvGrpSpPr>
              <p:cNvPr id="18487" name="Group 449"/>
              <p:cNvGrpSpPr>
                <a:grpSpLocks/>
              </p:cNvGrpSpPr>
              <p:nvPr/>
            </p:nvGrpSpPr>
            <p:grpSpPr bwMode="auto">
              <a:xfrm>
                <a:off x="4308" y="2991"/>
                <a:ext cx="217" cy="84"/>
                <a:chOff x="4308" y="2991"/>
                <a:chExt cx="217" cy="84"/>
              </a:xfrm>
            </p:grpSpPr>
            <p:sp>
              <p:nvSpPr>
                <p:cNvPr id="18491" name="Freeform 450"/>
                <p:cNvSpPr>
                  <a:spLocks/>
                </p:cNvSpPr>
                <p:nvPr/>
              </p:nvSpPr>
              <p:spPr bwMode="auto">
                <a:xfrm>
                  <a:off x="4308" y="2991"/>
                  <a:ext cx="49" cy="84"/>
                </a:xfrm>
                <a:custGeom>
                  <a:avLst/>
                  <a:gdLst>
                    <a:gd name="T0" fmla="*/ 0 w 49"/>
                    <a:gd name="T1" fmla="*/ 49 h 84"/>
                    <a:gd name="T2" fmla="*/ 49 w 49"/>
                    <a:gd name="T3" fmla="*/ 0 h 84"/>
                    <a:gd name="T4" fmla="*/ 35 w 49"/>
                    <a:gd name="T5" fmla="*/ 49 h 84"/>
                    <a:gd name="T6" fmla="*/ 49 w 49"/>
                    <a:gd name="T7" fmla="*/ 84 h 84"/>
                    <a:gd name="T8" fmla="*/ 0 w 49"/>
                    <a:gd name="T9" fmla="*/ 49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84"/>
                    <a:gd name="T17" fmla="*/ 49 w 49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84">
                      <a:moveTo>
                        <a:pt x="0" y="49"/>
                      </a:moveTo>
                      <a:lnTo>
                        <a:pt x="49" y="0"/>
                      </a:lnTo>
                      <a:lnTo>
                        <a:pt x="35" y="49"/>
                      </a:lnTo>
                      <a:lnTo>
                        <a:pt x="49" y="8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2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4343" y="3026"/>
                  <a:ext cx="182" cy="14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88" name="Rectangle 452"/>
              <p:cNvSpPr>
                <a:spLocks noChangeArrowheads="1"/>
              </p:cNvSpPr>
              <p:nvPr/>
            </p:nvSpPr>
            <p:spPr bwMode="auto">
              <a:xfrm>
                <a:off x="4532" y="2956"/>
                <a:ext cx="1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3399"/>
                    </a:solidFill>
                  </a:rPr>
                  <a:t>O</a:t>
                </a:r>
                <a:endParaRPr lang="en-US"/>
              </a:p>
            </p:txBody>
          </p:sp>
          <p:sp>
            <p:nvSpPr>
              <p:cNvPr id="18489" name="Rectangle 453"/>
              <p:cNvSpPr>
                <a:spLocks noChangeArrowheads="1"/>
              </p:cNvSpPr>
              <p:nvPr/>
            </p:nvSpPr>
            <p:spPr bwMode="auto">
              <a:xfrm>
                <a:off x="4645" y="2914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3399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18490" name="Rectangle 454"/>
              <p:cNvSpPr>
                <a:spLocks noChangeArrowheads="1"/>
              </p:cNvSpPr>
              <p:nvPr/>
            </p:nvSpPr>
            <p:spPr bwMode="auto">
              <a:xfrm>
                <a:off x="4729" y="2914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3399"/>
                    </a:solidFill>
                  </a:rPr>
                  <a:t>-</a:t>
                </a: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2A4737-EE0E-454F-BE57-DF032A1A042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9459" name="Picture 1026" descr="Fig 12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422400"/>
            <a:ext cx="3063875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Layered Silicates</a:t>
            </a:r>
            <a:endParaRPr lang="en-US" sz="3200">
              <a:ea typeface="ＭＳ Ｐゴシック" charset="-128"/>
            </a:endParaRPr>
          </a:p>
        </p:txBody>
      </p:sp>
      <p:sp>
        <p:nvSpPr>
          <p:cNvPr id="19461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141413"/>
            <a:ext cx="5010150" cy="3136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ea typeface="ＭＳ Ｐゴシック" charset="-128"/>
              </a:rPr>
              <a:t>Layered silicates (e.g., clays, mica, talc)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a typeface="ＭＳ Ｐゴシック" charset="-128"/>
              </a:rPr>
              <a:t>SiO</a:t>
            </a:r>
            <a:r>
              <a:rPr lang="en-US" sz="1800" baseline="-25000">
                <a:ea typeface="ＭＳ Ｐゴシック" charset="-128"/>
              </a:rPr>
              <a:t>4 </a:t>
            </a:r>
            <a:r>
              <a:rPr lang="en-US" sz="1800">
                <a:ea typeface="ＭＳ Ｐゴシック" charset="-128"/>
              </a:rPr>
              <a:t>tetrahedra connected </a:t>
            </a:r>
            <a:br>
              <a:rPr lang="en-US" sz="1800">
                <a:ea typeface="ＭＳ Ｐゴシック" charset="-128"/>
              </a:rPr>
            </a:br>
            <a:r>
              <a:rPr lang="en-US" sz="1800">
                <a:ea typeface="ＭＳ Ｐゴシック" charset="-128"/>
              </a:rPr>
              <a:t>together to form 2-D plane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-128"/>
              </a:rPr>
              <a:t>A net negative charge is associated with each (Si</a:t>
            </a:r>
            <a:r>
              <a:rPr lang="en-US" sz="2000" baseline="-25000">
                <a:ea typeface="ＭＳ Ｐゴシック" charset="-128"/>
              </a:rPr>
              <a:t>2</a:t>
            </a:r>
            <a:r>
              <a:rPr lang="en-US" sz="2000">
                <a:ea typeface="ＭＳ Ｐゴシック" charset="-128"/>
              </a:rPr>
              <a:t>O</a:t>
            </a:r>
            <a:r>
              <a:rPr lang="en-US" sz="2000" baseline="-25000">
                <a:ea typeface="ＭＳ Ｐゴシック" charset="-128"/>
              </a:rPr>
              <a:t>5</a:t>
            </a:r>
            <a:r>
              <a:rPr lang="en-US" sz="2000">
                <a:ea typeface="ＭＳ Ｐゴシック" charset="-128"/>
              </a:rPr>
              <a:t>)</a:t>
            </a:r>
            <a:r>
              <a:rPr lang="en-US" sz="2000" baseline="30000">
                <a:ea typeface="ＭＳ Ｐゴシック" charset="-128"/>
              </a:rPr>
              <a:t>2-</a:t>
            </a:r>
            <a:r>
              <a:rPr lang="en-US" sz="2000">
                <a:ea typeface="ＭＳ Ｐゴシック" charset="-128"/>
              </a:rPr>
              <a:t> unit</a:t>
            </a: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-128"/>
              </a:rPr>
              <a:t>Negative charge balanced by </a:t>
            </a:r>
            <a:br>
              <a:rPr lang="en-US" sz="2000">
                <a:ea typeface="ＭＳ Ｐゴシック" charset="-128"/>
              </a:rPr>
            </a:br>
            <a:r>
              <a:rPr lang="en-US" sz="2000">
                <a:ea typeface="ＭＳ Ｐゴシック" charset="-128"/>
              </a:rPr>
              <a:t>adjacent plane rich in positively charged cations </a:t>
            </a:r>
          </a:p>
        </p:txBody>
      </p:sp>
      <p:sp>
        <p:nvSpPr>
          <p:cNvPr id="19462" name="Rectangle 1036"/>
          <p:cNvSpPr>
            <a:spLocks noChangeArrowheads="1"/>
          </p:cNvSpPr>
          <p:nvPr/>
        </p:nvSpPr>
        <p:spPr bwMode="auto">
          <a:xfrm>
            <a:off x="7248525" y="5600700"/>
            <a:ext cx="1414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12.13,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Fig 1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1317625"/>
            <a:ext cx="4427538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382000" cy="685800"/>
          </a:xfrm>
        </p:spPr>
        <p:txBody>
          <a:bodyPr/>
          <a:lstStyle/>
          <a:p>
            <a:r>
              <a:rPr lang="en-US">
                <a:ea typeface="ＭＳ Ｐゴシック" charset="-128"/>
              </a:rPr>
              <a:t>Polymorphic Forms of Carbon</a:t>
            </a:r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04863"/>
            <a:ext cx="4502150" cy="4892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ea typeface="ＭＳ Ｐゴシック" charset="-128"/>
              </a:rPr>
              <a:t>    </a:t>
            </a:r>
            <a:r>
              <a:rPr lang="en-US" sz="2800" b="1">
                <a:ea typeface="ＭＳ Ｐゴシック" charset="-128"/>
              </a:rPr>
              <a:t>Diamond</a:t>
            </a:r>
            <a:endParaRPr lang="en-US" sz="280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tetrahedral bonding of carbon</a:t>
            </a:r>
            <a:endParaRPr lang="en-US" sz="2400">
              <a:ea typeface="ＭＳ Ｐゴシック" charset="-128"/>
              <a:sym typeface="Wingdings" pitchFamily="2" charset="2"/>
            </a:endParaRPr>
          </a:p>
          <a:p>
            <a:pPr lvl="2">
              <a:lnSpc>
                <a:spcPct val="90000"/>
              </a:lnSpc>
            </a:pPr>
            <a:r>
              <a:rPr lang="en-US" sz="2000">
                <a:ea typeface="ＭＳ Ｐゴシック" charset="-128"/>
                <a:sym typeface="Wingdings" pitchFamily="2" charset="2"/>
              </a:rPr>
              <a:t>hardest material known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a typeface="ＭＳ Ｐゴシック" charset="-128"/>
                <a:sym typeface="Wingdings" pitchFamily="2" charset="2"/>
              </a:rPr>
              <a:t>very high thermal conductivity</a:t>
            </a:r>
            <a:r>
              <a:rPr lang="en-US">
                <a:ea typeface="ＭＳ Ｐゴシック" charset="-128"/>
                <a:sym typeface="Wingdings" pitchFamily="2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a typeface="ＭＳ Ｐゴシック" charset="-128"/>
                <a:sym typeface="Wingdings" pitchFamily="2" charset="2"/>
              </a:rPr>
              <a:t>large single crystals – gem stones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a typeface="ＭＳ Ｐゴシック" charset="-128"/>
                <a:sym typeface="Wingdings" pitchFamily="2" charset="2"/>
              </a:rPr>
              <a:t>small crystals – used to grind/cut other materials </a:t>
            </a:r>
            <a:endParaRPr lang="en-US" sz="240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diamond thin films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a typeface="ＭＳ Ｐゴシック" charset="-128"/>
              </a:rPr>
              <a:t>hard surface coatings – used for cutting tools, medical devices,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BC3083-3B5D-40F6-9EF3-12FB31F90C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171" name="Rectangle 1026"/>
          <p:cNvSpPr>
            <a:spLocks noChangeArrowheads="1"/>
          </p:cNvSpPr>
          <p:nvPr/>
        </p:nvSpPr>
        <p:spPr bwMode="auto">
          <a:xfrm>
            <a:off x="609600" y="1066800"/>
            <a:ext cx="6604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dirty="0"/>
              <a:t>•  Bonding:</a:t>
            </a:r>
          </a:p>
          <a:p>
            <a:r>
              <a:rPr lang="en-US" sz="2200" dirty="0"/>
              <a:t>    </a:t>
            </a:r>
            <a:r>
              <a:rPr lang="en-US" sz="2200" dirty="0">
                <a:latin typeface="Arial Rounded MT Bold" pitchFamily="34" charset="0"/>
              </a:rPr>
              <a:t>-- </a:t>
            </a:r>
            <a:r>
              <a:rPr lang="en-US" sz="2200" dirty="0"/>
              <a:t>Can be ionic and/or covalent in character.</a:t>
            </a:r>
          </a:p>
          <a:p>
            <a:r>
              <a:rPr lang="en-US" sz="2200" dirty="0"/>
              <a:t>    </a:t>
            </a:r>
            <a:r>
              <a:rPr lang="en-US" sz="2200" dirty="0">
                <a:latin typeface="Arial Rounded MT Bold" pitchFamily="34" charset="0"/>
              </a:rPr>
              <a:t>-- </a:t>
            </a:r>
            <a:r>
              <a:rPr lang="en-US" sz="2200" dirty="0"/>
              <a:t>% ionic character increases with difference in </a:t>
            </a:r>
          </a:p>
          <a:p>
            <a:r>
              <a:rPr lang="en-US" sz="2200" dirty="0"/>
              <a:t>       electronegativity of atoms.</a:t>
            </a:r>
            <a:endParaRPr lang="en-US" dirty="0"/>
          </a:p>
        </p:txBody>
      </p:sp>
      <p:sp>
        <p:nvSpPr>
          <p:cNvPr id="7172" name="Rectangle 1027"/>
          <p:cNvSpPr>
            <a:spLocks noChangeArrowheads="1"/>
          </p:cNvSpPr>
          <p:nvPr/>
        </p:nvSpPr>
        <p:spPr bwMode="auto">
          <a:xfrm>
            <a:off x="838200" y="6096000"/>
            <a:ext cx="731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Adapted from Fig. 2.7, </a:t>
            </a:r>
            <a:r>
              <a:rPr lang="en-US" sz="1200" i="1" dirty="0">
                <a:solidFill>
                  <a:srgbClr val="000000"/>
                </a:solidFill>
              </a:rPr>
              <a:t>Callister &amp; </a:t>
            </a:r>
            <a:r>
              <a:rPr lang="en-US" sz="1200" i="1" dirty="0" err="1">
                <a:solidFill>
                  <a:srgbClr val="000000"/>
                </a:solidFill>
              </a:rPr>
              <a:t>Rethwisch</a:t>
            </a:r>
            <a:r>
              <a:rPr lang="en-US" sz="1200" i="1" dirty="0">
                <a:solidFill>
                  <a:srgbClr val="000000"/>
                </a:solidFill>
              </a:rPr>
              <a:t> 8e.</a:t>
            </a:r>
            <a:r>
              <a:rPr lang="en-US" sz="1200" dirty="0">
                <a:solidFill>
                  <a:srgbClr val="000000"/>
                </a:solidFill>
              </a:rPr>
              <a:t>  (Fig. 2.7 is adapted from Linus Pauling, </a:t>
            </a:r>
            <a:r>
              <a:rPr lang="en-US" sz="1200" i="1" dirty="0">
                <a:solidFill>
                  <a:srgbClr val="000000"/>
                </a:solidFill>
              </a:rPr>
              <a:t>The Nature of the Chemical Bond</a:t>
            </a:r>
            <a:r>
              <a:rPr lang="en-US" sz="1200" dirty="0">
                <a:solidFill>
                  <a:srgbClr val="000000"/>
                </a:solidFill>
              </a:rPr>
              <a:t>, 3rd edition, Copyright 1939 and 1940, 3rd edition.  Copyright 1960 by</a:t>
            </a:r>
          </a:p>
          <a:p>
            <a:r>
              <a:rPr lang="en-US" sz="1200" dirty="0">
                <a:solidFill>
                  <a:srgbClr val="000000"/>
                </a:solidFill>
              </a:rPr>
              <a:t>Cornell University.)</a:t>
            </a:r>
          </a:p>
        </p:txBody>
      </p:sp>
      <p:sp>
        <p:nvSpPr>
          <p:cNvPr id="7173" name="Rectangle 1028"/>
          <p:cNvSpPr>
            <a:spLocks noChangeArrowheads="1"/>
          </p:cNvSpPr>
          <p:nvPr/>
        </p:nvSpPr>
        <p:spPr bwMode="auto">
          <a:xfrm>
            <a:off x="609600" y="2516188"/>
            <a:ext cx="67643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•  Degree of ionic character may be large or small:</a:t>
            </a:r>
          </a:p>
        </p:txBody>
      </p:sp>
      <p:sp>
        <p:nvSpPr>
          <p:cNvPr id="7174" name="Rectangle 102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Atomic Bonding in Ceramics</a:t>
            </a:r>
          </a:p>
        </p:txBody>
      </p:sp>
      <p:pic>
        <p:nvPicPr>
          <p:cNvPr id="7175" name="Picture 1030" descr="Fig 2_7 mod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2900363"/>
            <a:ext cx="73914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AutoShape 1031"/>
          <p:cNvSpPr>
            <a:spLocks noChangeAspect="1" noChangeArrowheads="1" noTextEdit="1"/>
          </p:cNvSpPr>
          <p:nvPr/>
        </p:nvSpPr>
        <p:spPr bwMode="auto">
          <a:xfrm>
            <a:off x="749300" y="2819400"/>
            <a:ext cx="76327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Rectangle 1032"/>
          <p:cNvSpPr>
            <a:spLocks noChangeArrowheads="1"/>
          </p:cNvSpPr>
          <p:nvPr/>
        </p:nvSpPr>
        <p:spPr bwMode="auto">
          <a:xfrm>
            <a:off x="3924300" y="30861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3340100" y="3505200"/>
            <a:ext cx="3009900" cy="508000"/>
            <a:chOff x="2104" y="2208"/>
            <a:chExt cx="1896" cy="320"/>
          </a:xfrm>
        </p:grpSpPr>
        <p:sp>
          <p:nvSpPr>
            <p:cNvPr id="7188" name="Rectangle 1034"/>
            <p:cNvSpPr>
              <a:spLocks noChangeArrowheads="1"/>
            </p:cNvSpPr>
            <p:nvPr/>
          </p:nvSpPr>
          <p:spPr bwMode="auto">
            <a:xfrm>
              <a:off x="2104" y="2208"/>
              <a:ext cx="8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err="1">
                  <a:solidFill>
                    <a:srgbClr val="CC0000"/>
                  </a:solidFill>
                </a:rPr>
                <a:t>SiC</a:t>
              </a:r>
              <a:r>
                <a:rPr lang="en-US" dirty="0">
                  <a:solidFill>
                    <a:srgbClr val="CC0000"/>
                  </a:solidFill>
                </a:rPr>
                <a:t>: small</a:t>
              </a:r>
            </a:p>
          </p:txBody>
        </p:sp>
        <p:grpSp>
          <p:nvGrpSpPr>
            <p:cNvPr id="7189" name="Group 1035"/>
            <p:cNvGrpSpPr>
              <a:grpSpLocks/>
            </p:cNvGrpSpPr>
            <p:nvPr/>
          </p:nvGrpSpPr>
          <p:grpSpPr bwMode="auto">
            <a:xfrm>
              <a:off x="3096" y="2224"/>
              <a:ext cx="904" cy="120"/>
              <a:chOff x="3096" y="2224"/>
              <a:chExt cx="904" cy="120"/>
            </a:xfrm>
          </p:grpSpPr>
          <p:sp>
            <p:nvSpPr>
              <p:cNvPr id="7193" name="Freeform 1036"/>
              <p:cNvSpPr>
                <a:spLocks/>
              </p:cNvSpPr>
              <p:nvPr/>
            </p:nvSpPr>
            <p:spPr bwMode="auto">
              <a:xfrm>
                <a:off x="3952" y="2224"/>
                <a:ext cx="48" cy="80"/>
              </a:xfrm>
              <a:custGeom>
                <a:avLst/>
                <a:gdLst>
                  <a:gd name="T0" fmla="*/ 48 w 48"/>
                  <a:gd name="T1" fmla="*/ 32 h 80"/>
                  <a:gd name="T2" fmla="*/ 8 w 48"/>
                  <a:gd name="T3" fmla="*/ 80 h 80"/>
                  <a:gd name="T4" fmla="*/ 16 w 48"/>
                  <a:gd name="T5" fmla="*/ 32 h 80"/>
                  <a:gd name="T6" fmla="*/ 0 w 48"/>
                  <a:gd name="T7" fmla="*/ 0 h 80"/>
                  <a:gd name="T8" fmla="*/ 48 w 48"/>
                  <a:gd name="T9" fmla="*/ 3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0"/>
                  <a:gd name="T17" fmla="*/ 48 w 4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0">
                    <a:moveTo>
                      <a:pt x="48" y="32"/>
                    </a:moveTo>
                    <a:lnTo>
                      <a:pt x="8" y="80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1037"/>
              <p:cNvSpPr>
                <a:spLocks noChangeShapeType="1"/>
              </p:cNvSpPr>
              <p:nvPr/>
            </p:nvSpPr>
            <p:spPr bwMode="auto">
              <a:xfrm flipV="1">
                <a:off x="3096" y="2256"/>
                <a:ext cx="872" cy="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90" name="Group 1038"/>
            <p:cNvGrpSpPr>
              <a:grpSpLocks/>
            </p:cNvGrpSpPr>
            <p:nvPr/>
          </p:nvGrpSpPr>
          <p:grpSpPr bwMode="auto">
            <a:xfrm>
              <a:off x="3088" y="2344"/>
              <a:ext cx="880" cy="184"/>
              <a:chOff x="3088" y="2344"/>
              <a:chExt cx="880" cy="184"/>
            </a:xfrm>
          </p:grpSpPr>
          <p:sp>
            <p:nvSpPr>
              <p:cNvPr id="7191" name="Freeform 1039"/>
              <p:cNvSpPr>
                <a:spLocks/>
              </p:cNvSpPr>
              <p:nvPr/>
            </p:nvSpPr>
            <p:spPr bwMode="auto">
              <a:xfrm>
                <a:off x="3912" y="2448"/>
                <a:ext cx="56" cy="80"/>
              </a:xfrm>
              <a:custGeom>
                <a:avLst/>
                <a:gdLst>
                  <a:gd name="T0" fmla="*/ 56 w 56"/>
                  <a:gd name="T1" fmla="*/ 48 h 80"/>
                  <a:gd name="T2" fmla="*/ 0 w 56"/>
                  <a:gd name="T3" fmla="*/ 80 h 80"/>
                  <a:gd name="T4" fmla="*/ 24 w 56"/>
                  <a:gd name="T5" fmla="*/ 40 h 80"/>
                  <a:gd name="T6" fmla="*/ 16 w 56"/>
                  <a:gd name="T7" fmla="*/ 0 h 80"/>
                  <a:gd name="T8" fmla="*/ 56 w 56"/>
                  <a:gd name="T9" fmla="*/ 4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0"/>
                  <a:gd name="T17" fmla="*/ 56 w 5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0">
                    <a:moveTo>
                      <a:pt x="56" y="48"/>
                    </a:moveTo>
                    <a:lnTo>
                      <a:pt x="0" y="80"/>
                    </a:lnTo>
                    <a:lnTo>
                      <a:pt x="24" y="40"/>
                    </a:lnTo>
                    <a:lnTo>
                      <a:pt x="16" y="0"/>
                    </a:lnTo>
                    <a:lnTo>
                      <a:pt x="56" y="48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1040"/>
              <p:cNvSpPr>
                <a:spLocks noChangeShapeType="1"/>
              </p:cNvSpPr>
              <p:nvPr/>
            </p:nvSpPr>
            <p:spPr bwMode="auto">
              <a:xfrm>
                <a:off x="3088" y="2344"/>
                <a:ext cx="848" cy="1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041"/>
          <p:cNvGrpSpPr>
            <a:grpSpLocks/>
          </p:cNvGrpSpPr>
          <p:nvPr/>
        </p:nvGrpSpPr>
        <p:grpSpPr bwMode="auto">
          <a:xfrm>
            <a:off x="1587500" y="3022600"/>
            <a:ext cx="5930900" cy="1371600"/>
            <a:chOff x="1000" y="1904"/>
            <a:chExt cx="3736" cy="864"/>
          </a:xfrm>
        </p:grpSpPr>
        <p:grpSp>
          <p:nvGrpSpPr>
            <p:cNvPr id="7180" name="Group 1042"/>
            <p:cNvGrpSpPr>
              <a:grpSpLocks/>
            </p:cNvGrpSpPr>
            <p:nvPr/>
          </p:nvGrpSpPr>
          <p:grpSpPr bwMode="auto">
            <a:xfrm>
              <a:off x="1000" y="2032"/>
              <a:ext cx="1056" cy="736"/>
              <a:chOff x="1000" y="2032"/>
              <a:chExt cx="1056" cy="736"/>
            </a:xfrm>
          </p:grpSpPr>
          <p:sp>
            <p:nvSpPr>
              <p:cNvPr id="7186" name="Freeform 1043"/>
              <p:cNvSpPr>
                <a:spLocks/>
              </p:cNvSpPr>
              <p:nvPr/>
            </p:nvSpPr>
            <p:spPr bwMode="auto">
              <a:xfrm>
                <a:off x="1000" y="2696"/>
                <a:ext cx="64" cy="72"/>
              </a:xfrm>
              <a:custGeom>
                <a:avLst/>
                <a:gdLst>
                  <a:gd name="T0" fmla="*/ 0 w 64"/>
                  <a:gd name="T1" fmla="*/ 64 h 72"/>
                  <a:gd name="T2" fmla="*/ 16 w 64"/>
                  <a:gd name="T3" fmla="*/ 0 h 72"/>
                  <a:gd name="T4" fmla="*/ 24 w 64"/>
                  <a:gd name="T5" fmla="*/ 48 h 72"/>
                  <a:gd name="T6" fmla="*/ 64 w 64"/>
                  <a:gd name="T7" fmla="*/ 72 h 72"/>
                  <a:gd name="T8" fmla="*/ 0 w 64"/>
                  <a:gd name="T9" fmla="*/ 6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0" y="64"/>
                    </a:moveTo>
                    <a:lnTo>
                      <a:pt x="16" y="0"/>
                    </a:lnTo>
                    <a:lnTo>
                      <a:pt x="24" y="48"/>
                    </a:lnTo>
                    <a:lnTo>
                      <a:pt x="64" y="7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1044"/>
              <p:cNvSpPr>
                <a:spLocks noChangeShapeType="1"/>
              </p:cNvSpPr>
              <p:nvPr/>
            </p:nvSpPr>
            <p:spPr bwMode="auto">
              <a:xfrm flipV="1">
                <a:off x="1024" y="2032"/>
                <a:ext cx="1032" cy="71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1" name="Group 1045"/>
            <p:cNvGrpSpPr>
              <a:grpSpLocks/>
            </p:cNvGrpSpPr>
            <p:nvPr/>
          </p:nvGrpSpPr>
          <p:grpSpPr bwMode="auto">
            <a:xfrm>
              <a:off x="4584" y="2048"/>
              <a:ext cx="152" cy="184"/>
              <a:chOff x="4584" y="2048"/>
              <a:chExt cx="152" cy="184"/>
            </a:xfrm>
          </p:grpSpPr>
          <p:sp>
            <p:nvSpPr>
              <p:cNvPr id="7184" name="Freeform 1046"/>
              <p:cNvSpPr>
                <a:spLocks/>
              </p:cNvSpPr>
              <p:nvPr/>
            </p:nvSpPr>
            <p:spPr bwMode="auto">
              <a:xfrm>
                <a:off x="4672" y="2168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56 h 64"/>
                  <a:gd name="T4" fmla="*/ 40 w 64"/>
                  <a:gd name="T5" fmla="*/ 40 h 64"/>
                  <a:gd name="T6" fmla="*/ 64 w 64"/>
                  <a:gd name="T7" fmla="*/ 0 h 64"/>
                  <a:gd name="T8" fmla="*/ 64 w 64"/>
                  <a:gd name="T9" fmla="*/ 6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64" y="64"/>
                    </a:moveTo>
                    <a:lnTo>
                      <a:pt x="0" y="56"/>
                    </a:lnTo>
                    <a:lnTo>
                      <a:pt x="40" y="40"/>
                    </a:lnTo>
                    <a:lnTo>
                      <a:pt x="64" y="0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1047"/>
              <p:cNvSpPr>
                <a:spLocks noChangeShapeType="1"/>
              </p:cNvSpPr>
              <p:nvPr/>
            </p:nvSpPr>
            <p:spPr bwMode="auto">
              <a:xfrm>
                <a:off x="4584" y="2048"/>
                <a:ext cx="128" cy="16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2" name="Rectangle 1048"/>
            <p:cNvSpPr>
              <a:spLocks noChangeArrowheads="1"/>
            </p:cNvSpPr>
            <p:nvPr/>
          </p:nvSpPr>
          <p:spPr bwMode="auto">
            <a:xfrm>
              <a:off x="2096" y="1904"/>
              <a:ext cx="96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CaF</a:t>
              </a:r>
              <a:r>
                <a:rPr lang="en-US" baseline="-25000" dirty="0">
                  <a:solidFill>
                    <a:schemeClr val="accent2"/>
                  </a:solidFill>
                </a:rPr>
                <a:t>2</a:t>
              </a:r>
              <a:r>
                <a:rPr lang="en-US" dirty="0">
                  <a:solidFill>
                    <a:schemeClr val="accent2"/>
                  </a:solidFill>
                </a:rPr>
                <a:t>: large</a:t>
              </a:r>
            </a:p>
          </p:txBody>
        </p:sp>
        <p:sp>
          <p:nvSpPr>
            <p:cNvPr id="7183" name="Line 1049"/>
            <p:cNvSpPr>
              <a:spLocks noChangeShapeType="1"/>
            </p:cNvSpPr>
            <p:nvPr/>
          </p:nvSpPr>
          <p:spPr bwMode="auto">
            <a:xfrm>
              <a:off x="3232" y="2040"/>
              <a:ext cx="1352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E3DE6-C6E0-4B50-8241-855A69514C9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36" y="264306"/>
            <a:ext cx="3249378" cy="301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26" descr="Fig 1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393" y="411644"/>
            <a:ext cx="3012035" cy="27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7289" y="3631756"/>
            <a:ext cx="8494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12.15  Compute the theoretical density of diamond given that the C—C distance and bond angle are 0.154 nm and 109.5°, respectively.  </a:t>
            </a:r>
          </a:p>
          <a:p>
            <a:pPr algn="just"/>
            <a:r>
              <a:rPr lang="en-US" dirty="0"/>
              <a:t>How does this value compare with the measured density (3.51 g/cm</a:t>
            </a:r>
            <a:r>
              <a:rPr lang="en-US" baseline="30000" dirty="0"/>
              <a:t>3</a:t>
            </a:r>
            <a:r>
              <a:rPr lang="en-US" dirty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6C05FC-94C2-4D2A-894B-06CA4D3E35E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2531" name="Picture 2" descr="Fig 12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663" y="2279650"/>
            <a:ext cx="335121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ea typeface="ＭＳ Ｐゴシック" charset="-128"/>
              </a:rPr>
              <a:t>Polymorphic Forms of Carbon (cont)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7772400" cy="5135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>
                <a:ea typeface="ＭＳ Ｐゴシック" charset="-128"/>
              </a:rPr>
              <a:t>    </a:t>
            </a:r>
            <a:r>
              <a:rPr lang="en-US" sz="2800" b="1">
                <a:ea typeface="ＭＳ Ｐゴシック" charset="-128"/>
              </a:rPr>
              <a:t>Graphite</a:t>
            </a:r>
            <a:endParaRPr lang="en-US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>
                <a:ea typeface="ＭＳ Ｐゴシック" charset="-128"/>
              </a:rPr>
              <a:t>layered structure – parallel hexagonal arrays of carbon atoms </a:t>
            </a: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>
                <a:ea typeface="ＭＳ Ｐゴシック" charset="-128"/>
              </a:rPr>
              <a:t>weak van der Waal’s forces between layers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ea typeface="ＭＳ Ｐゴシック" charset="-128"/>
              </a:rPr>
              <a:t>planes slide easily over one another -- good lubricant 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986463" y="4130675"/>
            <a:ext cx="1414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12.17,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DF5622-D115-4DF5-9CB1-FB150D9A782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3555" name="Picture 2" descr="Fig 12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3259138"/>
            <a:ext cx="29749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ea typeface="ＭＳ Ｐゴシック" charset="-128"/>
              </a:rPr>
              <a:t>Polymorphic Forms of Carbon (cont)</a:t>
            </a:r>
            <a:r>
              <a:rPr lang="en-US">
                <a:ea typeface="ＭＳ Ｐゴシック" charset="-128"/>
              </a:rPr>
              <a:t> </a:t>
            </a:r>
            <a:br>
              <a:rPr lang="en-US">
                <a:ea typeface="ＭＳ Ｐゴシック" charset="-128"/>
              </a:rPr>
            </a:br>
            <a:r>
              <a:rPr lang="en-US" sz="3400">
                <a:ea typeface="ＭＳ Ｐゴシック" charset="-128"/>
              </a:rPr>
              <a:t>Fullerenes and Nanotubes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6238" y="1319213"/>
            <a:ext cx="8383587" cy="4892675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  <a:ea typeface="ＭＳ Ｐゴシック" charset="-128"/>
              </a:rPr>
              <a:t>Fullerenes</a:t>
            </a:r>
            <a:r>
              <a:rPr lang="en-US" sz="2400">
                <a:ea typeface="ＭＳ Ｐゴシック" charset="-128"/>
              </a:rPr>
              <a:t> – spherical cluster of 60 carbon atoms, C</a:t>
            </a:r>
            <a:r>
              <a:rPr lang="en-US" sz="2400" baseline="-25000">
                <a:ea typeface="ＭＳ Ｐゴシック" charset="-128"/>
              </a:rPr>
              <a:t>60</a:t>
            </a:r>
            <a:endParaRPr lang="en-US" sz="2800" baseline="-25000">
              <a:ea typeface="ＭＳ Ｐゴシック" charset="-128"/>
            </a:endParaRPr>
          </a:p>
          <a:p>
            <a:pPr lvl="1"/>
            <a:r>
              <a:rPr lang="en-US" sz="2400">
                <a:ea typeface="ＭＳ Ｐゴシック" charset="-128"/>
              </a:rPr>
              <a:t>Like a soccer ball </a:t>
            </a:r>
          </a:p>
          <a:p>
            <a:r>
              <a:rPr lang="en-US" sz="2400">
                <a:solidFill>
                  <a:schemeClr val="accent2"/>
                </a:solidFill>
                <a:ea typeface="ＭＳ Ｐゴシック" charset="-128"/>
              </a:rPr>
              <a:t>Carbon nanotubes</a:t>
            </a:r>
            <a:r>
              <a:rPr lang="en-US" sz="2400">
                <a:ea typeface="ＭＳ Ｐゴシック" charset="-128"/>
              </a:rPr>
              <a:t> – sheet of graphite rolled into a tube</a:t>
            </a:r>
          </a:p>
          <a:p>
            <a:pPr lvl="1"/>
            <a:r>
              <a:rPr lang="en-US" sz="2400">
                <a:ea typeface="ＭＳ Ｐゴシック" charset="-128"/>
              </a:rPr>
              <a:t>Ends capped with fullerene hemispheres</a:t>
            </a:r>
            <a:endParaRPr lang="en-US" sz="2400" b="1">
              <a:ea typeface="ＭＳ Ｐゴシック" charset="-128"/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289425" y="5456238"/>
            <a:ext cx="1611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Figs. 12.18 &amp; 12.19,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pic>
        <p:nvPicPr>
          <p:cNvPr id="23559" name="Picture 6" descr="Fig 12_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97021" flipH="1">
            <a:off x="3951288" y="3976688"/>
            <a:ext cx="49561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/>
          <a:lstStyle/>
          <a:p>
            <a:pPr algn="l"/>
            <a:r>
              <a:rPr lang="en-US" sz="3200">
                <a:ea typeface="ＭＳ Ｐゴシック" charset="-128"/>
              </a:rPr>
              <a:t>Ceramic Crystal Structures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7075"/>
            <a:ext cx="5345113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33CC"/>
                </a:solidFill>
                <a:ea typeface="ＭＳ Ｐゴシック" charset="-128"/>
              </a:rPr>
              <a:t>Oxide structures:</a:t>
            </a:r>
          </a:p>
          <a:p>
            <a:pPr>
              <a:buFontTx/>
              <a:buNone/>
            </a:pPr>
            <a:r>
              <a:rPr lang="en-US" sz="2400" dirty="0">
                <a:ea typeface="ＭＳ Ｐゴシック" charset="-128"/>
              </a:rPr>
              <a:t>    1. Anions are larger than cations.</a:t>
            </a:r>
            <a:br>
              <a:rPr lang="en-US" sz="2400" dirty="0">
                <a:ea typeface="ＭＳ Ｐゴシック" charset="-128"/>
              </a:rPr>
            </a:br>
            <a:r>
              <a:rPr lang="en-US" sz="2400" dirty="0">
                <a:ea typeface="ＭＳ Ｐゴシック" charset="-128"/>
              </a:rPr>
              <a:t>2. Close packed oxygen in a lattice   (usually FCC).</a:t>
            </a:r>
            <a:br>
              <a:rPr lang="en-US" sz="2400" dirty="0">
                <a:ea typeface="ＭＳ Ｐゴシック" charset="-128"/>
              </a:rPr>
            </a:br>
            <a:r>
              <a:rPr lang="en-US" sz="2400" dirty="0">
                <a:ea typeface="ＭＳ Ｐゴシック" charset="-128"/>
              </a:rPr>
              <a:t>3. Cations fit into interstitial sites among anions</a:t>
            </a:r>
            <a:r>
              <a:rPr lang="en-US" sz="2400" dirty="0" smtClean="0">
                <a:ea typeface="ＭＳ Ｐゴシック" charset="-128"/>
              </a:rPr>
              <a:t>. (Octahedral) </a:t>
            </a:r>
            <a:endParaRPr lang="en-US" sz="2400" b="1" dirty="0">
              <a:ea typeface="ＭＳ Ｐゴシック" charset="-128"/>
            </a:endParaRPr>
          </a:p>
        </p:txBody>
      </p:sp>
      <p:pic>
        <p:nvPicPr>
          <p:cNvPr id="8196" name="Picture 1" descr="table_12_04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3508375"/>
            <a:ext cx="85391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0"/>
            <a:ext cx="3708400" cy="31226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FD37B8-E9C4-46B3-B9FA-698096D67B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81000"/>
            <a:ext cx="8153400" cy="533400"/>
          </a:xfrm>
        </p:spPr>
        <p:txBody>
          <a:bodyPr/>
          <a:lstStyle/>
          <a:p>
            <a:r>
              <a:rPr lang="en-US" sz="3200">
                <a:ea typeface="ＭＳ Ｐゴシック" charset="-128"/>
              </a:rPr>
              <a:t>Factors that Determine Crystal Structure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09600" y="914400"/>
            <a:ext cx="78406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1.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Relative sizes of ions</a:t>
            </a:r>
            <a:r>
              <a:rPr lang="en-US" dirty="0"/>
              <a:t> – Formation of stable structures:</a:t>
            </a:r>
          </a:p>
          <a:p>
            <a:r>
              <a:rPr lang="en-US" sz="2200" dirty="0"/>
              <a:t>    --maximize the # of oppositely charged ion neighbors.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086600" y="216376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Adapted from Fig. 12.1, </a:t>
            </a:r>
            <a:r>
              <a:rPr lang="en-US" sz="1200" i="1" dirty="0">
                <a:solidFill>
                  <a:srgbClr val="000000"/>
                </a:solidFill>
              </a:rPr>
              <a:t>Callister &amp; </a:t>
            </a:r>
            <a:r>
              <a:rPr lang="en-US" sz="1200" i="1" dirty="0" err="1">
                <a:solidFill>
                  <a:srgbClr val="000000"/>
                </a:solidFill>
              </a:rPr>
              <a:t>Rethwisch</a:t>
            </a:r>
            <a:r>
              <a:rPr lang="en-US" sz="1200" i="1" dirty="0">
                <a:solidFill>
                  <a:srgbClr val="000000"/>
                </a:solidFill>
              </a:rPr>
              <a:t> 8e.</a:t>
            </a:r>
          </a:p>
        </p:txBody>
      </p:sp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1612900" y="1681163"/>
            <a:ext cx="1409700" cy="1825625"/>
            <a:chOff x="1016" y="1059"/>
            <a:chExt cx="888" cy="1150"/>
          </a:xfrm>
        </p:grpSpPr>
        <p:grpSp>
          <p:nvGrpSpPr>
            <p:cNvPr id="9287" name="Group 6"/>
            <p:cNvGrpSpPr>
              <a:grpSpLocks/>
            </p:cNvGrpSpPr>
            <p:nvPr/>
          </p:nvGrpSpPr>
          <p:grpSpPr bwMode="auto">
            <a:xfrm>
              <a:off x="1016" y="1059"/>
              <a:ext cx="888" cy="816"/>
              <a:chOff x="1016" y="1059"/>
              <a:chExt cx="888" cy="816"/>
            </a:xfrm>
          </p:grpSpPr>
          <p:sp>
            <p:nvSpPr>
              <p:cNvPr id="9289" name="Oval 7"/>
              <p:cNvSpPr>
                <a:spLocks noChangeArrowheads="1"/>
              </p:cNvSpPr>
              <p:nvPr/>
            </p:nvSpPr>
            <p:spPr bwMode="auto">
              <a:xfrm>
                <a:off x="1016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Oval 8"/>
              <p:cNvSpPr>
                <a:spLocks noChangeArrowheads="1"/>
              </p:cNvSpPr>
              <p:nvPr/>
            </p:nvSpPr>
            <p:spPr bwMode="auto">
              <a:xfrm>
                <a:off x="1080" y="14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Oval 9"/>
              <p:cNvSpPr>
                <a:spLocks noChangeArrowheads="1"/>
              </p:cNvSpPr>
              <p:nvPr/>
            </p:nvSpPr>
            <p:spPr bwMode="auto">
              <a:xfrm>
                <a:off x="1424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Oval 10"/>
              <p:cNvSpPr>
                <a:spLocks noChangeArrowheads="1"/>
              </p:cNvSpPr>
              <p:nvPr/>
            </p:nvSpPr>
            <p:spPr bwMode="auto">
              <a:xfrm>
                <a:off x="1488" y="14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Oval 11"/>
              <p:cNvSpPr>
                <a:spLocks noChangeArrowheads="1"/>
              </p:cNvSpPr>
              <p:nvPr/>
            </p:nvSpPr>
            <p:spPr bwMode="auto">
              <a:xfrm>
                <a:off x="1408" y="1403"/>
                <a:ext cx="96" cy="96"/>
              </a:xfrm>
              <a:prstGeom prst="ellipse">
                <a:avLst/>
              </a:prstGeom>
              <a:solidFill>
                <a:srgbClr val="00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Rectangle 12"/>
              <p:cNvSpPr>
                <a:spLocks noChangeArrowheads="1"/>
              </p:cNvSpPr>
              <p:nvPr/>
            </p:nvSpPr>
            <p:spPr bwMode="auto">
              <a:xfrm>
                <a:off x="1187" y="1123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95" name="Rectangle 13"/>
              <p:cNvSpPr>
                <a:spLocks noChangeArrowheads="1"/>
              </p:cNvSpPr>
              <p:nvPr/>
            </p:nvSpPr>
            <p:spPr bwMode="auto">
              <a:xfrm>
                <a:off x="1594" y="1121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96" name="Rectangle 14"/>
              <p:cNvSpPr>
                <a:spLocks noChangeArrowheads="1"/>
              </p:cNvSpPr>
              <p:nvPr/>
            </p:nvSpPr>
            <p:spPr bwMode="auto">
              <a:xfrm>
                <a:off x="1251" y="15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97" name="Rectangle 15"/>
              <p:cNvSpPr>
                <a:spLocks noChangeArrowheads="1"/>
              </p:cNvSpPr>
              <p:nvPr/>
            </p:nvSpPr>
            <p:spPr bwMode="auto">
              <a:xfrm>
                <a:off x="1658" y="15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98" name="Rectangle 16"/>
              <p:cNvSpPr>
                <a:spLocks noChangeArrowheads="1"/>
              </p:cNvSpPr>
              <p:nvPr/>
            </p:nvSpPr>
            <p:spPr bwMode="auto">
              <a:xfrm>
                <a:off x="1392" y="1315"/>
                <a:ext cx="13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</a:rPr>
                  <a:t>+</a:t>
                </a:r>
                <a:endParaRPr lang="en-US" dirty="0"/>
              </a:p>
            </p:txBody>
          </p:sp>
        </p:grpSp>
        <p:sp>
          <p:nvSpPr>
            <p:cNvPr id="9288" name="Rectangle 17"/>
            <p:cNvSpPr>
              <a:spLocks noChangeArrowheads="1"/>
            </p:cNvSpPr>
            <p:nvPr/>
          </p:nvSpPr>
          <p:spPr bwMode="auto">
            <a:xfrm>
              <a:off x="1096" y="1979"/>
              <a:ext cx="72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unstable</a:t>
              </a:r>
              <a:endParaRPr lang="en-US" dirty="0"/>
            </a:p>
          </p:txBody>
        </p:sp>
      </p:grpSp>
      <p:sp>
        <p:nvSpPr>
          <p:cNvPr id="9223" name="AutoShape 19"/>
          <p:cNvSpPr>
            <a:spLocks noChangeAspect="1" noChangeArrowheads="1" noTextEdit="1"/>
          </p:cNvSpPr>
          <p:nvPr/>
        </p:nvSpPr>
        <p:spPr bwMode="auto">
          <a:xfrm>
            <a:off x="3581400" y="1668463"/>
            <a:ext cx="1358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24" name="Group 20"/>
          <p:cNvGrpSpPr>
            <a:grpSpLocks/>
          </p:cNvGrpSpPr>
          <p:nvPr/>
        </p:nvGrpSpPr>
        <p:grpSpPr bwMode="auto">
          <a:xfrm>
            <a:off x="3600450" y="1681163"/>
            <a:ext cx="1308100" cy="1308100"/>
            <a:chOff x="2268" y="1059"/>
            <a:chExt cx="824" cy="824"/>
          </a:xfrm>
        </p:grpSpPr>
        <p:grpSp>
          <p:nvGrpSpPr>
            <p:cNvPr id="9275" name="Group 21"/>
            <p:cNvGrpSpPr>
              <a:grpSpLocks/>
            </p:cNvGrpSpPr>
            <p:nvPr/>
          </p:nvGrpSpPr>
          <p:grpSpPr bwMode="auto">
            <a:xfrm>
              <a:off x="2268" y="1059"/>
              <a:ext cx="824" cy="824"/>
              <a:chOff x="2268" y="1059"/>
              <a:chExt cx="824" cy="824"/>
            </a:xfrm>
          </p:grpSpPr>
          <p:sp>
            <p:nvSpPr>
              <p:cNvPr id="9279" name="Oval 22"/>
              <p:cNvSpPr>
                <a:spLocks noChangeArrowheads="1"/>
              </p:cNvSpPr>
              <p:nvPr/>
            </p:nvSpPr>
            <p:spPr bwMode="auto">
              <a:xfrm>
                <a:off x="2268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Oval 23"/>
              <p:cNvSpPr>
                <a:spLocks noChangeArrowheads="1"/>
              </p:cNvSpPr>
              <p:nvPr/>
            </p:nvSpPr>
            <p:spPr bwMode="auto">
              <a:xfrm>
                <a:off x="2268" y="1467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Oval 24"/>
              <p:cNvSpPr>
                <a:spLocks noChangeArrowheads="1"/>
              </p:cNvSpPr>
              <p:nvPr/>
            </p:nvSpPr>
            <p:spPr bwMode="auto">
              <a:xfrm>
                <a:off x="2676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Oval 25"/>
              <p:cNvSpPr>
                <a:spLocks noChangeArrowheads="1"/>
              </p:cNvSpPr>
              <p:nvPr/>
            </p:nvSpPr>
            <p:spPr bwMode="auto">
              <a:xfrm>
                <a:off x="2676" y="1467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Rectangle 26"/>
              <p:cNvSpPr>
                <a:spLocks noChangeArrowheads="1"/>
              </p:cNvSpPr>
              <p:nvPr/>
            </p:nvSpPr>
            <p:spPr bwMode="auto">
              <a:xfrm>
                <a:off x="2439" y="11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84" name="Rectangle 27"/>
              <p:cNvSpPr>
                <a:spLocks noChangeArrowheads="1"/>
              </p:cNvSpPr>
              <p:nvPr/>
            </p:nvSpPr>
            <p:spPr bwMode="auto">
              <a:xfrm>
                <a:off x="2847" y="1131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85" name="Rectangle 28"/>
              <p:cNvSpPr>
                <a:spLocks noChangeArrowheads="1"/>
              </p:cNvSpPr>
              <p:nvPr/>
            </p:nvSpPr>
            <p:spPr bwMode="auto">
              <a:xfrm>
                <a:off x="2439" y="15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86" name="Rectangle 29"/>
              <p:cNvSpPr>
                <a:spLocks noChangeArrowheads="1"/>
              </p:cNvSpPr>
              <p:nvPr/>
            </p:nvSpPr>
            <p:spPr bwMode="auto">
              <a:xfrm>
                <a:off x="2847" y="1523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</p:grpSp>
        <p:grpSp>
          <p:nvGrpSpPr>
            <p:cNvPr id="9276" name="Group 30"/>
            <p:cNvGrpSpPr>
              <a:grpSpLocks/>
            </p:cNvGrpSpPr>
            <p:nvPr/>
          </p:nvGrpSpPr>
          <p:grpSpPr bwMode="auto">
            <a:xfrm>
              <a:off x="2584" y="1336"/>
              <a:ext cx="192" cy="269"/>
              <a:chOff x="2592" y="1331"/>
              <a:chExt cx="192" cy="269"/>
            </a:xfrm>
          </p:grpSpPr>
          <p:sp>
            <p:nvSpPr>
              <p:cNvPr id="9277" name="Oval 31"/>
              <p:cNvSpPr>
                <a:spLocks noChangeArrowheads="1"/>
              </p:cNvSpPr>
              <p:nvPr/>
            </p:nvSpPr>
            <p:spPr bwMode="auto">
              <a:xfrm>
                <a:off x="2592" y="1371"/>
                <a:ext cx="192" cy="192"/>
              </a:xfrm>
              <a:prstGeom prst="ellipse">
                <a:avLst/>
              </a:prstGeom>
              <a:solidFill>
                <a:srgbClr val="00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Rectangle 32"/>
              <p:cNvSpPr>
                <a:spLocks noChangeArrowheads="1"/>
              </p:cNvSpPr>
              <p:nvPr/>
            </p:nvSpPr>
            <p:spPr bwMode="auto">
              <a:xfrm>
                <a:off x="2622" y="1331"/>
                <a:ext cx="13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+</a:t>
                </a:r>
                <a:endParaRPr lang="en-US"/>
              </a:p>
            </p:txBody>
          </p:sp>
        </p:grpSp>
      </p:grpSp>
      <p:sp>
        <p:nvSpPr>
          <p:cNvPr id="9225" name="Rectangle 33"/>
          <p:cNvSpPr>
            <a:spLocks noChangeArrowheads="1"/>
          </p:cNvSpPr>
          <p:nvPr/>
        </p:nvSpPr>
        <p:spPr bwMode="auto">
          <a:xfrm>
            <a:off x="3846513" y="3141663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stable</a:t>
            </a:r>
            <a:endParaRPr lang="en-US" dirty="0"/>
          </a:p>
        </p:txBody>
      </p:sp>
      <p:sp>
        <p:nvSpPr>
          <p:cNvPr id="9226" name="AutoShape 34"/>
          <p:cNvSpPr>
            <a:spLocks noChangeAspect="1" noChangeArrowheads="1" noTextEdit="1"/>
          </p:cNvSpPr>
          <p:nvPr/>
        </p:nvSpPr>
        <p:spPr bwMode="auto">
          <a:xfrm>
            <a:off x="5562600" y="1668463"/>
            <a:ext cx="1485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27" name="Group 35"/>
          <p:cNvGrpSpPr>
            <a:grpSpLocks/>
          </p:cNvGrpSpPr>
          <p:nvPr/>
        </p:nvGrpSpPr>
        <p:grpSpPr bwMode="auto">
          <a:xfrm>
            <a:off x="5575300" y="1681163"/>
            <a:ext cx="1447800" cy="1447800"/>
            <a:chOff x="3512" y="1059"/>
            <a:chExt cx="912" cy="912"/>
          </a:xfrm>
        </p:grpSpPr>
        <p:sp>
          <p:nvSpPr>
            <p:cNvPr id="9265" name="Oval 36"/>
            <p:cNvSpPr>
              <a:spLocks noChangeArrowheads="1"/>
            </p:cNvSpPr>
            <p:nvPr/>
          </p:nvSpPr>
          <p:spPr bwMode="auto">
            <a:xfrm>
              <a:off x="3512" y="1059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Oval 37"/>
            <p:cNvSpPr>
              <a:spLocks noChangeArrowheads="1"/>
            </p:cNvSpPr>
            <p:nvPr/>
          </p:nvSpPr>
          <p:spPr bwMode="auto">
            <a:xfrm>
              <a:off x="3512" y="1555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Oval 38"/>
            <p:cNvSpPr>
              <a:spLocks noChangeArrowheads="1"/>
            </p:cNvSpPr>
            <p:nvPr/>
          </p:nvSpPr>
          <p:spPr bwMode="auto">
            <a:xfrm>
              <a:off x="4008" y="1059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Oval 39"/>
            <p:cNvSpPr>
              <a:spLocks noChangeArrowheads="1"/>
            </p:cNvSpPr>
            <p:nvPr/>
          </p:nvSpPr>
          <p:spPr bwMode="auto">
            <a:xfrm>
              <a:off x="4008" y="1555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Oval 40"/>
            <p:cNvSpPr>
              <a:spLocks noChangeArrowheads="1"/>
            </p:cNvSpPr>
            <p:nvPr/>
          </p:nvSpPr>
          <p:spPr bwMode="auto">
            <a:xfrm>
              <a:off x="3824" y="1371"/>
              <a:ext cx="288" cy="288"/>
            </a:xfrm>
            <a:prstGeom prst="ellipse">
              <a:avLst/>
            </a:prstGeom>
            <a:solidFill>
              <a:srgbClr val="00A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Rectangle 41"/>
            <p:cNvSpPr>
              <a:spLocks noChangeArrowheads="1"/>
            </p:cNvSpPr>
            <p:nvPr/>
          </p:nvSpPr>
          <p:spPr bwMode="auto">
            <a:xfrm>
              <a:off x="3683" y="111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9271" name="Rectangle 42"/>
            <p:cNvSpPr>
              <a:spLocks noChangeArrowheads="1"/>
            </p:cNvSpPr>
            <p:nvPr/>
          </p:nvSpPr>
          <p:spPr bwMode="auto">
            <a:xfrm>
              <a:off x="4179" y="1115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9272" name="Rectangle 43"/>
            <p:cNvSpPr>
              <a:spLocks noChangeArrowheads="1"/>
            </p:cNvSpPr>
            <p:nvPr/>
          </p:nvSpPr>
          <p:spPr bwMode="auto">
            <a:xfrm>
              <a:off x="3683" y="1599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9273" name="Rectangle 44"/>
            <p:cNvSpPr>
              <a:spLocks noChangeArrowheads="1"/>
            </p:cNvSpPr>
            <p:nvPr/>
          </p:nvSpPr>
          <p:spPr bwMode="auto">
            <a:xfrm>
              <a:off x="4178" y="1603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9274" name="Rectangle 45"/>
            <p:cNvSpPr>
              <a:spLocks noChangeArrowheads="1"/>
            </p:cNvSpPr>
            <p:nvPr/>
          </p:nvSpPr>
          <p:spPr bwMode="auto">
            <a:xfrm>
              <a:off x="3903" y="1381"/>
              <a:ext cx="13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</p:grpSp>
      <p:sp>
        <p:nvSpPr>
          <p:cNvPr id="9228" name="Rectangle 46"/>
          <p:cNvSpPr>
            <a:spLocks noChangeArrowheads="1"/>
          </p:cNvSpPr>
          <p:nvPr/>
        </p:nvSpPr>
        <p:spPr bwMode="auto">
          <a:xfrm>
            <a:off x="5892800" y="3141663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stable</a:t>
            </a:r>
            <a:endParaRPr lang="en-US" dirty="0"/>
          </a:p>
        </p:txBody>
      </p: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609600" y="3581400"/>
            <a:ext cx="8064500" cy="2795588"/>
            <a:chOff x="609600" y="3581400"/>
            <a:chExt cx="8064500" cy="2795588"/>
          </a:xfrm>
        </p:grpSpPr>
        <p:sp>
          <p:nvSpPr>
            <p:cNvPr id="9230" name="Rectangle 18"/>
            <p:cNvSpPr>
              <a:spLocks noChangeArrowheads="1"/>
            </p:cNvSpPr>
            <p:nvPr/>
          </p:nvSpPr>
          <p:spPr bwMode="auto">
            <a:xfrm>
              <a:off x="609600" y="3581400"/>
              <a:ext cx="3292475" cy="207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3300"/>
                  </a:solidFill>
                </a:rPr>
                <a:t>2.</a:t>
              </a:r>
              <a:r>
                <a:rPr lang="en-US" dirty="0"/>
                <a:t> </a:t>
              </a:r>
              <a:r>
                <a:rPr lang="en-US" dirty="0">
                  <a:solidFill>
                    <a:srgbClr val="FF0000"/>
                  </a:solidFill>
                </a:rPr>
                <a:t>Maintenance of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 Charge Neutrality</a:t>
              </a:r>
              <a:r>
                <a:rPr lang="en-US" dirty="0">
                  <a:latin typeface="Times" charset="0"/>
                </a:rPr>
                <a:t> </a:t>
              </a:r>
              <a:r>
                <a:rPr lang="en-US" dirty="0"/>
                <a:t>:</a:t>
              </a:r>
            </a:p>
            <a:p>
              <a:r>
                <a:rPr lang="en-US" sz="2200" dirty="0"/>
                <a:t>    --Net charge in ceramic </a:t>
              </a:r>
            </a:p>
            <a:p>
              <a:r>
                <a:rPr lang="en-US" sz="2200" dirty="0"/>
                <a:t>         should be zero.</a:t>
              </a:r>
            </a:p>
            <a:p>
              <a:r>
                <a:rPr lang="en-US" sz="2200" dirty="0"/>
                <a:t>    --Reflected in chemical </a:t>
              </a:r>
            </a:p>
            <a:p>
              <a:r>
                <a:rPr lang="en-US" sz="2200" dirty="0"/>
                <a:t>         formula:</a:t>
              </a:r>
            </a:p>
          </p:txBody>
        </p:sp>
        <p:grpSp>
          <p:nvGrpSpPr>
            <p:cNvPr id="9231" name="Group 47"/>
            <p:cNvGrpSpPr>
              <a:grpSpLocks noChangeAspect="1"/>
            </p:cNvGrpSpPr>
            <p:nvPr/>
          </p:nvGrpSpPr>
          <p:grpSpPr bwMode="auto">
            <a:xfrm>
              <a:off x="3962400" y="3581400"/>
              <a:ext cx="4711700" cy="1828800"/>
              <a:chOff x="2496" y="2256"/>
              <a:chExt cx="2968" cy="1152"/>
            </a:xfrm>
          </p:grpSpPr>
          <p:sp>
            <p:nvSpPr>
              <p:cNvPr id="9246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496" y="2256"/>
                <a:ext cx="2968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Oval 49"/>
              <p:cNvSpPr>
                <a:spLocks noChangeArrowheads="1"/>
              </p:cNvSpPr>
              <p:nvPr/>
            </p:nvSpPr>
            <p:spPr bwMode="auto">
              <a:xfrm>
                <a:off x="3304" y="2720"/>
                <a:ext cx="192" cy="192"/>
              </a:xfrm>
              <a:prstGeom prst="ellipse">
                <a:avLst/>
              </a:prstGeom>
              <a:solidFill>
                <a:srgbClr val="00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Rectangle 50"/>
              <p:cNvSpPr>
                <a:spLocks noChangeArrowheads="1"/>
              </p:cNvSpPr>
              <p:nvPr/>
            </p:nvSpPr>
            <p:spPr bwMode="auto">
              <a:xfrm>
                <a:off x="2576" y="2664"/>
                <a:ext cx="4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CaF</a:t>
                </a:r>
                <a:endParaRPr lang="en-US"/>
              </a:p>
            </p:txBody>
          </p:sp>
          <p:sp>
            <p:nvSpPr>
              <p:cNvPr id="9249" name="Rectangle 51"/>
              <p:cNvSpPr>
                <a:spLocks noChangeArrowheads="1"/>
              </p:cNvSpPr>
              <p:nvPr/>
            </p:nvSpPr>
            <p:spPr bwMode="auto">
              <a:xfrm>
                <a:off x="3008" y="2712"/>
                <a:ext cx="12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9250" name="Rectangle 52"/>
              <p:cNvSpPr>
                <a:spLocks noChangeArrowheads="1"/>
              </p:cNvSpPr>
              <p:nvPr/>
            </p:nvSpPr>
            <p:spPr bwMode="auto">
              <a:xfrm>
                <a:off x="3144" y="2664"/>
                <a:ext cx="6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:</a:t>
                </a:r>
                <a:endParaRPr lang="en-US"/>
              </a:p>
            </p:txBody>
          </p:sp>
          <p:sp>
            <p:nvSpPr>
              <p:cNvPr id="9251" name="Rectangle 53"/>
              <p:cNvSpPr>
                <a:spLocks noChangeArrowheads="1"/>
              </p:cNvSpPr>
              <p:nvPr/>
            </p:nvSpPr>
            <p:spPr bwMode="auto">
              <a:xfrm>
                <a:off x="3568" y="2608"/>
                <a:ext cx="24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6099"/>
                    </a:solidFill>
                  </a:rPr>
                  <a:t>Ca</a:t>
                </a:r>
                <a:endParaRPr lang="en-US"/>
              </a:p>
            </p:txBody>
          </p:sp>
          <p:sp>
            <p:nvSpPr>
              <p:cNvPr id="9252" name="Rectangle 54"/>
              <p:cNvSpPr>
                <a:spLocks noChangeArrowheads="1"/>
              </p:cNvSpPr>
              <p:nvPr/>
            </p:nvSpPr>
            <p:spPr bwMode="auto">
              <a:xfrm>
                <a:off x="3824" y="2552"/>
                <a:ext cx="21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solidFill>
                      <a:srgbClr val="006099"/>
                    </a:solidFill>
                  </a:rPr>
                  <a:t>2+</a:t>
                </a:r>
                <a:endParaRPr lang="en-US" dirty="0"/>
              </a:p>
            </p:txBody>
          </p:sp>
          <p:sp>
            <p:nvSpPr>
              <p:cNvPr id="9253" name="Rectangle 55"/>
              <p:cNvSpPr>
                <a:spLocks noChangeArrowheads="1"/>
              </p:cNvSpPr>
              <p:nvPr/>
            </p:nvSpPr>
            <p:spPr bwMode="auto">
              <a:xfrm>
                <a:off x="3528" y="2800"/>
                <a:ext cx="51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6099"/>
                    </a:solidFill>
                  </a:rPr>
                  <a:t>cation</a:t>
                </a:r>
                <a:endParaRPr lang="en-US"/>
              </a:p>
            </p:txBody>
          </p:sp>
          <p:grpSp>
            <p:nvGrpSpPr>
              <p:cNvPr id="9254" name="Group 56"/>
              <p:cNvGrpSpPr>
                <a:grpSpLocks/>
              </p:cNvGrpSpPr>
              <p:nvPr/>
            </p:nvGrpSpPr>
            <p:grpSpPr bwMode="auto">
              <a:xfrm>
                <a:off x="4304" y="2344"/>
                <a:ext cx="416" cy="968"/>
                <a:chOff x="4304" y="2344"/>
                <a:chExt cx="416" cy="968"/>
              </a:xfrm>
            </p:grpSpPr>
            <p:sp>
              <p:nvSpPr>
                <p:cNvPr id="9263" name="Oval 57"/>
                <p:cNvSpPr>
                  <a:spLocks noChangeArrowheads="1"/>
                </p:cNvSpPr>
                <p:nvPr/>
              </p:nvSpPr>
              <p:spPr bwMode="auto">
                <a:xfrm>
                  <a:off x="4304" y="2344"/>
                  <a:ext cx="408" cy="41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4" name="Oval 58"/>
                <p:cNvSpPr>
                  <a:spLocks noChangeArrowheads="1"/>
                </p:cNvSpPr>
                <p:nvPr/>
              </p:nvSpPr>
              <p:spPr bwMode="auto">
                <a:xfrm>
                  <a:off x="4304" y="2896"/>
                  <a:ext cx="416" cy="41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55" name="Group 59"/>
              <p:cNvGrpSpPr>
                <a:grpSpLocks/>
              </p:cNvGrpSpPr>
              <p:nvPr/>
            </p:nvGrpSpPr>
            <p:grpSpPr bwMode="auto">
              <a:xfrm>
                <a:off x="4800" y="2360"/>
                <a:ext cx="566" cy="934"/>
                <a:chOff x="4800" y="2360"/>
                <a:chExt cx="566" cy="934"/>
              </a:xfrm>
            </p:grpSpPr>
            <p:sp>
              <p:nvSpPr>
                <p:cNvPr id="9258" name="Rectangle 60"/>
                <p:cNvSpPr>
                  <a:spLocks noChangeArrowheads="1"/>
                </p:cNvSpPr>
                <p:nvPr/>
              </p:nvSpPr>
              <p:spPr bwMode="auto">
                <a:xfrm>
                  <a:off x="4800" y="3064"/>
                  <a:ext cx="11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F</a:t>
                  </a:r>
                  <a:endParaRPr lang="en-US"/>
                </a:p>
              </p:txBody>
            </p:sp>
            <p:sp>
              <p:nvSpPr>
                <p:cNvPr id="9259" name="Rectangle 61"/>
                <p:cNvSpPr>
                  <a:spLocks noChangeArrowheads="1"/>
                </p:cNvSpPr>
                <p:nvPr/>
              </p:nvSpPr>
              <p:spPr bwMode="auto">
                <a:xfrm>
                  <a:off x="4912" y="3008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  <p:sp>
              <p:nvSpPr>
                <p:cNvPr id="9260" name="Rectangle 62"/>
                <p:cNvSpPr>
                  <a:spLocks noChangeArrowheads="1"/>
                </p:cNvSpPr>
                <p:nvPr/>
              </p:nvSpPr>
              <p:spPr bwMode="auto">
                <a:xfrm>
                  <a:off x="4800" y="2416"/>
                  <a:ext cx="11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F</a:t>
                  </a:r>
                  <a:endParaRPr lang="en-US"/>
                </a:p>
              </p:txBody>
            </p:sp>
            <p:sp>
              <p:nvSpPr>
                <p:cNvPr id="9261" name="Rectangle 63"/>
                <p:cNvSpPr>
                  <a:spLocks noChangeArrowheads="1"/>
                </p:cNvSpPr>
                <p:nvPr/>
              </p:nvSpPr>
              <p:spPr bwMode="auto">
                <a:xfrm>
                  <a:off x="4912" y="2360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  <p:sp>
              <p:nvSpPr>
                <p:cNvPr id="9262" name="Rectangle 64"/>
                <p:cNvSpPr>
                  <a:spLocks noChangeArrowheads="1"/>
                </p:cNvSpPr>
                <p:nvPr/>
              </p:nvSpPr>
              <p:spPr bwMode="auto">
                <a:xfrm>
                  <a:off x="4800" y="2712"/>
                  <a:ext cx="566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anions</a:t>
                  </a:r>
                  <a:endParaRPr lang="en-US"/>
                </a:p>
              </p:txBody>
            </p:sp>
          </p:grpSp>
          <p:sp>
            <p:nvSpPr>
              <p:cNvPr id="9256" name="Rectangle 65"/>
              <p:cNvSpPr>
                <a:spLocks noChangeArrowheads="1"/>
              </p:cNvSpPr>
              <p:nvPr/>
            </p:nvSpPr>
            <p:spPr bwMode="auto">
              <a:xfrm>
                <a:off x="4120" y="2656"/>
                <a:ext cx="13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+</a:t>
                </a:r>
                <a:endParaRPr lang="en-US"/>
              </a:p>
            </p:txBody>
          </p:sp>
          <p:sp>
            <p:nvSpPr>
              <p:cNvPr id="9257" name="Rectangle 66"/>
              <p:cNvSpPr>
                <a:spLocks noChangeArrowheads="1"/>
              </p:cNvSpPr>
              <p:nvPr/>
            </p:nvSpPr>
            <p:spPr bwMode="auto">
              <a:xfrm>
                <a:off x="2516" y="2276"/>
                <a:ext cx="2904" cy="1096"/>
              </a:xfrm>
              <a:prstGeom prst="rect">
                <a:avLst/>
              </a:prstGeom>
              <a:noFill/>
              <a:ln w="38100">
                <a:solidFill>
                  <a:srgbClr val="8C8C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2" name="Group 67"/>
            <p:cNvGrpSpPr>
              <a:grpSpLocks/>
            </p:cNvGrpSpPr>
            <p:nvPr/>
          </p:nvGrpSpPr>
          <p:grpSpPr bwMode="auto">
            <a:xfrm>
              <a:off x="3086100" y="5386388"/>
              <a:ext cx="4906963" cy="990600"/>
              <a:chOff x="1944" y="3393"/>
              <a:chExt cx="3091" cy="624"/>
            </a:xfrm>
          </p:grpSpPr>
          <p:sp>
            <p:nvSpPr>
              <p:cNvPr id="9233" name="Rectangle 68"/>
              <p:cNvSpPr>
                <a:spLocks noChangeArrowheads="1"/>
              </p:cNvSpPr>
              <p:nvPr/>
            </p:nvSpPr>
            <p:spPr bwMode="auto">
              <a:xfrm>
                <a:off x="1944" y="3393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6099"/>
                    </a:solidFill>
                  </a:rPr>
                  <a:t>A</a:t>
                </a:r>
                <a:endParaRPr lang="en-US"/>
              </a:p>
            </p:txBody>
          </p:sp>
          <p:sp>
            <p:nvSpPr>
              <p:cNvPr id="9234" name="Rectangle 69"/>
              <p:cNvSpPr>
                <a:spLocks noChangeArrowheads="1"/>
              </p:cNvSpPr>
              <p:nvPr/>
            </p:nvSpPr>
            <p:spPr bwMode="auto">
              <a:xfrm>
                <a:off x="2104" y="3441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dirty="0">
                    <a:solidFill>
                      <a:srgbClr val="006099"/>
                    </a:solidFill>
                  </a:rPr>
                  <a:t>m</a:t>
                </a:r>
                <a:endParaRPr lang="en-US" dirty="0"/>
              </a:p>
            </p:txBody>
          </p:sp>
          <p:sp>
            <p:nvSpPr>
              <p:cNvPr id="9235" name="Rectangle 70"/>
              <p:cNvSpPr>
                <a:spLocks noChangeArrowheads="1"/>
              </p:cNvSpPr>
              <p:nvPr/>
            </p:nvSpPr>
            <p:spPr bwMode="auto">
              <a:xfrm>
                <a:off x="2304" y="3393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9900"/>
                    </a:solidFill>
                  </a:rPr>
                  <a:t>X</a:t>
                </a:r>
                <a:endParaRPr lang="en-US"/>
              </a:p>
            </p:txBody>
          </p:sp>
          <p:sp>
            <p:nvSpPr>
              <p:cNvPr id="9236" name="Rectangle 71"/>
              <p:cNvSpPr>
                <a:spLocks noChangeArrowheads="1"/>
              </p:cNvSpPr>
              <p:nvPr/>
            </p:nvSpPr>
            <p:spPr bwMode="auto">
              <a:xfrm>
                <a:off x="2440" y="3441"/>
                <a:ext cx="12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9900"/>
                    </a:solidFill>
                  </a:rPr>
                  <a:t>p</a:t>
                </a:r>
                <a:endParaRPr lang="en-US"/>
              </a:p>
            </p:txBody>
          </p:sp>
          <p:sp>
            <p:nvSpPr>
              <p:cNvPr id="9237" name="Rectangle 72"/>
              <p:cNvSpPr>
                <a:spLocks noChangeArrowheads="1"/>
              </p:cNvSpPr>
              <p:nvPr/>
            </p:nvSpPr>
            <p:spPr bwMode="auto">
              <a:xfrm>
                <a:off x="2216" y="3825"/>
                <a:ext cx="281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m, p values to achieve charge neutrality</a:t>
                </a:r>
                <a:endParaRPr lang="en-US"/>
              </a:p>
            </p:txBody>
          </p:sp>
          <p:grpSp>
            <p:nvGrpSpPr>
              <p:cNvPr id="9238" name="Group 73"/>
              <p:cNvGrpSpPr>
                <a:grpSpLocks/>
              </p:cNvGrpSpPr>
              <p:nvPr/>
            </p:nvGrpSpPr>
            <p:grpSpPr bwMode="auto">
              <a:xfrm>
                <a:off x="2128" y="3705"/>
                <a:ext cx="408" cy="120"/>
                <a:chOff x="2128" y="3705"/>
                <a:chExt cx="408" cy="120"/>
              </a:xfrm>
            </p:grpSpPr>
            <p:grpSp>
              <p:nvGrpSpPr>
                <p:cNvPr id="9239" name="Group 74"/>
                <p:cNvGrpSpPr>
                  <a:grpSpLocks/>
                </p:cNvGrpSpPr>
                <p:nvPr/>
              </p:nvGrpSpPr>
              <p:grpSpPr bwMode="auto">
                <a:xfrm>
                  <a:off x="2128" y="3705"/>
                  <a:ext cx="112" cy="112"/>
                  <a:chOff x="2128" y="3840"/>
                  <a:chExt cx="112" cy="112"/>
                </a:xfrm>
              </p:grpSpPr>
              <p:sp>
                <p:nvSpPr>
                  <p:cNvPr id="9244" name="Freeform 75"/>
                  <p:cNvSpPr>
                    <a:spLocks/>
                  </p:cNvSpPr>
                  <p:nvPr/>
                </p:nvSpPr>
                <p:spPr bwMode="auto">
                  <a:xfrm>
                    <a:off x="2128" y="3840"/>
                    <a:ext cx="112" cy="64"/>
                  </a:xfrm>
                  <a:custGeom>
                    <a:avLst/>
                    <a:gdLst>
                      <a:gd name="T0" fmla="*/ 56 w 112"/>
                      <a:gd name="T1" fmla="*/ 0 h 64"/>
                      <a:gd name="T2" fmla="*/ 112 w 112"/>
                      <a:gd name="T3" fmla="*/ 64 h 64"/>
                      <a:gd name="T4" fmla="*/ 56 w 112"/>
                      <a:gd name="T5" fmla="*/ 40 h 64"/>
                      <a:gd name="T6" fmla="*/ 0 w 112"/>
                      <a:gd name="T7" fmla="*/ 64 h 64"/>
                      <a:gd name="T8" fmla="*/ 56 w 112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64"/>
                      <a:gd name="T17" fmla="*/ 112 w 112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64">
                        <a:moveTo>
                          <a:pt x="56" y="0"/>
                        </a:moveTo>
                        <a:lnTo>
                          <a:pt x="112" y="64"/>
                        </a:lnTo>
                        <a:lnTo>
                          <a:pt x="56" y="40"/>
                        </a:lnTo>
                        <a:lnTo>
                          <a:pt x="0" y="64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5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4" y="3880"/>
                    <a:ext cx="1" cy="7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0" name="Group 77"/>
                <p:cNvGrpSpPr>
                  <a:grpSpLocks/>
                </p:cNvGrpSpPr>
                <p:nvPr/>
              </p:nvGrpSpPr>
              <p:grpSpPr bwMode="auto">
                <a:xfrm>
                  <a:off x="2424" y="3705"/>
                  <a:ext cx="112" cy="112"/>
                  <a:chOff x="2424" y="3840"/>
                  <a:chExt cx="112" cy="112"/>
                </a:xfrm>
              </p:grpSpPr>
              <p:sp>
                <p:nvSpPr>
                  <p:cNvPr id="9242" name="Freeform 78"/>
                  <p:cNvSpPr>
                    <a:spLocks/>
                  </p:cNvSpPr>
                  <p:nvPr/>
                </p:nvSpPr>
                <p:spPr bwMode="auto">
                  <a:xfrm>
                    <a:off x="2424" y="3840"/>
                    <a:ext cx="112" cy="64"/>
                  </a:xfrm>
                  <a:custGeom>
                    <a:avLst/>
                    <a:gdLst>
                      <a:gd name="T0" fmla="*/ 56 w 112"/>
                      <a:gd name="T1" fmla="*/ 0 h 64"/>
                      <a:gd name="T2" fmla="*/ 112 w 112"/>
                      <a:gd name="T3" fmla="*/ 64 h 64"/>
                      <a:gd name="T4" fmla="*/ 56 w 112"/>
                      <a:gd name="T5" fmla="*/ 40 h 64"/>
                      <a:gd name="T6" fmla="*/ 0 w 112"/>
                      <a:gd name="T7" fmla="*/ 64 h 64"/>
                      <a:gd name="T8" fmla="*/ 56 w 112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64"/>
                      <a:gd name="T17" fmla="*/ 112 w 112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64">
                        <a:moveTo>
                          <a:pt x="56" y="0"/>
                        </a:moveTo>
                        <a:lnTo>
                          <a:pt x="112" y="64"/>
                        </a:lnTo>
                        <a:lnTo>
                          <a:pt x="56" y="40"/>
                        </a:lnTo>
                        <a:lnTo>
                          <a:pt x="0" y="64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3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0" y="3880"/>
                    <a:ext cx="1" cy="7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41" name="Line 80"/>
                <p:cNvSpPr>
                  <a:spLocks noChangeShapeType="1"/>
                </p:cNvSpPr>
                <p:nvPr/>
              </p:nvSpPr>
              <p:spPr bwMode="auto">
                <a:xfrm>
                  <a:off x="2172" y="3825"/>
                  <a:ext cx="32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5" grpId="0"/>
      <p:bldP spid="92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22654-59D3-4048-8D9E-3A9C4803A5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14300"/>
            <a:ext cx="6848475" cy="662940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14988B-0AAE-4A1A-860C-EB1E0421227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4665663" y="3460750"/>
            <a:ext cx="1212850" cy="914400"/>
            <a:chOff x="2455" y="2198"/>
            <a:chExt cx="818" cy="450"/>
          </a:xfrm>
        </p:grpSpPr>
        <p:sp>
          <p:nvSpPr>
            <p:cNvPr id="10450" name="Freeform 3"/>
            <p:cNvSpPr>
              <a:spLocks/>
            </p:cNvSpPr>
            <p:nvPr/>
          </p:nvSpPr>
          <p:spPr bwMode="auto">
            <a:xfrm>
              <a:off x="3216" y="2198"/>
              <a:ext cx="57" cy="70"/>
            </a:xfrm>
            <a:custGeom>
              <a:avLst/>
              <a:gdLst>
                <a:gd name="T0" fmla="*/ 57 w 57"/>
                <a:gd name="T1" fmla="*/ 12 h 70"/>
                <a:gd name="T2" fmla="*/ 38 w 57"/>
                <a:gd name="T3" fmla="*/ 70 h 70"/>
                <a:gd name="T4" fmla="*/ 32 w 57"/>
                <a:gd name="T5" fmla="*/ 25 h 70"/>
                <a:gd name="T6" fmla="*/ 0 w 57"/>
                <a:gd name="T7" fmla="*/ 0 h 70"/>
                <a:gd name="T8" fmla="*/ 57 w 57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0"/>
                <a:gd name="T17" fmla="*/ 57 w 5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0">
                  <a:moveTo>
                    <a:pt x="57" y="12"/>
                  </a:moveTo>
                  <a:lnTo>
                    <a:pt x="38" y="70"/>
                  </a:lnTo>
                  <a:lnTo>
                    <a:pt x="32" y="25"/>
                  </a:lnTo>
                  <a:lnTo>
                    <a:pt x="0" y="0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" name="Line 4"/>
            <p:cNvSpPr>
              <a:spLocks noChangeShapeType="1"/>
            </p:cNvSpPr>
            <p:nvPr/>
          </p:nvSpPr>
          <p:spPr bwMode="auto">
            <a:xfrm flipV="1">
              <a:off x="2455" y="2223"/>
              <a:ext cx="793" cy="4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09600" y="1143000"/>
            <a:ext cx="4275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Coordination # increases with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165100"/>
            <a:ext cx="8382000" cy="685800"/>
          </a:xfrm>
        </p:spPr>
        <p:txBody>
          <a:bodyPr/>
          <a:lstStyle/>
          <a:p>
            <a:r>
              <a:rPr lang="en-US" dirty="0">
                <a:ea typeface="ＭＳ Ｐゴシック" charset="-128"/>
              </a:rPr>
              <a:t>Coordination # and Ionic Radii</a:t>
            </a:r>
          </a:p>
        </p:txBody>
      </p:sp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4510088" y="4537075"/>
            <a:ext cx="1328737" cy="573088"/>
            <a:chOff x="2411" y="2876"/>
            <a:chExt cx="837" cy="361"/>
          </a:xfrm>
        </p:grpSpPr>
        <p:sp>
          <p:nvSpPr>
            <p:cNvPr id="10448" name="Freeform 8"/>
            <p:cNvSpPr>
              <a:spLocks/>
            </p:cNvSpPr>
            <p:nvPr/>
          </p:nvSpPr>
          <p:spPr bwMode="auto">
            <a:xfrm>
              <a:off x="3191" y="2876"/>
              <a:ext cx="57" cy="70"/>
            </a:xfrm>
            <a:custGeom>
              <a:avLst/>
              <a:gdLst>
                <a:gd name="T0" fmla="*/ 57 w 57"/>
                <a:gd name="T1" fmla="*/ 19 h 70"/>
                <a:gd name="T2" fmla="*/ 31 w 57"/>
                <a:gd name="T3" fmla="*/ 70 h 70"/>
                <a:gd name="T4" fmla="*/ 25 w 57"/>
                <a:gd name="T5" fmla="*/ 32 h 70"/>
                <a:gd name="T6" fmla="*/ 0 w 57"/>
                <a:gd name="T7" fmla="*/ 0 h 70"/>
                <a:gd name="T8" fmla="*/ 57 w 57"/>
                <a:gd name="T9" fmla="*/ 19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0"/>
                <a:gd name="T17" fmla="*/ 57 w 5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0">
                  <a:moveTo>
                    <a:pt x="57" y="19"/>
                  </a:moveTo>
                  <a:lnTo>
                    <a:pt x="31" y="70"/>
                  </a:lnTo>
                  <a:lnTo>
                    <a:pt x="25" y="32"/>
                  </a:lnTo>
                  <a:lnTo>
                    <a:pt x="0" y="0"/>
                  </a:lnTo>
                  <a:lnTo>
                    <a:pt x="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" name="Line 9"/>
            <p:cNvSpPr>
              <a:spLocks noChangeShapeType="1"/>
            </p:cNvSpPr>
            <p:nvPr/>
          </p:nvSpPr>
          <p:spPr bwMode="auto">
            <a:xfrm flipV="1">
              <a:off x="2411" y="2908"/>
              <a:ext cx="805" cy="32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7" name="Group 10"/>
          <p:cNvGrpSpPr>
            <a:grpSpLocks/>
          </p:cNvGrpSpPr>
          <p:nvPr/>
        </p:nvGrpSpPr>
        <p:grpSpPr bwMode="auto">
          <a:xfrm>
            <a:off x="4530725" y="5532438"/>
            <a:ext cx="1377950" cy="544512"/>
            <a:chOff x="2424" y="3503"/>
            <a:chExt cx="868" cy="343"/>
          </a:xfrm>
        </p:grpSpPr>
        <p:sp>
          <p:nvSpPr>
            <p:cNvPr id="10446" name="Freeform 11"/>
            <p:cNvSpPr>
              <a:spLocks/>
            </p:cNvSpPr>
            <p:nvPr/>
          </p:nvSpPr>
          <p:spPr bwMode="auto">
            <a:xfrm>
              <a:off x="3235" y="3503"/>
              <a:ext cx="57" cy="70"/>
            </a:xfrm>
            <a:custGeom>
              <a:avLst/>
              <a:gdLst>
                <a:gd name="T0" fmla="*/ 57 w 57"/>
                <a:gd name="T1" fmla="*/ 19 h 70"/>
                <a:gd name="T2" fmla="*/ 32 w 57"/>
                <a:gd name="T3" fmla="*/ 70 h 70"/>
                <a:gd name="T4" fmla="*/ 25 w 57"/>
                <a:gd name="T5" fmla="*/ 32 h 70"/>
                <a:gd name="T6" fmla="*/ 0 w 57"/>
                <a:gd name="T7" fmla="*/ 0 h 70"/>
                <a:gd name="T8" fmla="*/ 57 w 57"/>
                <a:gd name="T9" fmla="*/ 19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0"/>
                <a:gd name="T17" fmla="*/ 57 w 5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0">
                  <a:moveTo>
                    <a:pt x="57" y="19"/>
                  </a:moveTo>
                  <a:lnTo>
                    <a:pt x="32" y="70"/>
                  </a:lnTo>
                  <a:lnTo>
                    <a:pt x="25" y="32"/>
                  </a:lnTo>
                  <a:lnTo>
                    <a:pt x="0" y="0"/>
                  </a:lnTo>
                  <a:lnTo>
                    <a:pt x="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Line 12"/>
            <p:cNvSpPr>
              <a:spLocks noChangeShapeType="1"/>
            </p:cNvSpPr>
            <p:nvPr/>
          </p:nvSpPr>
          <p:spPr bwMode="auto">
            <a:xfrm flipV="1">
              <a:off x="2424" y="3535"/>
              <a:ext cx="836" cy="31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990600" y="6096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Table 12.2,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2471738" y="3252788"/>
            <a:ext cx="201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2 </a:t>
            </a:r>
            <a:endParaRPr lang="en-US"/>
          </a:p>
        </p:txBody>
      </p:sp>
      <p:grpSp>
        <p:nvGrpSpPr>
          <p:cNvPr id="10250" name="Group 15"/>
          <p:cNvGrpSpPr>
            <a:grpSpLocks/>
          </p:cNvGrpSpPr>
          <p:nvPr/>
        </p:nvGrpSpPr>
        <p:grpSpPr bwMode="auto">
          <a:xfrm>
            <a:off x="1020763" y="2503488"/>
            <a:ext cx="735012" cy="720725"/>
            <a:chOff x="643" y="1577"/>
            <a:chExt cx="463" cy="454"/>
          </a:xfrm>
        </p:grpSpPr>
        <p:sp>
          <p:nvSpPr>
            <p:cNvPr id="10441" name="Rectangle 16"/>
            <p:cNvSpPr>
              <a:spLocks noChangeArrowheads="1"/>
            </p:cNvSpPr>
            <p:nvPr/>
          </p:nvSpPr>
          <p:spPr bwMode="auto">
            <a:xfrm>
              <a:off x="643" y="1577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10442" name="Rectangle 17"/>
            <p:cNvSpPr>
              <a:spLocks noChangeArrowheads="1"/>
            </p:cNvSpPr>
            <p:nvPr/>
          </p:nvSpPr>
          <p:spPr bwMode="auto">
            <a:xfrm>
              <a:off x="700" y="1640"/>
              <a:ext cx="40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cation</a:t>
              </a:r>
              <a:endParaRPr lang="en-US"/>
            </a:p>
          </p:txBody>
        </p:sp>
        <p:sp>
          <p:nvSpPr>
            <p:cNvPr id="10443" name="Rectangle 18"/>
            <p:cNvSpPr>
              <a:spLocks noChangeArrowheads="1"/>
            </p:cNvSpPr>
            <p:nvPr/>
          </p:nvSpPr>
          <p:spPr bwMode="auto">
            <a:xfrm>
              <a:off x="662" y="1792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10444" name="Rectangle 19"/>
            <p:cNvSpPr>
              <a:spLocks noChangeArrowheads="1"/>
            </p:cNvSpPr>
            <p:nvPr/>
          </p:nvSpPr>
          <p:spPr bwMode="auto">
            <a:xfrm>
              <a:off x="719" y="1849"/>
              <a:ext cx="3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anion</a:t>
              </a:r>
              <a:endParaRPr lang="en-US"/>
            </a:p>
          </p:txBody>
        </p:sp>
        <p:sp>
          <p:nvSpPr>
            <p:cNvPr id="10445" name="Line 20"/>
            <p:cNvSpPr>
              <a:spLocks noChangeShapeType="1"/>
            </p:cNvSpPr>
            <p:nvPr/>
          </p:nvSpPr>
          <p:spPr bwMode="auto">
            <a:xfrm>
              <a:off x="649" y="1824"/>
              <a:ext cx="4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Rectangle 21"/>
          <p:cNvSpPr>
            <a:spLocks noChangeArrowheads="1"/>
          </p:cNvSpPr>
          <p:nvPr/>
        </p:nvSpPr>
        <p:spPr bwMode="auto">
          <a:xfrm>
            <a:off x="2179638" y="2616200"/>
            <a:ext cx="723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900">
                <a:solidFill>
                  <a:srgbClr val="000000"/>
                </a:solidFill>
              </a:rPr>
              <a:t>Coord </a:t>
            </a:r>
          </a:p>
          <a:p>
            <a:pPr algn="ctr"/>
            <a:r>
              <a:rPr lang="en-US" sz="1900">
                <a:solidFill>
                  <a:srgbClr val="000000"/>
                </a:solidFill>
              </a:rPr>
              <a:t>#</a:t>
            </a:r>
            <a:endParaRPr lang="en-US"/>
          </a:p>
        </p:txBody>
      </p:sp>
      <p:sp>
        <p:nvSpPr>
          <p:cNvPr id="10252" name="Rectangle 22"/>
          <p:cNvSpPr>
            <a:spLocks noChangeArrowheads="1"/>
          </p:cNvSpPr>
          <p:nvPr/>
        </p:nvSpPr>
        <p:spPr bwMode="auto">
          <a:xfrm>
            <a:off x="1011238" y="3252788"/>
            <a:ext cx="879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&lt; 0.155 </a:t>
            </a:r>
            <a:endParaRPr lang="en-US"/>
          </a:p>
        </p:txBody>
      </p:sp>
      <p:sp>
        <p:nvSpPr>
          <p:cNvPr id="10253" name="Rectangle 23"/>
          <p:cNvSpPr>
            <a:spLocks noChangeArrowheads="1"/>
          </p:cNvSpPr>
          <p:nvPr/>
        </p:nvSpPr>
        <p:spPr bwMode="auto">
          <a:xfrm>
            <a:off x="762000" y="3813175"/>
            <a:ext cx="1489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0.155 - 0.225 </a:t>
            </a:r>
            <a:endParaRPr lang="en-US"/>
          </a:p>
        </p:txBody>
      </p:sp>
      <p:sp>
        <p:nvSpPr>
          <p:cNvPr id="10254" name="Rectangle 24"/>
          <p:cNvSpPr>
            <a:spLocks noChangeArrowheads="1"/>
          </p:cNvSpPr>
          <p:nvPr/>
        </p:nvSpPr>
        <p:spPr bwMode="auto">
          <a:xfrm>
            <a:off x="762000" y="4384675"/>
            <a:ext cx="1422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990066"/>
                </a:solidFill>
              </a:rPr>
              <a:t>0.225 - 0.414</a:t>
            </a:r>
            <a:endParaRPr lang="en-US"/>
          </a:p>
        </p:txBody>
      </p:sp>
      <p:sp>
        <p:nvSpPr>
          <p:cNvPr id="10255" name="Rectangle 25"/>
          <p:cNvSpPr>
            <a:spLocks noChangeArrowheads="1"/>
          </p:cNvSpPr>
          <p:nvPr/>
        </p:nvSpPr>
        <p:spPr bwMode="auto">
          <a:xfrm>
            <a:off x="776288" y="5102225"/>
            <a:ext cx="1489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CCCC"/>
                </a:solidFill>
              </a:rPr>
              <a:t>0.414 - 0.732 </a:t>
            </a:r>
            <a:endParaRPr lang="en-US"/>
          </a:p>
        </p:txBody>
      </p:sp>
      <p:sp>
        <p:nvSpPr>
          <p:cNvPr id="10256" name="Rectangle 26"/>
          <p:cNvSpPr>
            <a:spLocks noChangeArrowheads="1"/>
          </p:cNvSpPr>
          <p:nvPr/>
        </p:nvSpPr>
        <p:spPr bwMode="auto">
          <a:xfrm>
            <a:off x="762000" y="5800725"/>
            <a:ext cx="1154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4C0099"/>
                </a:solidFill>
              </a:rPr>
              <a:t>0.732 - 1.0</a:t>
            </a:r>
            <a:endParaRPr lang="en-US"/>
          </a:p>
        </p:txBody>
      </p:sp>
      <p:grpSp>
        <p:nvGrpSpPr>
          <p:cNvPr id="10257" name="Group 27"/>
          <p:cNvGrpSpPr>
            <a:grpSpLocks/>
          </p:cNvGrpSpPr>
          <p:nvPr/>
        </p:nvGrpSpPr>
        <p:grpSpPr bwMode="auto">
          <a:xfrm>
            <a:off x="4022725" y="3189288"/>
            <a:ext cx="885825" cy="3159125"/>
            <a:chOff x="2296" y="2009"/>
            <a:chExt cx="558" cy="1990"/>
          </a:xfrm>
        </p:grpSpPr>
        <p:pic>
          <p:nvPicPr>
            <p:cNvPr id="10402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6" y="2009"/>
              <a:ext cx="558" cy="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3" name="Freeform 29"/>
            <p:cNvSpPr>
              <a:spLocks/>
            </p:cNvSpPr>
            <p:nvPr/>
          </p:nvSpPr>
          <p:spPr bwMode="auto">
            <a:xfrm>
              <a:off x="2353" y="2687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2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4" name="Freeform 30"/>
            <p:cNvSpPr>
              <a:spLocks/>
            </p:cNvSpPr>
            <p:nvPr/>
          </p:nvSpPr>
          <p:spPr bwMode="auto">
            <a:xfrm>
              <a:off x="2378" y="2725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Freeform 31"/>
            <p:cNvSpPr>
              <a:spLocks/>
            </p:cNvSpPr>
            <p:nvPr/>
          </p:nvSpPr>
          <p:spPr bwMode="auto">
            <a:xfrm>
              <a:off x="2404" y="2757"/>
              <a:ext cx="31" cy="38"/>
            </a:xfrm>
            <a:custGeom>
              <a:avLst/>
              <a:gdLst>
                <a:gd name="T0" fmla="*/ 12 w 31"/>
                <a:gd name="T1" fmla="*/ 0 h 38"/>
                <a:gd name="T2" fmla="*/ 31 w 31"/>
                <a:gd name="T3" fmla="*/ 25 h 38"/>
                <a:gd name="T4" fmla="*/ 19 w 31"/>
                <a:gd name="T5" fmla="*/ 38 h 38"/>
                <a:gd name="T6" fmla="*/ 0 w 31"/>
                <a:gd name="T7" fmla="*/ 12 h 38"/>
                <a:gd name="T8" fmla="*/ 12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12" y="0"/>
                  </a:moveTo>
                  <a:lnTo>
                    <a:pt x="31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Freeform 32"/>
            <p:cNvSpPr>
              <a:spLocks/>
            </p:cNvSpPr>
            <p:nvPr/>
          </p:nvSpPr>
          <p:spPr bwMode="auto">
            <a:xfrm>
              <a:off x="2429" y="2795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2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Freeform 33"/>
            <p:cNvSpPr>
              <a:spLocks/>
            </p:cNvSpPr>
            <p:nvPr/>
          </p:nvSpPr>
          <p:spPr bwMode="auto">
            <a:xfrm>
              <a:off x="2461" y="2833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2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Freeform 34"/>
            <p:cNvSpPr>
              <a:spLocks/>
            </p:cNvSpPr>
            <p:nvPr/>
          </p:nvSpPr>
          <p:spPr bwMode="auto">
            <a:xfrm>
              <a:off x="2486" y="2864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6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6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Freeform 35"/>
            <p:cNvSpPr>
              <a:spLocks/>
            </p:cNvSpPr>
            <p:nvPr/>
          </p:nvSpPr>
          <p:spPr bwMode="auto">
            <a:xfrm>
              <a:off x="2512" y="2902"/>
              <a:ext cx="31" cy="38"/>
            </a:xfrm>
            <a:custGeom>
              <a:avLst/>
              <a:gdLst>
                <a:gd name="T0" fmla="*/ 12 w 31"/>
                <a:gd name="T1" fmla="*/ 0 h 38"/>
                <a:gd name="T2" fmla="*/ 31 w 31"/>
                <a:gd name="T3" fmla="*/ 26 h 38"/>
                <a:gd name="T4" fmla="*/ 19 w 31"/>
                <a:gd name="T5" fmla="*/ 38 h 38"/>
                <a:gd name="T6" fmla="*/ 0 w 31"/>
                <a:gd name="T7" fmla="*/ 13 h 38"/>
                <a:gd name="T8" fmla="*/ 12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12" y="0"/>
                  </a:moveTo>
                  <a:lnTo>
                    <a:pt x="31" y="26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Freeform 36"/>
            <p:cNvSpPr>
              <a:spLocks/>
            </p:cNvSpPr>
            <p:nvPr/>
          </p:nvSpPr>
          <p:spPr bwMode="auto">
            <a:xfrm>
              <a:off x="2537" y="2934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Freeform 37"/>
            <p:cNvSpPr>
              <a:spLocks/>
            </p:cNvSpPr>
            <p:nvPr/>
          </p:nvSpPr>
          <p:spPr bwMode="auto">
            <a:xfrm>
              <a:off x="2562" y="2972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2" name="Freeform 38"/>
            <p:cNvSpPr>
              <a:spLocks/>
            </p:cNvSpPr>
            <p:nvPr/>
          </p:nvSpPr>
          <p:spPr bwMode="auto">
            <a:xfrm>
              <a:off x="2588" y="3010"/>
              <a:ext cx="31" cy="38"/>
            </a:xfrm>
            <a:custGeom>
              <a:avLst/>
              <a:gdLst>
                <a:gd name="T0" fmla="*/ 12 w 31"/>
                <a:gd name="T1" fmla="*/ 0 h 38"/>
                <a:gd name="T2" fmla="*/ 31 w 31"/>
                <a:gd name="T3" fmla="*/ 25 h 38"/>
                <a:gd name="T4" fmla="*/ 19 w 31"/>
                <a:gd name="T5" fmla="*/ 38 h 38"/>
                <a:gd name="T6" fmla="*/ 0 w 31"/>
                <a:gd name="T7" fmla="*/ 13 h 38"/>
                <a:gd name="T8" fmla="*/ 12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12" y="0"/>
                  </a:moveTo>
                  <a:lnTo>
                    <a:pt x="31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Freeform 39"/>
            <p:cNvSpPr>
              <a:spLocks/>
            </p:cNvSpPr>
            <p:nvPr/>
          </p:nvSpPr>
          <p:spPr bwMode="auto">
            <a:xfrm>
              <a:off x="2613" y="3042"/>
              <a:ext cx="19" cy="19"/>
            </a:xfrm>
            <a:custGeom>
              <a:avLst/>
              <a:gdLst>
                <a:gd name="T0" fmla="*/ 13 w 19"/>
                <a:gd name="T1" fmla="*/ 0 h 19"/>
                <a:gd name="T2" fmla="*/ 19 w 19"/>
                <a:gd name="T3" fmla="*/ 6 h 19"/>
                <a:gd name="T4" fmla="*/ 6 w 19"/>
                <a:gd name="T5" fmla="*/ 19 h 19"/>
                <a:gd name="T6" fmla="*/ 0 w 19"/>
                <a:gd name="T7" fmla="*/ 12 h 19"/>
                <a:gd name="T8" fmla="*/ 13 w 1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3" y="0"/>
                  </a:moveTo>
                  <a:lnTo>
                    <a:pt x="19" y="6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Freeform 40"/>
            <p:cNvSpPr>
              <a:spLocks/>
            </p:cNvSpPr>
            <p:nvPr/>
          </p:nvSpPr>
          <p:spPr bwMode="auto">
            <a:xfrm>
              <a:off x="2816" y="2668"/>
              <a:ext cx="25" cy="38"/>
            </a:xfrm>
            <a:custGeom>
              <a:avLst/>
              <a:gdLst>
                <a:gd name="T0" fmla="*/ 12 w 25"/>
                <a:gd name="T1" fmla="*/ 0 h 38"/>
                <a:gd name="T2" fmla="*/ 0 w 25"/>
                <a:gd name="T3" fmla="*/ 25 h 38"/>
                <a:gd name="T4" fmla="*/ 12 w 25"/>
                <a:gd name="T5" fmla="*/ 38 h 38"/>
                <a:gd name="T6" fmla="*/ 25 w 25"/>
                <a:gd name="T7" fmla="*/ 12 h 38"/>
                <a:gd name="T8" fmla="*/ 12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8"/>
                <a:gd name="T17" fmla="*/ 25 w 2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8">
                  <a:moveTo>
                    <a:pt x="12" y="0"/>
                  </a:moveTo>
                  <a:lnTo>
                    <a:pt x="0" y="25"/>
                  </a:lnTo>
                  <a:lnTo>
                    <a:pt x="12" y="38"/>
                  </a:lnTo>
                  <a:lnTo>
                    <a:pt x="25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5" name="Freeform 41"/>
            <p:cNvSpPr>
              <a:spLocks/>
            </p:cNvSpPr>
            <p:nvPr/>
          </p:nvSpPr>
          <p:spPr bwMode="auto">
            <a:xfrm>
              <a:off x="2790" y="2706"/>
              <a:ext cx="32" cy="44"/>
            </a:xfrm>
            <a:custGeom>
              <a:avLst/>
              <a:gdLst>
                <a:gd name="T0" fmla="*/ 19 w 32"/>
                <a:gd name="T1" fmla="*/ 0 h 44"/>
                <a:gd name="T2" fmla="*/ 0 w 32"/>
                <a:gd name="T3" fmla="*/ 32 h 44"/>
                <a:gd name="T4" fmla="*/ 13 w 32"/>
                <a:gd name="T5" fmla="*/ 44 h 44"/>
                <a:gd name="T6" fmla="*/ 32 w 32"/>
                <a:gd name="T7" fmla="*/ 12 h 44"/>
                <a:gd name="T8" fmla="*/ 1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19" y="0"/>
                  </a:moveTo>
                  <a:lnTo>
                    <a:pt x="0" y="32"/>
                  </a:lnTo>
                  <a:lnTo>
                    <a:pt x="13" y="44"/>
                  </a:lnTo>
                  <a:lnTo>
                    <a:pt x="32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Freeform 42"/>
            <p:cNvSpPr>
              <a:spLocks/>
            </p:cNvSpPr>
            <p:nvPr/>
          </p:nvSpPr>
          <p:spPr bwMode="auto">
            <a:xfrm>
              <a:off x="2771" y="2744"/>
              <a:ext cx="32" cy="44"/>
            </a:xfrm>
            <a:custGeom>
              <a:avLst/>
              <a:gdLst>
                <a:gd name="T0" fmla="*/ 19 w 32"/>
                <a:gd name="T1" fmla="*/ 0 h 44"/>
                <a:gd name="T2" fmla="*/ 0 w 32"/>
                <a:gd name="T3" fmla="*/ 32 h 44"/>
                <a:gd name="T4" fmla="*/ 13 w 32"/>
                <a:gd name="T5" fmla="*/ 44 h 44"/>
                <a:gd name="T6" fmla="*/ 32 w 32"/>
                <a:gd name="T7" fmla="*/ 13 h 44"/>
                <a:gd name="T8" fmla="*/ 1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19" y="0"/>
                  </a:moveTo>
                  <a:lnTo>
                    <a:pt x="0" y="32"/>
                  </a:lnTo>
                  <a:lnTo>
                    <a:pt x="13" y="44"/>
                  </a:lnTo>
                  <a:lnTo>
                    <a:pt x="32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7" name="Freeform 43"/>
            <p:cNvSpPr>
              <a:spLocks/>
            </p:cNvSpPr>
            <p:nvPr/>
          </p:nvSpPr>
          <p:spPr bwMode="auto">
            <a:xfrm>
              <a:off x="2752" y="2788"/>
              <a:ext cx="26" cy="38"/>
            </a:xfrm>
            <a:custGeom>
              <a:avLst/>
              <a:gdLst>
                <a:gd name="T0" fmla="*/ 13 w 26"/>
                <a:gd name="T1" fmla="*/ 0 h 38"/>
                <a:gd name="T2" fmla="*/ 0 w 26"/>
                <a:gd name="T3" fmla="*/ 26 h 38"/>
                <a:gd name="T4" fmla="*/ 13 w 26"/>
                <a:gd name="T5" fmla="*/ 38 h 38"/>
                <a:gd name="T6" fmla="*/ 26 w 26"/>
                <a:gd name="T7" fmla="*/ 13 h 38"/>
                <a:gd name="T8" fmla="*/ 13 w 2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8"/>
                <a:gd name="T17" fmla="*/ 26 w 2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8">
                  <a:moveTo>
                    <a:pt x="13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8" name="Freeform 44"/>
            <p:cNvSpPr>
              <a:spLocks/>
            </p:cNvSpPr>
            <p:nvPr/>
          </p:nvSpPr>
          <p:spPr bwMode="auto">
            <a:xfrm>
              <a:off x="2733" y="2826"/>
              <a:ext cx="26" cy="38"/>
            </a:xfrm>
            <a:custGeom>
              <a:avLst/>
              <a:gdLst>
                <a:gd name="T0" fmla="*/ 13 w 26"/>
                <a:gd name="T1" fmla="*/ 0 h 38"/>
                <a:gd name="T2" fmla="*/ 0 w 26"/>
                <a:gd name="T3" fmla="*/ 26 h 38"/>
                <a:gd name="T4" fmla="*/ 13 w 26"/>
                <a:gd name="T5" fmla="*/ 38 h 38"/>
                <a:gd name="T6" fmla="*/ 26 w 26"/>
                <a:gd name="T7" fmla="*/ 13 h 38"/>
                <a:gd name="T8" fmla="*/ 13 w 2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8"/>
                <a:gd name="T17" fmla="*/ 26 w 2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8">
                  <a:moveTo>
                    <a:pt x="13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9" name="Freeform 45"/>
            <p:cNvSpPr>
              <a:spLocks/>
            </p:cNvSpPr>
            <p:nvPr/>
          </p:nvSpPr>
          <p:spPr bwMode="auto">
            <a:xfrm>
              <a:off x="2714" y="2864"/>
              <a:ext cx="26" cy="45"/>
            </a:xfrm>
            <a:custGeom>
              <a:avLst/>
              <a:gdLst>
                <a:gd name="T0" fmla="*/ 13 w 26"/>
                <a:gd name="T1" fmla="*/ 0 h 45"/>
                <a:gd name="T2" fmla="*/ 0 w 26"/>
                <a:gd name="T3" fmla="*/ 32 h 45"/>
                <a:gd name="T4" fmla="*/ 13 w 26"/>
                <a:gd name="T5" fmla="*/ 45 h 45"/>
                <a:gd name="T6" fmla="*/ 26 w 26"/>
                <a:gd name="T7" fmla="*/ 13 h 45"/>
                <a:gd name="T8" fmla="*/ 13 w 26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5"/>
                <a:gd name="T17" fmla="*/ 26 w 2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5">
                  <a:moveTo>
                    <a:pt x="13" y="0"/>
                  </a:moveTo>
                  <a:lnTo>
                    <a:pt x="0" y="32"/>
                  </a:lnTo>
                  <a:lnTo>
                    <a:pt x="13" y="45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0" name="Freeform 46"/>
            <p:cNvSpPr>
              <a:spLocks/>
            </p:cNvSpPr>
            <p:nvPr/>
          </p:nvSpPr>
          <p:spPr bwMode="auto">
            <a:xfrm>
              <a:off x="2689" y="2902"/>
              <a:ext cx="32" cy="45"/>
            </a:xfrm>
            <a:custGeom>
              <a:avLst/>
              <a:gdLst>
                <a:gd name="T0" fmla="*/ 19 w 32"/>
                <a:gd name="T1" fmla="*/ 0 h 45"/>
                <a:gd name="T2" fmla="*/ 0 w 32"/>
                <a:gd name="T3" fmla="*/ 32 h 45"/>
                <a:gd name="T4" fmla="*/ 13 w 32"/>
                <a:gd name="T5" fmla="*/ 45 h 45"/>
                <a:gd name="T6" fmla="*/ 32 w 32"/>
                <a:gd name="T7" fmla="*/ 13 h 45"/>
                <a:gd name="T8" fmla="*/ 19 w 32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5"/>
                <a:gd name="T17" fmla="*/ 32 w 32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5">
                  <a:moveTo>
                    <a:pt x="19" y="0"/>
                  </a:moveTo>
                  <a:lnTo>
                    <a:pt x="0" y="32"/>
                  </a:lnTo>
                  <a:lnTo>
                    <a:pt x="13" y="45"/>
                  </a:lnTo>
                  <a:lnTo>
                    <a:pt x="32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1" name="Freeform 47"/>
            <p:cNvSpPr>
              <a:spLocks/>
            </p:cNvSpPr>
            <p:nvPr/>
          </p:nvSpPr>
          <p:spPr bwMode="auto">
            <a:xfrm>
              <a:off x="2670" y="2947"/>
              <a:ext cx="32" cy="38"/>
            </a:xfrm>
            <a:custGeom>
              <a:avLst/>
              <a:gdLst>
                <a:gd name="T0" fmla="*/ 19 w 32"/>
                <a:gd name="T1" fmla="*/ 0 h 38"/>
                <a:gd name="T2" fmla="*/ 0 w 32"/>
                <a:gd name="T3" fmla="*/ 25 h 38"/>
                <a:gd name="T4" fmla="*/ 13 w 32"/>
                <a:gd name="T5" fmla="*/ 38 h 38"/>
                <a:gd name="T6" fmla="*/ 32 w 32"/>
                <a:gd name="T7" fmla="*/ 12 h 38"/>
                <a:gd name="T8" fmla="*/ 19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9" y="0"/>
                  </a:moveTo>
                  <a:lnTo>
                    <a:pt x="0" y="25"/>
                  </a:lnTo>
                  <a:lnTo>
                    <a:pt x="13" y="38"/>
                  </a:lnTo>
                  <a:lnTo>
                    <a:pt x="32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2" name="Freeform 48"/>
            <p:cNvSpPr>
              <a:spLocks/>
            </p:cNvSpPr>
            <p:nvPr/>
          </p:nvSpPr>
          <p:spPr bwMode="auto">
            <a:xfrm>
              <a:off x="2651" y="2985"/>
              <a:ext cx="25" cy="38"/>
            </a:xfrm>
            <a:custGeom>
              <a:avLst/>
              <a:gdLst>
                <a:gd name="T0" fmla="*/ 13 w 25"/>
                <a:gd name="T1" fmla="*/ 0 h 38"/>
                <a:gd name="T2" fmla="*/ 0 w 25"/>
                <a:gd name="T3" fmla="*/ 25 h 38"/>
                <a:gd name="T4" fmla="*/ 13 w 25"/>
                <a:gd name="T5" fmla="*/ 38 h 38"/>
                <a:gd name="T6" fmla="*/ 25 w 25"/>
                <a:gd name="T7" fmla="*/ 12 h 38"/>
                <a:gd name="T8" fmla="*/ 13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8"/>
                <a:gd name="T17" fmla="*/ 25 w 2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8">
                  <a:moveTo>
                    <a:pt x="13" y="0"/>
                  </a:moveTo>
                  <a:lnTo>
                    <a:pt x="0" y="25"/>
                  </a:lnTo>
                  <a:lnTo>
                    <a:pt x="13" y="38"/>
                  </a:lnTo>
                  <a:lnTo>
                    <a:pt x="25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3" name="Freeform 49"/>
            <p:cNvSpPr>
              <a:spLocks/>
            </p:cNvSpPr>
            <p:nvPr/>
          </p:nvSpPr>
          <p:spPr bwMode="auto">
            <a:xfrm>
              <a:off x="2632" y="3023"/>
              <a:ext cx="25" cy="38"/>
            </a:xfrm>
            <a:custGeom>
              <a:avLst/>
              <a:gdLst>
                <a:gd name="T0" fmla="*/ 13 w 25"/>
                <a:gd name="T1" fmla="*/ 0 h 38"/>
                <a:gd name="T2" fmla="*/ 0 w 25"/>
                <a:gd name="T3" fmla="*/ 25 h 38"/>
                <a:gd name="T4" fmla="*/ 13 w 25"/>
                <a:gd name="T5" fmla="*/ 38 h 38"/>
                <a:gd name="T6" fmla="*/ 25 w 25"/>
                <a:gd name="T7" fmla="*/ 12 h 38"/>
                <a:gd name="T8" fmla="*/ 13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8"/>
                <a:gd name="T17" fmla="*/ 25 w 2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8">
                  <a:moveTo>
                    <a:pt x="13" y="0"/>
                  </a:moveTo>
                  <a:lnTo>
                    <a:pt x="0" y="25"/>
                  </a:lnTo>
                  <a:lnTo>
                    <a:pt x="13" y="38"/>
                  </a:lnTo>
                  <a:lnTo>
                    <a:pt x="25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4" name="Line 50"/>
            <p:cNvSpPr>
              <a:spLocks noChangeShapeType="1"/>
            </p:cNvSpPr>
            <p:nvPr/>
          </p:nvSpPr>
          <p:spPr bwMode="auto">
            <a:xfrm flipH="1">
              <a:off x="2809" y="2642"/>
              <a:ext cx="2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5" name="Line 51"/>
            <p:cNvSpPr>
              <a:spLocks noChangeShapeType="1"/>
            </p:cNvSpPr>
            <p:nvPr/>
          </p:nvSpPr>
          <p:spPr bwMode="auto">
            <a:xfrm flipH="1">
              <a:off x="2765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Line 52"/>
            <p:cNvSpPr>
              <a:spLocks noChangeShapeType="1"/>
            </p:cNvSpPr>
            <p:nvPr/>
          </p:nvSpPr>
          <p:spPr bwMode="auto">
            <a:xfrm flipH="1">
              <a:off x="2721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Line 53"/>
            <p:cNvSpPr>
              <a:spLocks noChangeShapeType="1"/>
            </p:cNvSpPr>
            <p:nvPr/>
          </p:nvSpPr>
          <p:spPr bwMode="auto">
            <a:xfrm flipH="1">
              <a:off x="2676" y="2642"/>
              <a:ext cx="2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8" name="Line 54"/>
            <p:cNvSpPr>
              <a:spLocks noChangeShapeType="1"/>
            </p:cNvSpPr>
            <p:nvPr/>
          </p:nvSpPr>
          <p:spPr bwMode="auto">
            <a:xfrm flipH="1">
              <a:off x="2632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9" name="Line 55"/>
            <p:cNvSpPr>
              <a:spLocks noChangeShapeType="1"/>
            </p:cNvSpPr>
            <p:nvPr/>
          </p:nvSpPr>
          <p:spPr bwMode="auto">
            <a:xfrm flipH="1">
              <a:off x="2588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Line 56"/>
            <p:cNvSpPr>
              <a:spLocks noChangeShapeType="1"/>
            </p:cNvSpPr>
            <p:nvPr/>
          </p:nvSpPr>
          <p:spPr bwMode="auto">
            <a:xfrm flipH="1">
              <a:off x="2543" y="2642"/>
              <a:ext cx="2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Line 57"/>
            <p:cNvSpPr>
              <a:spLocks noChangeShapeType="1"/>
            </p:cNvSpPr>
            <p:nvPr/>
          </p:nvSpPr>
          <p:spPr bwMode="auto">
            <a:xfrm flipH="1">
              <a:off x="2499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Line 58"/>
            <p:cNvSpPr>
              <a:spLocks noChangeShapeType="1"/>
            </p:cNvSpPr>
            <p:nvPr/>
          </p:nvSpPr>
          <p:spPr bwMode="auto">
            <a:xfrm flipH="1">
              <a:off x="2455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3" name="Line 59"/>
            <p:cNvSpPr>
              <a:spLocks noChangeShapeType="1"/>
            </p:cNvSpPr>
            <p:nvPr/>
          </p:nvSpPr>
          <p:spPr bwMode="auto">
            <a:xfrm flipH="1">
              <a:off x="2410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Line 60"/>
            <p:cNvSpPr>
              <a:spLocks noChangeShapeType="1"/>
            </p:cNvSpPr>
            <p:nvPr/>
          </p:nvSpPr>
          <p:spPr bwMode="auto">
            <a:xfrm flipH="1">
              <a:off x="2366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Line 61"/>
            <p:cNvSpPr>
              <a:spLocks noChangeShapeType="1"/>
            </p:cNvSpPr>
            <p:nvPr/>
          </p:nvSpPr>
          <p:spPr bwMode="auto">
            <a:xfrm>
              <a:off x="2347" y="2642"/>
              <a:ext cx="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6" name="Rectangle 62"/>
            <p:cNvSpPr>
              <a:spLocks noChangeArrowheads="1"/>
            </p:cNvSpPr>
            <p:nvPr/>
          </p:nvSpPr>
          <p:spPr bwMode="auto">
            <a:xfrm>
              <a:off x="2308" y="3529"/>
              <a:ext cx="508" cy="470"/>
            </a:xfrm>
            <a:prstGeom prst="rect">
              <a:avLst/>
            </a:prstGeom>
            <a:noFill/>
            <a:ln w="20638">
              <a:solidFill>
                <a:srgbClr val="4C00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7" name="Rectangle 63"/>
            <p:cNvSpPr>
              <a:spLocks noChangeArrowheads="1"/>
            </p:cNvSpPr>
            <p:nvPr/>
          </p:nvSpPr>
          <p:spPr bwMode="auto">
            <a:xfrm>
              <a:off x="2308" y="3041"/>
              <a:ext cx="508" cy="470"/>
            </a:xfrm>
            <a:prstGeom prst="rect">
              <a:avLst/>
            </a:prstGeom>
            <a:noFill/>
            <a:ln w="20638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8" name="Line 64"/>
            <p:cNvSpPr>
              <a:spLocks noChangeShapeType="1"/>
            </p:cNvSpPr>
            <p:nvPr/>
          </p:nvSpPr>
          <p:spPr bwMode="auto">
            <a:xfrm>
              <a:off x="2613" y="2788"/>
              <a:ext cx="13" cy="266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Line 65"/>
            <p:cNvSpPr>
              <a:spLocks noChangeShapeType="1"/>
            </p:cNvSpPr>
            <p:nvPr/>
          </p:nvSpPr>
          <p:spPr bwMode="auto">
            <a:xfrm flipV="1">
              <a:off x="2613" y="2655"/>
              <a:ext cx="234" cy="127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Line 66"/>
            <p:cNvSpPr>
              <a:spLocks noChangeShapeType="1"/>
            </p:cNvSpPr>
            <p:nvPr/>
          </p:nvSpPr>
          <p:spPr bwMode="auto">
            <a:xfrm>
              <a:off x="2347" y="2668"/>
              <a:ext cx="266" cy="114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8" name="Rectangle 67"/>
          <p:cNvSpPr>
            <a:spLocks noChangeArrowheads="1"/>
          </p:cNvSpPr>
          <p:nvPr/>
        </p:nvSpPr>
        <p:spPr bwMode="auto">
          <a:xfrm>
            <a:off x="2471738" y="3813175"/>
            <a:ext cx="201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3 </a:t>
            </a:r>
            <a:endParaRPr lang="en-US"/>
          </a:p>
        </p:txBody>
      </p:sp>
      <p:sp>
        <p:nvSpPr>
          <p:cNvPr id="10259" name="Rectangle 68"/>
          <p:cNvSpPr>
            <a:spLocks noChangeArrowheads="1"/>
          </p:cNvSpPr>
          <p:nvPr/>
        </p:nvSpPr>
        <p:spPr bwMode="auto">
          <a:xfrm>
            <a:off x="2471738" y="4384675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9C0068"/>
                </a:solidFill>
              </a:rPr>
              <a:t>4</a:t>
            </a:r>
            <a:endParaRPr lang="en-US">
              <a:solidFill>
                <a:srgbClr val="9C0068"/>
              </a:solidFill>
            </a:endParaRPr>
          </a:p>
        </p:txBody>
      </p:sp>
      <p:sp>
        <p:nvSpPr>
          <p:cNvPr id="10260" name="Rectangle 69"/>
          <p:cNvSpPr>
            <a:spLocks noChangeArrowheads="1"/>
          </p:cNvSpPr>
          <p:nvPr/>
        </p:nvSpPr>
        <p:spPr bwMode="auto">
          <a:xfrm>
            <a:off x="2471738" y="5102225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D2CD"/>
                </a:solidFill>
              </a:rPr>
              <a:t>6</a:t>
            </a:r>
            <a:endParaRPr lang="en-US">
              <a:solidFill>
                <a:srgbClr val="00D2CD"/>
              </a:solidFill>
            </a:endParaRPr>
          </a:p>
        </p:txBody>
      </p:sp>
      <p:sp>
        <p:nvSpPr>
          <p:cNvPr id="10261" name="Rectangle 70"/>
          <p:cNvSpPr>
            <a:spLocks noChangeArrowheads="1"/>
          </p:cNvSpPr>
          <p:nvPr/>
        </p:nvSpPr>
        <p:spPr bwMode="auto">
          <a:xfrm>
            <a:off x="2471738" y="5800725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4C0098"/>
                </a:solidFill>
              </a:rPr>
              <a:t>8</a:t>
            </a:r>
            <a:endParaRPr lang="en-US">
              <a:solidFill>
                <a:srgbClr val="4C0098"/>
              </a:solidFill>
            </a:endParaRPr>
          </a:p>
        </p:txBody>
      </p:sp>
      <p:sp>
        <p:nvSpPr>
          <p:cNvPr id="10262" name="Text Box 71"/>
          <p:cNvSpPr txBox="1">
            <a:spLocks noChangeArrowheads="1"/>
          </p:cNvSpPr>
          <p:nvPr/>
        </p:nvSpPr>
        <p:spPr bwMode="auto">
          <a:xfrm>
            <a:off x="2935288" y="3206750"/>
            <a:ext cx="841375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/>
              <a:t>linear</a:t>
            </a:r>
          </a:p>
        </p:txBody>
      </p:sp>
      <p:sp>
        <p:nvSpPr>
          <p:cNvPr id="10263" name="Text Box 72"/>
          <p:cNvSpPr txBox="1">
            <a:spLocks noChangeArrowheads="1"/>
          </p:cNvSpPr>
          <p:nvPr/>
        </p:nvSpPr>
        <p:spPr bwMode="auto">
          <a:xfrm>
            <a:off x="2706688" y="3767138"/>
            <a:ext cx="1320800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/>
              <a:t>triangular</a:t>
            </a:r>
          </a:p>
        </p:txBody>
      </p:sp>
      <p:sp>
        <p:nvSpPr>
          <p:cNvPr id="10264" name="Text Box 73"/>
          <p:cNvSpPr txBox="1">
            <a:spLocks noChangeArrowheads="1"/>
          </p:cNvSpPr>
          <p:nvPr/>
        </p:nvSpPr>
        <p:spPr bwMode="auto">
          <a:xfrm>
            <a:off x="2692400" y="4338638"/>
            <a:ext cx="1392238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>
                <a:solidFill>
                  <a:srgbClr val="9C0068"/>
                </a:solidFill>
              </a:rPr>
              <a:t>tetrahedral</a:t>
            </a:r>
          </a:p>
        </p:txBody>
      </p:sp>
      <p:sp>
        <p:nvSpPr>
          <p:cNvPr id="10265" name="Text Box 74"/>
          <p:cNvSpPr txBox="1">
            <a:spLocks noChangeArrowheads="1"/>
          </p:cNvSpPr>
          <p:nvPr/>
        </p:nvSpPr>
        <p:spPr bwMode="auto">
          <a:xfrm>
            <a:off x="2662238" y="5056188"/>
            <a:ext cx="1381125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>
                <a:solidFill>
                  <a:srgbClr val="00D2CD"/>
                </a:solidFill>
              </a:rPr>
              <a:t>octahedral</a:t>
            </a:r>
          </a:p>
        </p:txBody>
      </p:sp>
      <p:sp>
        <p:nvSpPr>
          <p:cNvPr id="10266" name="Text Box 75"/>
          <p:cNvSpPr txBox="1">
            <a:spLocks noChangeArrowheads="1"/>
          </p:cNvSpPr>
          <p:nvPr/>
        </p:nvSpPr>
        <p:spPr bwMode="auto">
          <a:xfrm>
            <a:off x="2900363" y="5754688"/>
            <a:ext cx="931862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>
                <a:solidFill>
                  <a:srgbClr val="4C0098"/>
                </a:solidFill>
              </a:rPr>
              <a:t>cubic</a:t>
            </a:r>
          </a:p>
        </p:txBody>
      </p:sp>
      <p:grpSp>
        <p:nvGrpSpPr>
          <p:cNvPr id="10267" name="Group 209"/>
          <p:cNvGrpSpPr>
            <a:grpSpLocks/>
          </p:cNvGrpSpPr>
          <p:nvPr/>
        </p:nvGrpSpPr>
        <p:grpSpPr bwMode="auto">
          <a:xfrm>
            <a:off x="5918200" y="2298700"/>
            <a:ext cx="3225800" cy="3952875"/>
            <a:chOff x="3728" y="1448"/>
            <a:chExt cx="2032" cy="2490"/>
          </a:xfrm>
        </p:grpSpPr>
        <p:sp>
          <p:nvSpPr>
            <p:cNvPr id="10277" name="Rectangle 77"/>
            <p:cNvSpPr>
              <a:spLocks noChangeArrowheads="1"/>
            </p:cNvSpPr>
            <p:nvPr/>
          </p:nvSpPr>
          <p:spPr bwMode="auto">
            <a:xfrm>
              <a:off x="4604" y="2865"/>
              <a:ext cx="11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Adapted from Fig. 12.2, </a:t>
              </a:r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</a:p>
          </p:txBody>
        </p:sp>
        <p:sp>
          <p:nvSpPr>
            <p:cNvPr id="10278" name="Rectangle 78"/>
            <p:cNvSpPr>
              <a:spLocks noChangeArrowheads="1"/>
            </p:cNvSpPr>
            <p:nvPr/>
          </p:nvSpPr>
          <p:spPr bwMode="auto">
            <a:xfrm>
              <a:off x="4609" y="3693"/>
              <a:ext cx="11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Adapted from Fig. 12.3, </a:t>
              </a:r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</a:p>
          </p:txBody>
        </p:sp>
        <p:sp>
          <p:nvSpPr>
            <p:cNvPr id="10279" name="Rectangle 79"/>
            <p:cNvSpPr>
              <a:spLocks noChangeArrowheads="1"/>
            </p:cNvSpPr>
            <p:nvPr/>
          </p:nvSpPr>
          <p:spPr bwMode="auto">
            <a:xfrm>
              <a:off x="4616" y="1988"/>
              <a:ext cx="11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Adapted from Fig. 12.4, </a:t>
              </a:r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</a:p>
          </p:txBody>
        </p:sp>
        <p:sp>
          <p:nvSpPr>
            <p:cNvPr id="10280" name="Rectangle 80"/>
            <p:cNvSpPr>
              <a:spLocks noChangeArrowheads="1"/>
            </p:cNvSpPr>
            <p:nvPr/>
          </p:nvSpPr>
          <p:spPr bwMode="auto">
            <a:xfrm>
              <a:off x="4889" y="1590"/>
              <a:ext cx="32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990066"/>
                  </a:solidFill>
                </a:rPr>
                <a:t>ZnS </a:t>
              </a:r>
              <a:endParaRPr lang="en-US"/>
            </a:p>
          </p:txBody>
        </p:sp>
        <p:sp>
          <p:nvSpPr>
            <p:cNvPr id="10281" name="Rectangle 81"/>
            <p:cNvSpPr>
              <a:spLocks noChangeArrowheads="1"/>
            </p:cNvSpPr>
            <p:nvPr/>
          </p:nvSpPr>
          <p:spPr bwMode="auto">
            <a:xfrm>
              <a:off x="4633" y="1768"/>
              <a:ext cx="8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990066"/>
                  </a:solidFill>
                </a:rPr>
                <a:t>(zinc blende)</a:t>
              </a:r>
              <a:endParaRPr lang="en-US"/>
            </a:p>
          </p:txBody>
        </p:sp>
        <p:sp>
          <p:nvSpPr>
            <p:cNvPr id="10282" name="Rectangle 82"/>
            <p:cNvSpPr>
              <a:spLocks noChangeArrowheads="1"/>
            </p:cNvSpPr>
            <p:nvPr/>
          </p:nvSpPr>
          <p:spPr bwMode="auto">
            <a:xfrm>
              <a:off x="4880" y="2364"/>
              <a:ext cx="3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CCCC"/>
                  </a:solidFill>
                </a:rPr>
                <a:t>NaCl</a:t>
              </a:r>
              <a:endParaRPr lang="en-US"/>
            </a:p>
          </p:txBody>
        </p:sp>
        <p:sp>
          <p:nvSpPr>
            <p:cNvPr id="10283" name="Rectangle 83"/>
            <p:cNvSpPr>
              <a:spLocks noChangeArrowheads="1"/>
            </p:cNvSpPr>
            <p:nvPr/>
          </p:nvSpPr>
          <p:spPr bwMode="auto">
            <a:xfrm>
              <a:off x="4757" y="2541"/>
              <a:ext cx="5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CCCC"/>
                  </a:solidFill>
                </a:rPr>
                <a:t>(sodium </a:t>
              </a:r>
              <a:endParaRPr lang="en-US"/>
            </a:p>
          </p:txBody>
        </p:sp>
        <p:sp>
          <p:nvSpPr>
            <p:cNvPr id="10284" name="Rectangle 84"/>
            <p:cNvSpPr>
              <a:spLocks noChangeArrowheads="1"/>
            </p:cNvSpPr>
            <p:nvPr/>
          </p:nvSpPr>
          <p:spPr bwMode="auto">
            <a:xfrm>
              <a:off x="4756" y="2719"/>
              <a:ext cx="5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CCCC"/>
                  </a:solidFill>
                </a:rPr>
                <a:t>chloride)</a:t>
              </a:r>
              <a:endParaRPr lang="en-US"/>
            </a:p>
          </p:txBody>
        </p:sp>
        <p:sp>
          <p:nvSpPr>
            <p:cNvPr id="10285" name="Rectangle 85"/>
            <p:cNvSpPr>
              <a:spLocks noChangeArrowheads="1"/>
            </p:cNvSpPr>
            <p:nvPr/>
          </p:nvSpPr>
          <p:spPr bwMode="auto">
            <a:xfrm>
              <a:off x="4884" y="3162"/>
              <a:ext cx="32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4C0099"/>
                  </a:solidFill>
                </a:rPr>
                <a:t>CsCl</a:t>
              </a:r>
              <a:endParaRPr lang="en-US"/>
            </a:p>
          </p:txBody>
        </p:sp>
        <p:sp>
          <p:nvSpPr>
            <p:cNvPr id="10286" name="Rectangle 86"/>
            <p:cNvSpPr>
              <a:spLocks noChangeArrowheads="1"/>
            </p:cNvSpPr>
            <p:nvPr/>
          </p:nvSpPr>
          <p:spPr bwMode="auto">
            <a:xfrm>
              <a:off x="4761" y="3339"/>
              <a:ext cx="57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4C0099"/>
                  </a:solidFill>
                </a:rPr>
                <a:t>(cesium </a:t>
              </a:r>
              <a:endParaRPr lang="en-US"/>
            </a:p>
          </p:txBody>
        </p:sp>
        <p:sp>
          <p:nvSpPr>
            <p:cNvPr id="10287" name="Rectangle 87"/>
            <p:cNvSpPr>
              <a:spLocks noChangeArrowheads="1"/>
            </p:cNvSpPr>
            <p:nvPr/>
          </p:nvSpPr>
          <p:spPr bwMode="auto">
            <a:xfrm>
              <a:off x="4756" y="3516"/>
              <a:ext cx="5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4C0099"/>
                  </a:solidFill>
                </a:rPr>
                <a:t>chloride)</a:t>
              </a:r>
              <a:endParaRPr lang="en-US"/>
            </a:p>
          </p:txBody>
        </p:sp>
        <p:sp>
          <p:nvSpPr>
            <p:cNvPr id="10288" name="Oval 88"/>
            <p:cNvSpPr>
              <a:spLocks noChangeArrowheads="1"/>
            </p:cNvSpPr>
            <p:nvPr/>
          </p:nvSpPr>
          <p:spPr bwMode="auto">
            <a:xfrm rot="-78367">
              <a:off x="3910" y="3203"/>
              <a:ext cx="108" cy="102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Oval 89"/>
            <p:cNvSpPr>
              <a:spLocks noChangeArrowheads="1"/>
            </p:cNvSpPr>
            <p:nvPr/>
          </p:nvSpPr>
          <p:spPr bwMode="auto">
            <a:xfrm rot="-78367">
              <a:off x="3735" y="3297"/>
              <a:ext cx="101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Oval 90"/>
            <p:cNvSpPr>
              <a:spLocks noChangeArrowheads="1"/>
            </p:cNvSpPr>
            <p:nvPr/>
          </p:nvSpPr>
          <p:spPr bwMode="auto">
            <a:xfrm rot="-78367">
              <a:off x="4268" y="3303"/>
              <a:ext cx="108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Oval 91"/>
            <p:cNvSpPr>
              <a:spLocks noChangeArrowheads="1"/>
            </p:cNvSpPr>
            <p:nvPr/>
          </p:nvSpPr>
          <p:spPr bwMode="auto">
            <a:xfrm rot="-78367">
              <a:off x="4463" y="3204"/>
              <a:ext cx="101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Oval 92"/>
            <p:cNvSpPr>
              <a:spLocks noChangeArrowheads="1"/>
            </p:cNvSpPr>
            <p:nvPr/>
          </p:nvSpPr>
          <p:spPr bwMode="auto">
            <a:xfrm rot="-78367">
              <a:off x="3735" y="3836"/>
              <a:ext cx="102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Oval 93"/>
            <p:cNvSpPr>
              <a:spLocks noChangeArrowheads="1"/>
            </p:cNvSpPr>
            <p:nvPr/>
          </p:nvSpPr>
          <p:spPr bwMode="auto">
            <a:xfrm rot="-78367">
              <a:off x="3910" y="3736"/>
              <a:ext cx="107" cy="102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Oval 94"/>
            <p:cNvSpPr>
              <a:spLocks noChangeArrowheads="1"/>
            </p:cNvSpPr>
            <p:nvPr/>
          </p:nvSpPr>
          <p:spPr bwMode="auto">
            <a:xfrm rot="-78367">
              <a:off x="4268" y="3836"/>
              <a:ext cx="101" cy="102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Oval 95"/>
            <p:cNvSpPr>
              <a:spLocks noChangeArrowheads="1"/>
            </p:cNvSpPr>
            <p:nvPr/>
          </p:nvSpPr>
          <p:spPr bwMode="auto">
            <a:xfrm rot="-78367">
              <a:off x="4459" y="3736"/>
              <a:ext cx="108" cy="108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96"/>
            <p:cNvSpPr>
              <a:spLocks noChangeShapeType="1"/>
            </p:cNvSpPr>
            <p:nvPr/>
          </p:nvSpPr>
          <p:spPr bwMode="auto">
            <a:xfrm rot="-78367">
              <a:off x="3993" y="3288"/>
              <a:ext cx="295" cy="55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Line 97"/>
            <p:cNvSpPr>
              <a:spLocks noChangeShapeType="1"/>
            </p:cNvSpPr>
            <p:nvPr/>
          </p:nvSpPr>
          <p:spPr bwMode="auto">
            <a:xfrm rot="-78367">
              <a:off x="3829" y="3363"/>
              <a:ext cx="635" cy="40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98"/>
            <p:cNvSpPr>
              <a:spLocks noChangeShapeType="1"/>
            </p:cNvSpPr>
            <p:nvPr/>
          </p:nvSpPr>
          <p:spPr bwMode="auto">
            <a:xfrm rot="21521633" flipV="1">
              <a:off x="3986" y="3388"/>
              <a:ext cx="307" cy="353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Line 99"/>
            <p:cNvSpPr>
              <a:spLocks noChangeShapeType="1"/>
            </p:cNvSpPr>
            <p:nvPr/>
          </p:nvSpPr>
          <p:spPr bwMode="auto">
            <a:xfrm rot="21521633" flipV="1">
              <a:off x="3802" y="3290"/>
              <a:ext cx="676" cy="54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00" name="Group 100"/>
            <p:cNvGrpSpPr>
              <a:grpSpLocks/>
            </p:cNvGrpSpPr>
            <p:nvPr/>
          </p:nvGrpSpPr>
          <p:grpSpPr bwMode="auto">
            <a:xfrm>
              <a:off x="3784" y="3247"/>
              <a:ext cx="729" cy="633"/>
              <a:chOff x="3784" y="3247"/>
              <a:chExt cx="729" cy="633"/>
            </a:xfrm>
          </p:grpSpPr>
          <p:sp>
            <p:nvSpPr>
              <p:cNvPr id="10392" name="Line 101"/>
              <p:cNvSpPr>
                <a:spLocks noChangeShapeType="1"/>
              </p:cNvSpPr>
              <p:nvPr/>
            </p:nvSpPr>
            <p:spPr bwMode="auto">
              <a:xfrm flipV="1">
                <a:off x="4324" y="3780"/>
                <a:ext cx="1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93" name="Group 102"/>
              <p:cNvGrpSpPr>
                <a:grpSpLocks/>
              </p:cNvGrpSpPr>
              <p:nvPr/>
            </p:nvGrpSpPr>
            <p:grpSpPr bwMode="auto">
              <a:xfrm>
                <a:off x="3784" y="3247"/>
                <a:ext cx="729" cy="633"/>
                <a:chOff x="3784" y="3247"/>
                <a:chExt cx="729" cy="633"/>
              </a:xfrm>
            </p:grpSpPr>
            <p:sp>
              <p:nvSpPr>
                <p:cNvPr id="10394" name="Line 103"/>
                <p:cNvSpPr>
                  <a:spLocks noChangeShapeType="1"/>
                </p:cNvSpPr>
                <p:nvPr/>
              </p:nvSpPr>
              <p:spPr bwMode="auto">
                <a:xfrm>
                  <a:off x="3970" y="3250"/>
                  <a:ext cx="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5" name="Line 104"/>
                <p:cNvSpPr>
                  <a:spLocks noChangeShapeType="1"/>
                </p:cNvSpPr>
                <p:nvPr/>
              </p:nvSpPr>
              <p:spPr bwMode="auto">
                <a:xfrm>
                  <a:off x="4511" y="3247"/>
                  <a:ext cx="0" cy="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6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785" y="3247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7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4325" y="3247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8" name="Rectangle 107"/>
                <p:cNvSpPr>
                  <a:spLocks noChangeArrowheads="1"/>
                </p:cNvSpPr>
                <p:nvPr/>
              </p:nvSpPr>
              <p:spPr bwMode="auto">
                <a:xfrm>
                  <a:off x="3784" y="3344"/>
                  <a:ext cx="540" cy="5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9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785" y="3778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0" name="Line 109"/>
                <p:cNvSpPr>
                  <a:spLocks noChangeShapeType="1"/>
                </p:cNvSpPr>
                <p:nvPr/>
              </p:nvSpPr>
              <p:spPr bwMode="auto">
                <a:xfrm>
                  <a:off x="3968" y="3247"/>
                  <a:ext cx="0" cy="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1" name="Line 110"/>
                <p:cNvSpPr>
                  <a:spLocks noChangeShapeType="1"/>
                </p:cNvSpPr>
                <p:nvPr/>
              </p:nvSpPr>
              <p:spPr bwMode="auto">
                <a:xfrm>
                  <a:off x="3970" y="3784"/>
                  <a:ext cx="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01" name="Oval 111"/>
            <p:cNvSpPr>
              <a:spLocks noChangeArrowheads="1"/>
            </p:cNvSpPr>
            <p:nvPr/>
          </p:nvSpPr>
          <p:spPr bwMode="auto">
            <a:xfrm rot="-78367">
              <a:off x="4107" y="3536"/>
              <a:ext cx="70" cy="63"/>
            </a:xfrm>
            <a:prstGeom prst="ellipse">
              <a:avLst/>
            </a:prstGeom>
            <a:solidFill>
              <a:srgbClr val="006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02" name="Group 112"/>
            <p:cNvGrpSpPr>
              <a:grpSpLocks/>
            </p:cNvGrpSpPr>
            <p:nvPr/>
          </p:nvGrpSpPr>
          <p:grpSpPr bwMode="auto">
            <a:xfrm>
              <a:off x="3728" y="2351"/>
              <a:ext cx="818" cy="744"/>
              <a:chOff x="3728" y="2351"/>
              <a:chExt cx="818" cy="744"/>
            </a:xfrm>
          </p:grpSpPr>
          <p:sp>
            <p:nvSpPr>
              <p:cNvPr id="10351" name="Line 113"/>
              <p:cNvSpPr>
                <a:spLocks noChangeShapeType="1"/>
              </p:cNvSpPr>
              <p:nvPr/>
            </p:nvSpPr>
            <p:spPr bwMode="auto">
              <a:xfrm flipV="1">
                <a:off x="4134" y="2484"/>
                <a:ext cx="1" cy="467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Line 114"/>
              <p:cNvSpPr>
                <a:spLocks noChangeShapeType="1"/>
              </p:cNvSpPr>
              <p:nvPr/>
            </p:nvSpPr>
            <p:spPr bwMode="auto">
              <a:xfrm flipV="1">
                <a:off x="4089" y="2674"/>
                <a:ext cx="124" cy="70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Line 115"/>
              <p:cNvSpPr>
                <a:spLocks noChangeShapeType="1"/>
              </p:cNvSpPr>
              <p:nvPr/>
            </p:nvSpPr>
            <p:spPr bwMode="auto">
              <a:xfrm flipV="1">
                <a:off x="3912" y="2713"/>
                <a:ext cx="451" cy="5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Oval 116"/>
              <p:cNvSpPr>
                <a:spLocks noChangeArrowheads="1"/>
              </p:cNvSpPr>
              <p:nvPr/>
            </p:nvSpPr>
            <p:spPr bwMode="auto">
              <a:xfrm>
                <a:off x="3906" y="235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Oval 117"/>
              <p:cNvSpPr>
                <a:spLocks noChangeArrowheads="1"/>
              </p:cNvSpPr>
              <p:nvPr/>
            </p:nvSpPr>
            <p:spPr bwMode="auto">
              <a:xfrm>
                <a:off x="3836" y="2421"/>
                <a:ext cx="63" cy="69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Oval 118"/>
              <p:cNvSpPr>
                <a:spLocks noChangeArrowheads="1"/>
              </p:cNvSpPr>
              <p:nvPr/>
            </p:nvSpPr>
            <p:spPr bwMode="auto">
              <a:xfrm>
                <a:off x="4089" y="2393"/>
                <a:ext cx="102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Oval 119"/>
              <p:cNvSpPr>
                <a:spLocks noChangeArrowheads="1"/>
              </p:cNvSpPr>
              <p:nvPr/>
            </p:nvSpPr>
            <p:spPr bwMode="auto">
              <a:xfrm>
                <a:off x="4261" y="2449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Oval 120"/>
              <p:cNvSpPr>
                <a:spLocks noChangeArrowheads="1"/>
              </p:cNvSpPr>
              <p:nvPr/>
            </p:nvSpPr>
            <p:spPr bwMode="auto">
              <a:xfrm>
                <a:off x="4438" y="235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Oval 121"/>
              <p:cNvSpPr>
                <a:spLocks noChangeArrowheads="1"/>
              </p:cNvSpPr>
              <p:nvPr/>
            </p:nvSpPr>
            <p:spPr bwMode="auto">
              <a:xfrm>
                <a:off x="4172" y="2617"/>
                <a:ext cx="108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Oval 122"/>
              <p:cNvSpPr>
                <a:spLocks noChangeArrowheads="1"/>
              </p:cNvSpPr>
              <p:nvPr/>
            </p:nvSpPr>
            <p:spPr bwMode="auto">
              <a:xfrm>
                <a:off x="4001" y="2718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Oval 123"/>
              <p:cNvSpPr>
                <a:spLocks noChangeArrowheads="1"/>
              </p:cNvSpPr>
              <p:nvPr/>
            </p:nvSpPr>
            <p:spPr bwMode="auto">
              <a:xfrm>
                <a:off x="3817" y="2674"/>
                <a:ext cx="108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Oval 124"/>
              <p:cNvSpPr>
                <a:spLocks noChangeArrowheads="1"/>
              </p:cNvSpPr>
              <p:nvPr/>
            </p:nvSpPr>
            <p:spPr bwMode="auto">
              <a:xfrm>
                <a:off x="3906" y="2890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Oval 125"/>
              <p:cNvSpPr>
                <a:spLocks noChangeArrowheads="1"/>
              </p:cNvSpPr>
              <p:nvPr/>
            </p:nvSpPr>
            <p:spPr bwMode="auto">
              <a:xfrm>
                <a:off x="3735" y="299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Oval 126"/>
              <p:cNvSpPr>
                <a:spLocks noChangeArrowheads="1"/>
              </p:cNvSpPr>
              <p:nvPr/>
            </p:nvSpPr>
            <p:spPr bwMode="auto">
              <a:xfrm>
                <a:off x="4089" y="2943"/>
                <a:ext cx="102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Oval 127"/>
              <p:cNvSpPr>
                <a:spLocks noChangeArrowheads="1"/>
              </p:cNvSpPr>
              <p:nvPr/>
            </p:nvSpPr>
            <p:spPr bwMode="auto">
              <a:xfrm>
                <a:off x="4261" y="2994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Oval 128"/>
              <p:cNvSpPr>
                <a:spLocks noChangeArrowheads="1"/>
              </p:cNvSpPr>
              <p:nvPr/>
            </p:nvSpPr>
            <p:spPr bwMode="auto">
              <a:xfrm>
                <a:off x="4444" y="2892"/>
                <a:ext cx="102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Oval 129"/>
              <p:cNvSpPr>
                <a:spLocks noChangeArrowheads="1"/>
              </p:cNvSpPr>
              <p:nvPr/>
            </p:nvSpPr>
            <p:spPr bwMode="auto">
              <a:xfrm>
                <a:off x="4356" y="2668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Oval 130"/>
              <p:cNvSpPr>
                <a:spLocks noChangeArrowheads="1"/>
              </p:cNvSpPr>
              <p:nvPr/>
            </p:nvSpPr>
            <p:spPr bwMode="auto">
              <a:xfrm>
                <a:off x="3728" y="2452"/>
                <a:ext cx="102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Oval 131"/>
              <p:cNvSpPr>
                <a:spLocks noChangeArrowheads="1"/>
              </p:cNvSpPr>
              <p:nvPr/>
            </p:nvSpPr>
            <p:spPr bwMode="auto">
              <a:xfrm>
                <a:off x="4013" y="2465"/>
                <a:ext cx="64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0" name="Oval 132"/>
              <p:cNvSpPr>
                <a:spLocks noChangeArrowheads="1"/>
              </p:cNvSpPr>
              <p:nvPr/>
            </p:nvSpPr>
            <p:spPr bwMode="auto">
              <a:xfrm>
                <a:off x="4185" y="2364"/>
                <a:ext cx="69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Oval 133"/>
              <p:cNvSpPr>
                <a:spLocks noChangeArrowheads="1"/>
              </p:cNvSpPr>
              <p:nvPr/>
            </p:nvSpPr>
            <p:spPr bwMode="auto">
              <a:xfrm>
                <a:off x="4372" y="2412"/>
                <a:ext cx="63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Oval 134"/>
              <p:cNvSpPr>
                <a:spLocks noChangeArrowheads="1"/>
              </p:cNvSpPr>
              <p:nvPr/>
            </p:nvSpPr>
            <p:spPr bwMode="auto">
              <a:xfrm>
                <a:off x="4457" y="2636"/>
                <a:ext cx="70" cy="7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Oval 135"/>
              <p:cNvSpPr>
                <a:spLocks noChangeArrowheads="1"/>
              </p:cNvSpPr>
              <p:nvPr/>
            </p:nvSpPr>
            <p:spPr bwMode="auto">
              <a:xfrm>
                <a:off x="4286" y="2731"/>
                <a:ext cx="63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Oval 136"/>
              <p:cNvSpPr>
                <a:spLocks noChangeArrowheads="1"/>
              </p:cNvSpPr>
              <p:nvPr/>
            </p:nvSpPr>
            <p:spPr bwMode="auto">
              <a:xfrm>
                <a:off x="4102" y="2687"/>
                <a:ext cx="70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Oval 137"/>
              <p:cNvSpPr>
                <a:spLocks noChangeArrowheads="1"/>
              </p:cNvSpPr>
              <p:nvPr/>
            </p:nvSpPr>
            <p:spPr bwMode="auto">
              <a:xfrm>
                <a:off x="3925" y="2642"/>
                <a:ext cx="69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Oval 138"/>
              <p:cNvSpPr>
                <a:spLocks noChangeArrowheads="1"/>
              </p:cNvSpPr>
              <p:nvPr/>
            </p:nvSpPr>
            <p:spPr bwMode="auto">
              <a:xfrm>
                <a:off x="3747" y="2744"/>
                <a:ext cx="70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Oval 139"/>
              <p:cNvSpPr>
                <a:spLocks noChangeArrowheads="1"/>
              </p:cNvSpPr>
              <p:nvPr/>
            </p:nvSpPr>
            <p:spPr bwMode="auto">
              <a:xfrm>
                <a:off x="3836" y="2959"/>
                <a:ext cx="70" cy="7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Oval 140"/>
              <p:cNvSpPr>
                <a:spLocks noChangeArrowheads="1"/>
              </p:cNvSpPr>
              <p:nvPr/>
            </p:nvSpPr>
            <p:spPr bwMode="auto">
              <a:xfrm>
                <a:off x="4020" y="3016"/>
                <a:ext cx="63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Oval 141"/>
              <p:cNvSpPr>
                <a:spLocks noChangeArrowheads="1"/>
              </p:cNvSpPr>
              <p:nvPr/>
            </p:nvSpPr>
            <p:spPr bwMode="auto">
              <a:xfrm>
                <a:off x="4191" y="2909"/>
                <a:ext cx="70" cy="69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Oval 142"/>
              <p:cNvSpPr>
                <a:spLocks noChangeArrowheads="1"/>
              </p:cNvSpPr>
              <p:nvPr/>
            </p:nvSpPr>
            <p:spPr bwMode="auto">
              <a:xfrm>
                <a:off x="4375" y="2968"/>
                <a:ext cx="63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81" name="Group 143"/>
              <p:cNvGrpSpPr>
                <a:grpSpLocks/>
              </p:cNvGrpSpPr>
              <p:nvPr/>
            </p:nvGrpSpPr>
            <p:grpSpPr bwMode="auto">
              <a:xfrm>
                <a:off x="3784" y="2392"/>
                <a:ext cx="711" cy="657"/>
                <a:chOff x="3784" y="3247"/>
                <a:chExt cx="729" cy="633"/>
              </a:xfrm>
            </p:grpSpPr>
            <p:sp>
              <p:nvSpPr>
                <p:cNvPr id="10382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4324" y="3780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83" name="Group 145"/>
                <p:cNvGrpSpPr>
                  <a:grpSpLocks/>
                </p:cNvGrpSpPr>
                <p:nvPr/>
              </p:nvGrpSpPr>
              <p:grpSpPr bwMode="auto">
                <a:xfrm>
                  <a:off x="3784" y="3247"/>
                  <a:ext cx="729" cy="633"/>
                  <a:chOff x="3784" y="3247"/>
                  <a:chExt cx="729" cy="633"/>
                </a:xfrm>
              </p:grpSpPr>
              <p:sp>
                <p:nvSpPr>
                  <p:cNvPr id="1038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250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4511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6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7" name="Line 1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8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784" y="3344"/>
                    <a:ext cx="540" cy="53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89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778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968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1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784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303" name="Group 154"/>
            <p:cNvGrpSpPr>
              <a:grpSpLocks/>
            </p:cNvGrpSpPr>
            <p:nvPr/>
          </p:nvGrpSpPr>
          <p:grpSpPr bwMode="auto">
            <a:xfrm>
              <a:off x="3760" y="1448"/>
              <a:ext cx="829" cy="740"/>
              <a:chOff x="3760" y="1448"/>
              <a:chExt cx="829" cy="740"/>
            </a:xfrm>
          </p:grpSpPr>
          <p:sp>
            <p:nvSpPr>
              <p:cNvPr id="10304" name="Oval 155"/>
              <p:cNvSpPr>
                <a:spLocks noChangeArrowheads="1"/>
              </p:cNvSpPr>
              <p:nvPr/>
            </p:nvSpPr>
            <p:spPr bwMode="auto">
              <a:xfrm rot="-81233">
                <a:off x="4054" y="1629"/>
                <a:ext cx="63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Oval 156"/>
              <p:cNvSpPr>
                <a:spLocks noChangeArrowheads="1"/>
              </p:cNvSpPr>
              <p:nvPr/>
            </p:nvSpPr>
            <p:spPr bwMode="auto">
              <a:xfrm rot="-81233">
                <a:off x="4305" y="1547"/>
                <a:ext cx="102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Oval 157"/>
              <p:cNvSpPr>
                <a:spLocks noChangeArrowheads="1"/>
              </p:cNvSpPr>
              <p:nvPr/>
            </p:nvSpPr>
            <p:spPr bwMode="auto">
              <a:xfrm rot="-81233">
                <a:off x="4306" y="2086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Oval 158"/>
              <p:cNvSpPr>
                <a:spLocks noChangeArrowheads="1"/>
              </p:cNvSpPr>
              <p:nvPr/>
            </p:nvSpPr>
            <p:spPr bwMode="auto">
              <a:xfrm rot="-81233">
                <a:off x="3761" y="2086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Oval 159"/>
              <p:cNvSpPr>
                <a:spLocks noChangeArrowheads="1"/>
              </p:cNvSpPr>
              <p:nvPr/>
            </p:nvSpPr>
            <p:spPr bwMode="auto">
              <a:xfrm rot="-81233">
                <a:off x="3760" y="1541"/>
                <a:ext cx="102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Oval 160"/>
              <p:cNvSpPr>
                <a:spLocks noChangeArrowheads="1"/>
              </p:cNvSpPr>
              <p:nvPr/>
            </p:nvSpPr>
            <p:spPr bwMode="auto">
              <a:xfrm rot="-81233">
                <a:off x="3942" y="1449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Oval 161"/>
              <p:cNvSpPr>
                <a:spLocks noChangeArrowheads="1"/>
              </p:cNvSpPr>
              <p:nvPr/>
            </p:nvSpPr>
            <p:spPr bwMode="auto">
              <a:xfrm rot="-81233">
                <a:off x="4487" y="1448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Oval 162"/>
              <p:cNvSpPr>
                <a:spLocks noChangeArrowheads="1"/>
              </p:cNvSpPr>
              <p:nvPr/>
            </p:nvSpPr>
            <p:spPr bwMode="auto">
              <a:xfrm rot="-81233">
                <a:off x="4400" y="1767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Oval 163"/>
              <p:cNvSpPr>
                <a:spLocks noChangeArrowheads="1"/>
              </p:cNvSpPr>
              <p:nvPr/>
            </p:nvSpPr>
            <p:spPr bwMode="auto">
              <a:xfrm rot="-81233">
                <a:off x="4127" y="1494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Oval 164"/>
              <p:cNvSpPr>
                <a:spLocks noChangeArrowheads="1"/>
              </p:cNvSpPr>
              <p:nvPr/>
            </p:nvSpPr>
            <p:spPr bwMode="auto">
              <a:xfrm rot="-81233">
                <a:off x="3855" y="1768"/>
                <a:ext cx="101" cy="107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Oval 165"/>
              <p:cNvSpPr>
                <a:spLocks noChangeArrowheads="1"/>
              </p:cNvSpPr>
              <p:nvPr/>
            </p:nvSpPr>
            <p:spPr bwMode="auto">
              <a:xfrm rot="-81233">
                <a:off x="4033" y="1814"/>
                <a:ext cx="102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Oval 166"/>
              <p:cNvSpPr>
                <a:spLocks noChangeArrowheads="1"/>
              </p:cNvSpPr>
              <p:nvPr/>
            </p:nvSpPr>
            <p:spPr bwMode="auto">
              <a:xfrm rot="-81233">
                <a:off x="4221" y="172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Oval 167"/>
              <p:cNvSpPr>
                <a:spLocks noChangeArrowheads="1"/>
              </p:cNvSpPr>
              <p:nvPr/>
            </p:nvSpPr>
            <p:spPr bwMode="auto">
              <a:xfrm rot="-81233">
                <a:off x="4127" y="2033"/>
                <a:ext cx="108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Oval 168"/>
              <p:cNvSpPr>
                <a:spLocks noChangeArrowheads="1"/>
              </p:cNvSpPr>
              <p:nvPr/>
            </p:nvSpPr>
            <p:spPr bwMode="auto">
              <a:xfrm rot="-81233">
                <a:off x="3942" y="1987"/>
                <a:ext cx="102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Oval 169"/>
              <p:cNvSpPr>
                <a:spLocks noChangeArrowheads="1"/>
              </p:cNvSpPr>
              <p:nvPr/>
            </p:nvSpPr>
            <p:spPr bwMode="auto">
              <a:xfrm rot="-81233">
                <a:off x="4487" y="1987"/>
                <a:ext cx="102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Oval 170"/>
              <p:cNvSpPr>
                <a:spLocks noChangeArrowheads="1"/>
              </p:cNvSpPr>
              <p:nvPr/>
            </p:nvSpPr>
            <p:spPr bwMode="auto">
              <a:xfrm rot="-81233">
                <a:off x="4232" y="1664"/>
                <a:ext cx="70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Oval 171"/>
              <p:cNvSpPr>
                <a:spLocks noChangeArrowheads="1"/>
              </p:cNvSpPr>
              <p:nvPr/>
            </p:nvSpPr>
            <p:spPr bwMode="auto">
              <a:xfrm rot="-81233">
                <a:off x="4326" y="1883"/>
                <a:ext cx="63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Oval 172"/>
              <p:cNvSpPr>
                <a:spLocks noChangeArrowheads="1"/>
              </p:cNvSpPr>
              <p:nvPr/>
            </p:nvSpPr>
            <p:spPr bwMode="auto">
              <a:xfrm rot="-81233">
                <a:off x="3959" y="1930"/>
                <a:ext cx="70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Line 173"/>
              <p:cNvSpPr>
                <a:spLocks noChangeShapeType="1"/>
              </p:cNvSpPr>
              <p:nvPr/>
            </p:nvSpPr>
            <p:spPr bwMode="auto">
              <a:xfrm rot="-81233">
                <a:off x="4089" y="1868"/>
                <a:ext cx="90" cy="219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Line 174"/>
              <p:cNvSpPr>
                <a:spLocks noChangeShapeType="1"/>
              </p:cNvSpPr>
              <p:nvPr/>
            </p:nvSpPr>
            <p:spPr bwMode="auto">
              <a:xfrm rot="-81233">
                <a:off x="3906" y="1817"/>
                <a:ext cx="176" cy="51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Line 175"/>
              <p:cNvSpPr>
                <a:spLocks noChangeShapeType="1"/>
              </p:cNvSpPr>
              <p:nvPr/>
            </p:nvSpPr>
            <p:spPr bwMode="auto">
              <a:xfrm rot="21518767" flipV="1">
                <a:off x="3812" y="1872"/>
                <a:ext cx="277" cy="264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Line 176"/>
              <p:cNvSpPr>
                <a:spLocks noChangeShapeType="1"/>
              </p:cNvSpPr>
              <p:nvPr/>
            </p:nvSpPr>
            <p:spPr bwMode="auto">
              <a:xfrm rot="21518767" flipV="1">
                <a:off x="3934" y="1677"/>
                <a:ext cx="121" cy="101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Line 177"/>
              <p:cNvSpPr>
                <a:spLocks noChangeShapeType="1"/>
              </p:cNvSpPr>
              <p:nvPr/>
            </p:nvSpPr>
            <p:spPr bwMode="auto">
              <a:xfrm rot="-81233">
                <a:off x="4014" y="1536"/>
                <a:ext cx="50" cy="95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Line 178"/>
              <p:cNvSpPr>
                <a:spLocks noChangeShapeType="1"/>
              </p:cNvSpPr>
              <p:nvPr/>
            </p:nvSpPr>
            <p:spPr bwMode="auto">
              <a:xfrm rot="21518767" flipV="1">
                <a:off x="4096" y="1579"/>
                <a:ext cx="38" cy="50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Line 179"/>
              <p:cNvSpPr>
                <a:spLocks noChangeShapeType="1"/>
              </p:cNvSpPr>
              <p:nvPr/>
            </p:nvSpPr>
            <p:spPr bwMode="auto">
              <a:xfrm rot="-81233">
                <a:off x="4112" y="1672"/>
                <a:ext cx="116" cy="72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Line 180"/>
              <p:cNvSpPr>
                <a:spLocks noChangeShapeType="1"/>
              </p:cNvSpPr>
              <p:nvPr/>
            </p:nvSpPr>
            <p:spPr bwMode="auto">
              <a:xfrm rot="21518767" flipV="1">
                <a:off x="4119" y="1716"/>
                <a:ext cx="121" cy="108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Line 181"/>
              <p:cNvSpPr>
                <a:spLocks noChangeShapeType="1"/>
              </p:cNvSpPr>
              <p:nvPr/>
            </p:nvSpPr>
            <p:spPr bwMode="auto">
              <a:xfrm rot="-81233">
                <a:off x="4199" y="1588"/>
                <a:ext cx="44" cy="77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Line 182"/>
              <p:cNvSpPr>
                <a:spLocks noChangeShapeType="1"/>
              </p:cNvSpPr>
              <p:nvPr/>
            </p:nvSpPr>
            <p:spPr bwMode="auto">
              <a:xfrm rot="21518767" flipV="1">
                <a:off x="4288" y="1631"/>
                <a:ext cx="26" cy="38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Line 183"/>
              <p:cNvSpPr>
                <a:spLocks noChangeShapeType="1"/>
              </p:cNvSpPr>
              <p:nvPr/>
            </p:nvSpPr>
            <p:spPr bwMode="auto">
              <a:xfrm rot="-81233">
                <a:off x="4298" y="1715"/>
                <a:ext cx="114" cy="80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Line 184"/>
              <p:cNvSpPr>
                <a:spLocks noChangeShapeType="1"/>
              </p:cNvSpPr>
              <p:nvPr/>
            </p:nvSpPr>
            <p:spPr bwMode="auto">
              <a:xfrm rot="-81233">
                <a:off x="4292" y="1814"/>
                <a:ext cx="49" cy="81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Line 185"/>
              <p:cNvSpPr>
                <a:spLocks noChangeShapeType="1"/>
              </p:cNvSpPr>
              <p:nvPr/>
            </p:nvSpPr>
            <p:spPr bwMode="auto">
              <a:xfrm rot="21518767" flipV="1">
                <a:off x="4369" y="1851"/>
                <a:ext cx="45" cy="31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Line 186"/>
              <p:cNvSpPr>
                <a:spLocks noChangeShapeType="1"/>
              </p:cNvSpPr>
              <p:nvPr/>
            </p:nvSpPr>
            <p:spPr bwMode="auto">
              <a:xfrm rot="-81233">
                <a:off x="4384" y="1931"/>
                <a:ext cx="112" cy="79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Line 187"/>
              <p:cNvSpPr>
                <a:spLocks noChangeShapeType="1"/>
              </p:cNvSpPr>
              <p:nvPr/>
            </p:nvSpPr>
            <p:spPr bwMode="auto">
              <a:xfrm rot="21518767" flipV="1">
                <a:off x="4207" y="1930"/>
                <a:ext cx="120" cy="107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37" name="Group 188"/>
              <p:cNvGrpSpPr>
                <a:grpSpLocks/>
              </p:cNvGrpSpPr>
              <p:nvPr/>
            </p:nvGrpSpPr>
            <p:grpSpPr bwMode="auto">
              <a:xfrm>
                <a:off x="3811" y="1495"/>
                <a:ext cx="735" cy="651"/>
                <a:chOff x="3784" y="3247"/>
                <a:chExt cx="729" cy="633"/>
              </a:xfrm>
            </p:grpSpPr>
            <p:sp>
              <p:nvSpPr>
                <p:cNvPr id="1034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324" y="3780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42" name="Group 190"/>
                <p:cNvGrpSpPr>
                  <a:grpSpLocks/>
                </p:cNvGrpSpPr>
                <p:nvPr/>
              </p:nvGrpSpPr>
              <p:grpSpPr bwMode="auto">
                <a:xfrm>
                  <a:off x="3784" y="3247"/>
                  <a:ext cx="729" cy="633"/>
                  <a:chOff x="3784" y="3247"/>
                  <a:chExt cx="729" cy="633"/>
                </a:xfrm>
              </p:grpSpPr>
              <p:sp>
                <p:nvSpPr>
                  <p:cNvPr id="10343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250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4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511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5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6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7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3784" y="3344"/>
                    <a:ext cx="540" cy="53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48" name="Line 1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778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9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968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0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784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38" name="Line 199"/>
              <p:cNvSpPr>
                <a:spLocks noChangeShapeType="1"/>
              </p:cNvSpPr>
              <p:nvPr/>
            </p:nvSpPr>
            <p:spPr bwMode="auto">
              <a:xfrm rot="21518767" flipH="1">
                <a:off x="3808" y="1822"/>
                <a:ext cx="105" cy="319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Line 200"/>
              <p:cNvSpPr>
                <a:spLocks noChangeShapeType="1"/>
              </p:cNvSpPr>
              <p:nvPr/>
            </p:nvSpPr>
            <p:spPr bwMode="auto">
              <a:xfrm rot="21518767" flipH="1">
                <a:off x="3810" y="2088"/>
                <a:ext cx="377" cy="48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Line 201"/>
              <p:cNvSpPr>
                <a:spLocks noChangeShapeType="1"/>
              </p:cNvSpPr>
              <p:nvPr/>
            </p:nvSpPr>
            <p:spPr bwMode="auto">
              <a:xfrm rot="-81233">
                <a:off x="3910" y="1821"/>
                <a:ext cx="263" cy="271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68" name="Group 202"/>
          <p:cNvGrpSpPr>
            <a:grpSpLocks/>
          </p:cNvGrpSpPr>
          <p:nvPr/>
        </p:nvGrpSpPr>
        <p:grpSpPr bwMode="auto">
          <a:xfrm>
            <a:off x="5045075" y="850900"/>
            <a:ext cx="998538" cy="911225"/>
            <a:chOff x="3410" y="536"/>
            <a:chExt cx="629" cy="574"/>
          </a:xfrm>
        </p:grpSpPr>
        <p:sp>
          <p:nvSpPr>
            <p:cNvPr id="10272" name="Rectangle 203"/>
            <p:cNvSpPr>
              <a:spLocks noChangeArrowheads="1"/>
            </p:cNvSpPr>
            <p:nvPr/>
          </p:nvSpPr>
          <p:spPr bwMode="auto">
            <a:xfrm>
              <a:off x="3416" y="536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10273" name="Rectangle 204"/>
            <p:cNvSpPr>
              <a:spLocks noChangeArrowheads="1"/>
            </p:cNvSpPr>
            <p:nvPr/>
          </p:nvSpPr>
          <p:spPr bwMode="auto">
            <a:xfrm>
              <a:off x="3488" y="616"/>
              <a:ext cx="5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cation</a:t>
              </a:r>
              <a:endParaRPr lang="en-US"/>
            </a:p>
          </p:txBody>
        </p:sp>
        <p:sp>
          <p:nvSpPr>
            <p:cNvPr id="10274" name="Rectangle 205"/>
            <p:cNvSpPr>
              <a:spLocks noChangeArrowheads="1"/>
            </p:cNvSpPr>
            <p:nvPr/>
          </p:nvSpPr>
          <p:spPr bwMode="auto">
            <a:xfrm>
              <a:off x="3440" y="808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10275" name="Rectangle 206"/>
            <p:cNvSpPr>
              <a:spLocks noChangeArrowheads="1"/>
            </p:cNvSpPr>
            <p:nvPr/>
          </p:nvSpPr>
          <p:spPr bwMode="auto">
            <a:xfrm>
              <a:off x="3512" y="880"/>
              <a:ext cx="4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anion</a:t>
              </a:r>
              <a:endParaRPr lang="en-US"/>
            </a:p>
          </p:txBody>
        </p:sp>
        <p:sp>
          <p:nvSpPr>
            <p:cNvPr id="10276" name="Line 207"/>
            <p:cNvSpPr>
              <a:spLocks noChangeShapeType="1"/>
            </p:cNvSpPr>
            <p:nvPr/>
          </p:nvSpPr>
          <p:spPr bwMode="auto">
            <a:xfrm>
              <a:off x="3410" y="846"/>
              <a:ext cx="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9" name="Rectangle 208"/>
          <p:cNvSpPr>
            <a:spLocks noChangeArrowheads="1"/>
          </p:cNvSpPr>
          <p:nvPr/>
        </p:nvSpPr>
        <p:spPr bwMode="auto">
          <a:xfrm>
            <a:off x="588963" y="1720850"/>
            <a:ext cx="60404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/>
              <a:t>To form a stable structure, how many anions can</a:t>
            </a:r>
          </a:p>
          <a:p>
            <a:r>
              <a:rPr lang="en-US" sz="2200"/>
              <a:t>       surround around a cation?</a:t>
            </a:r>
            <a:endParaRPr lang="en-US"/>
          </a:p>
        </p:txBody>
      </p:sp>
      <p:sp>
        <p:nvSpPr>
          <p:cNvPr id="10270" name="Line 210"/>
          <p:cNvSpPr>
            <a:spLocks noChangeShapeType="1"/>
          </p:cNvSpPr>
          <p:nvPr/>
        </p:nvSpPr>
        <p:spPr bwMode="auto">
          <a:xfrm>
            <a:off x="603250" y="3197225"/>
            <a:ext cx="4332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D6F8BA-39A4-416B-A650-276C8AE74DF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267" name="Picture 1" descr="table_12_0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287" y="410478"/>
            <a:ext cx="7358063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BB7496-26D6-0C4F-8CAA-33A93FD2DA40}"/>
              </a:ext>
            </a:extLst>
          </p:cNvPr>
          <p:cNvSpPr txBox="1"/>
          <p:nvPr/>
        </p:nvSpPr>
        <p:spPr>
          <a:xfrm>
            <a:off x="903287" y="6027003"/>
            <a:ext cx="7141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most common coordination numbers for ceramic materials are 2, 4, and 6.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22EDE0-D1E4-46C9-84E7-A463153BA6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ＭＳ Ｐゴシック" charset="-128"/>
              </a:rPr>
              <a:t>Computation of Minimum Cation-Anion Radius Ratio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1358900"/>
            <a:ext cx="7772400" cy="55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Determine minimum </a:t>
            </a:r>
            <a:r>
              <a:rPr lang="en-US" sz="2400" i="1">
                <a:ea typeface="ＭＳ Ｐゴシック" charset="-128"/>
              </a:rPr>
              <a:t>r</a:t>
            </a:r>
            <a:r>
              <a:rPr lang="en-US" sz="2400" baseline="-25000">
                <a:ea typeface="ＭＳ Ｐゴシック" charset="-128"/>
              </a:rPr>
              <a:t>cation</a:t>
            </a:r>
            <a:r>
              <a:rPr lang="en-US" sz="2400" i="1">
                <a:ea typeface="ＭＳ Ｐゴシック" charset="-128"/>
              </a:rPr>
              <a:t>/r</a:t>
            </a:r>
            <a:r>
              <a:rPr lang="en-US" sz="2400" baseline="-25000">
                <a:ea typeface="ＭＳ Ｐゴシック" charset="-128"/>
              </a:rPr>
              <a:t>anion</a:t>
            </a:r>
            <a:r>
              <a:rPr lang="en-US" sz="2400">
                <a:ea typeface="ＭＳ Ｐゴシック" charset="-128"/>
              </a:rPr>
              <a:t> for an octahedral site 						(C.N. = 6)</a:t>
            </a:r>
          </a:p>
        </p:txBody>
      </p:sp>
      <p:sp>
        <p:nvSpPr>
          <p:cNvPr id="1034" name="Text Box 5"/>
          <p:cNvSpPr txBox="1">
            <a:spLocks noChangeArrowheads="1"/>
          </p:cNvSpPr>
          <p:nvPr/>
        </p:nvSpPr>
        <p:spPr bwMode="auto">
          <a:xfrm>
            <a:off x="3059113" y="3319463"/>
            <a:ext cx="179705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cs typeface="Arial" charset="0"/>
              </a:rPr>
              <a:t>a</a:t>
            </a:r>
            <a:r>
              <a:rPr lang="en-US">
                <a:cs typeface="Arial" charset="0"/>
              </a:rPr>
              <a:t> </a:t>
            </a:r>
            <a:r>
              <a:rPr lang="en-US">
                <a:latin typeface="Symbol" pitchFamily="18" charset="2"/>
                <a:cs typeface="Arial" charset="0"/>
              </a:rPr>
              <a:t>=</a:t>
            </a:r>
            <a:r>
              <a:rPr lang="en-US">
                <a:cs typeface="Arial" charset="0"/>
              </a:rPr>
              <a:t> 2</a:t>
            </a:r>
            <a:r>
              <a:rPr lang="en-US" i="1">
                <a:cs typeface="Arial" charset="0"/>
              </a:rPr>
              <a:t>r</a:t>
            </a:r>
            <a:r>
              <a:rPr lang="en-US" sz="2800" baseline="-25000">
                <a:cs typeface="Arial" charset="0"/>
              </a:rPr>
              <a:t>anion</a:t>
            </a:r>
            <a:endParaRPr lang="en-US" sz="2800">
              <a:cs typeface="Arial" charset="0"/>
            </a:endParaRPr>
          </a:p>
        </p:txBody>
      </p:sp>
      <p:sp>
        <p:nvSpPr>
          <p:cNvPr id="1035" name="Oval 6"/>
          <p:cNvSpPr>
            <a:spLocks noChangeArrowheads="1"/>
          </p:cNvSpPr>
          <p:nvPr/>
        </p:nvSpPr>
        <p:spPr bwMode="auto">
          <a:xfrm>
            <a:off x="1295400" y="26241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Oval 7"/>
          <p:cNvSpPr>
            <a:spLocks noChangeArrowheads="1"/>
          </p:cNvSpPr>
          <p:nvPr/>
        </p:nvSpPr>
        <p:spPr bwMode="auto">
          <a:xfrm>
            <a:off x="1754188" y="3125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Oval 8"/>
          <p:cNvSpPr>
            <a:spLocks noChangeArrowheads="1"/>
          </p:cNvSpPr>
          <p:nvPr/>
        </p:nvSpPr>
        <p:spPr bwMode="auto">
          <a:xfrm>
            <a:off x="2268538" y="26368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Oval 9"/>
          <p:cNvSpPr>
            <a:spLocks noChangeArrowheads="1"/>
          </p:cNvSpPr>
          <p:nvPr/>
        </p:nvSpPr>
        <p:spPr bwMode="auto">
          <a:xfrm>
            <a:off x="1782763" y="21351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Oval 10"/>
          <p:cNvSpPr>
            <a:spLocks noChangeArrowheads="1"/>
          </p:cNvSpPr>
          <p:nvPr/>
        </p:nvSpPr>
        <p:spPr bwMode="auto">
          <a:xfrm>
            <a:off x="1979613" y="2835275"/>
            <a:ext cx="271462" cy="279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1"/>
          <p:cNvSpPr>
            <a:spLocks noChangeArrowheads="1"/>
          </p:cNvSpPr>
          <p:nvPr/>
        </p:nvSpPr>
        <p:spPr bwMode="auto">
          <a:xfrm>
            <a:off x="1765300" y="263525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12"/>
          <p:cNvSpPr>
            <a:spLocks noChangeShapeType="1"/>
          </p:cNvSpPr>
          <p:nvPr/>
        </p:nvSpPr>
        <p:spPr bwMode="auto">
          <a:xfrm flipV="1">
            <a:off x="1612900" y="2479675"/>
            <a:ext cx="493713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Line 13"/>
          <p:cNvSpPr>
            <a:spLocks noChangeShapeType="1"/>
          </p:cNvSpPr>
          <p:nvPr/>
        </p:nvSpPr>
        <p:spPr bwMode="auto">
          <a:xfrm>
            <a:off x="2111375" y="2479675"/>
            <a:ext cx="477838" cy="493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4"/>
          <p:cNvSpPr>
            <a:spLocks noChangeShapeType="1"/>
          </p:cNvSpPr>
          <p:nvPr/>
        </p:nvSpPr>
        <p:spPr bwMode="auto">
          <a:xfrm flipH="1">
            <a:off x="2109788" y="2976563"/>
            <a:ext cx="4762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Line 15"/>
          <p:cNvSpPr>
            <a:spLocks noChangeShapeType="1"/>
          </p:cNvSpPr>
          <p:nvPr/>
        </p:nvSpPr>
        <p:spPr bwMode="auto">
          <a:xfrm>
            <a:off x="1612900" y="2973388"/>
            <a:ext cx="493713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" name="Line 16"/>
          <p:cNvSpPr>
            <a:spLocks noChangeShapeType="1"/>
          </p:cNvSpPr>
          <p:nvPr/>
        </p:nvSpPr>
        <p:spPr bwMode="auto">
          <a:xfrm flipV="1">
            <a:off x="2106613" y="2479675"/>
            <a:ext cx="1587" cy="985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17"/>
          <p:cNvSpPr>
            <a:spLocks/>
          </p:cNvSpPr>
          <p:nvPr/>
        </p:nvSpPr>
        <p:spPr bwMode="auto">
          <a:xfrm>
            <a:off x="2500313" y="3067050"/>
            <a:ext cx="533400" cy="533400"/>
          </a:xfrm>
          <a:custGeom>
            <a:avLst/>
            <a:gdLst>
              <a:gd name="T0" fmla="*/ 0 w 336"/>
              <a:gd name="T1" fmla="*/ 0 h 336"/>
              <a:gd name="T2" fmla="*/ 2147483647 w 336"/>
              <a:gd name="T3" fmla="*/ 2147483647 h 336"/>
              <a:gd name="T4" fmla="*/ 2147483647 w 336"/>
              <a:gd name="T5" fmla="*/ 2147483647 h 336"/>
              <a:gd name="T6" fmla="*/ 2147483647 w 33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36"/>
              <a:gd name="T14" fmla="*/ 336 w 33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36">
                <a:moveTo>
                  <a:pt x="0" y="0"/>
                </a:moveTo>
                <a:cubicBezTo>
                  <a:pt x="52" y="24"/>
                  <a:pt x="104" y="48"/>
                  <a:pt x="144" y="96"/>
                </a:cubicBezTo>
                <a:cubicBezTo>
                  <a:pt x="184" y="144"/>
                  <a:pt x="208" y="248"/>
                  <a:pt x="240" y="288"/>
                </a:cubicBezTo>
                <a:cubicBezTo>
                  <a:pt x="272" y="328"/>
                  <a:pt x="320" y="328"/>
                  <a:pt x="336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18"/>
          <p:cNvSpPr>
            <a:spLocks/>
          </p:cNvSpPr>
          <p:nvPr/>
        </p:nvSpPr>
        <p:spPr bwMode="auto">
          <a:xfrm>
            <a:off x="2105025" y="2295525"/>
            <a:ext cx="828675" cy="304800"/>
          </a:xfrm>
          <a:custGeom>
            <a:avLst/>
            <a:gdLst>
              <a:gd name="T0" fmla="*/ 0 w 432"/>
              <a:gd name="T1" fmla="*/ 2147483647 h 192"/>
              <a:gd name="T2" fmla="*/ 2147483647 w 432"/>
              <a:gd name="T3" fmla="*/ 2147483647 h 192"/>
              <a:gd name="T4" fmla="*/ 2147483647 w 432"/>
              <a:gd name="T5" fmla="*/ 0 h 192"/>
              <a:gd name="T6" fmla="*/ 0 60000 65536"/>
              <a:gd name="T7" fmla="*/ 0 60000 65536"/>
              <a:gd name="T8" fmla="*/ 0 60000 65536"/>
              <a:gd name="T9" fmla="*/ 0 w 432"/>
              <a:gd name="T10" fmla="*/ 0 h 192"/>
              <a:gd name="T11" fmla="*/ 432 w 43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92">
                <a:moveTo>
                  <a:pt x="0" y="192"/>
                </a:moveTo>
                <a:cubicBezTo>
                  <a:pt x="36" y="136"/>
                  <a:pt x="72" y="80"/>
                  <a:pt x="144" y="48"/>
                </a:cubicBezTo>
                <a:cubicBezTo>
                  <a:pt x="216" y="16"/>
                  <a:pt x="324" y="8"/>
                  <a:pt x="432" y="0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arrow" w="lg" len="lg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41715" name="Object 19"/>
          <p:cNvGraphicFramePr>
            <a:graphicFrameLocks noChangeAspect="1"/>
          </p:cNvGraphicFramePr>
          <p:nvPr/>
        </p:nvGraphicFramePr>
        <p:xfrm>
          <a:off x="933450" y="3892550"/>
          <a:ext cx="373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1866900" imgH="241300" progId="Equation.3">
                  <p:embed/>
                </p:oleObj>
              </mc:Choice>
              <mc:Fallback>
                <p:oleObj name="Equation" r:id="rId4" imgW="1866900" imgH="2413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3892550"/>
                        <a:ext cx="3733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327150" y="4565650"/>
            <a:ext cx="6489700" cy="482600"/>
            <a:chOff x="836" y="2876"/>
            <a:chExt cx="4088" cy="304"/>
          </a:xfrm>
        </p:grpSpPr>
        <p:graphicFrame>
          <p:nvGraphicFramePr>
            <p:cNvPr id="1029" name="Object 21"/>
            <p:cNvGraphicFramePr>
              <a:graphicFrameLocks noChangeAspect="1"/>
            </p:cNvGraphicFramePr>
            <p:nvPr/>
          </p:nvGraphicFramePr>
          <p:xfrm>
            <a:off x="836" y="2876"/>
            <a:ext cx="2048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Equation" r:id="rId6" imgW="1625600" imgH="241300" progId="Equation.3">
                    <p:embed/>
                  </p:oleObj>
                </mc:Choice>
                <mc:Fallback>
                  <p:oleObj name="Equation" r:id="rId6" imgW="1625600" imgH="2413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" y="2876"/>
                          <a:ext cx="2048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22"/>
            <p:cNvGraphicFramePr>
              <a:graphicFrameLocks noChangeAspect="1"/>
            </p:cNvGraphicFramePr>
            <p:nvPr/>
          </p:nvGraphicFramePr>
          <p:xfrm>
            <a:off x="3148" y="2876"/>
            <a:ext cx="1776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Equation" r:id="rId8" imgW="1409700" imgH="241300" progId="Equation.3">
                    <p:embed/>
                  </p:oleObj>
                </mc:Choice>
                <mc:Fallback>
                  <p:oleObj name="Equation" r:id="rId8" imgW="1409700" imgH="2413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" y="2876"/>
                          <a:ext cx="1776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7" name="Object 23"/>
          <p:cNvGraphicFramePr>
            <a:graphicFrameLocks noChangeAspect="1"/>
          </p:cNvGraphicFramePr>
          <p:nvPr/>
        </p:nvGraphicFramePr>
        <p:xfrm>
          <a:off x="2889250" y="2084388"/>
          <a:ext cx="312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0" imgW="1562040" imgH="253800" progId="Equation.3">
                  <p:embed/>
                </p:oleObj>
              </mc:Choice>
              <mc:Fallback>
                <p:oleObj name="Equation" r:id="rId10" imgW="1562040" imgH="253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2084388"/>
                        <a:ext cx="3124200" cy="508000"/>
                      </a:xfrm>
                      <a:prstGeom prst="rect">
                        <a:avLst/>
                      </a:prstGeom>
                      <a:solidFill>
                        <a:srgbClr val="C1C1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195513" y="5305425"/>
            <a:ext cx="3870325" cy="1095375"/>
            <a:chOff x="1383" y="3342"/>
            <a:chExt cx="2438" cy="690"/>
          </a:xfrm>
        </p:grpSpPr>
        <p:sp>
          <p:nvSpPr>
            <p:cNvPr id="1050" name="Rectangle 2"/>
            <p:cNvSpPr>
              <a:spLocks noChangeArrowheads="1"/>
            </p:cNvSpPr>
            <p:nvPr/>
          </p:nvSpPr>
          <p:spPr bwMode="auto">
            <a:xfrm>
              <a:off x="1383" y="3367"/>
              <a:ext cx="2438" cy="665"/>
            </a:xfrm>
            <a:prstGeom prst="rect">
              <a:avLst/>
            </a:prstGeom>
            <a:solidFill>
              <a:srgbClr val="FEFFD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8" name="Object 24"/>
            <p:cNvGraphicFramePr>
              <a:graphicFrameLocks noChangeAspect="1"/>
            </p:cNvGraphicFramePr>
            <p:nvPr/>
          </p:nvGraphicFramePr>
          <p:xfrm>
            <a:off x="1457" y="3342"/>
            <a:ext cx="2281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Equation" r:id="rId12" imgW="1562040" imgH="444240" progId="Equation.3">
                    <p:embed/>
                  </p:oleObj>
                </mc:Choice>
                <mc:Fallback>
                  <p:oleObj name="Equation" r:id="rId12" imgW="1562040" imgH="44424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7" y="3342"/>
                          <a:ext cx="2281" cy="6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9ABBA6-F189-4436-A7E7-BBBC8C175F6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Bond Hybridization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7613"/>
            <a:ext cx="77724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dirty="0">
                <a:solidFill>
                  <a:srgbClr val="FF3300"/>
                </a:solidFill>
                <a:ea typeface="ＭＳ Ｐゴシック" charset="-128"/>
              </a:rPr>
              <a:t>Bond Hybridization</a:t>
            </a:r>
            <a:r>
              <a:rPr lang="en-US" sz="2400" dirty="0">
                <a:ea typeface="ＭＳ Ｐゴシック" charset="-128"/>
              </a:rPr>
              <a:t> is possible when there is significant covalent bonding</a:t>
            </a:r>
            <a:endParaRPr lang="en-US" sz="2800" dirty="0">
              <a:ea typeface="ＭＳ Ｐゴシック" charset="-128"/>
            </a:endParaRPr>
          </a:p>
          <a:p>
            <a:pPr marL="990600" lvl="1" indent="-533400"/>
            <a:r>
              <a:rPr lang="en-US" sz="2400" dirty="0">
                <a:ea typeface="ＭＳ Ｐゴシック" charset="-128"/>
              </a:rPr>
              <a:t>hybrid electron orbitals form</a:t>
            </a:r>
          </a:p>
          <a:p>
            <a:pPr marL="990600" lvl="1" indent="-533400"/>
            <a:r>
              <a:rPr lang="en-US" sz="2400" dirty="0">
                <a:ea typeface="ＭＳ Ｐゴシック" charset="-128"/>
              </a:rPr>
              <a:t>For example for </a:t>
            </a:r>
            <a:r>
              <a:rPr lang="en-US" sz="2400" dirty="0" err="1">
                <a:ea typeface="ＭＳ Ｐゴシック" charset="-128"/>
              </a:rPr>
              <a:t>SiC</a:t>
            </a:r>
            <a:endParaRPr lang="en-US" sz="2400" dirty="0">
              <a:ea typeface="ＭＳ Ｐゴシック" charset="-128"/>
            </a:endParaRPr>
          </a:p>
          <a:p>
            <a:pPr marL="1371600" lvl="2" indent="-457200"/>
            <a:r>
              <a:rPr lang="en-US" sz="2000" i="1" dirty="0" err="1">
                <a:ea typeface="ＭＳ Ｐゴシック" charset="-128"/>
              </a:rPr>
              <a:t>X</a:t>
            </a:r>
            <a:r>
              <a:rPr lang="en-US" sz="2000" baseline="-25000" dirty="0" err="1">
                <a:ea typeface="ＭＳ Ｐゴシック" charset="-128"/>
              </a:rPr>
              <a:t>Si</a:t>
            </a:r>
            <a:r>
              <a:rPr lang="en-US" sz="2000" dirty="0">
                <a:ea typeface="ＭＳ Ｐゴシック" charset="-128"/>
              </a:rPr>
              <a:t> = 1.8  and   </a:t>
            </a:r>
            <a:r>
              <a:rPr lang="en-US" sz="2000" i="1" dirty="0">
                <a:ea typeface="ＭＳ Ｐゴシック" charset="-128"/>
              </a:rPr>
              <a:t>X</a:t>
            </a:r>
            <a:r>
              <a:rPr lang="en-US" sz="2000" baseline="-25000" dirty="0">
                <a:ea typeface="ＭＳ Ｐゴシック" charset="-128"/>
              </a:rPr>
              <a:t>C</a:t>
            </a:r>
            <a:r>
              <a:rPr lang="en-US" sz="2000" dirty="0">
                <a:ea typeface="ＭＳ Ｐゴシック" charset="-128"/>
              </a:rPr>
              <a:t> = 2.5</a:t>
            </a:r>
            <a:endParaRPr lang="en-US" sz="2000" b="1" dirty="0">
              <a:ea typeface="ＭＳ Ｐゴシック" charset="-128"/>
            </a:endParaRPr>
          </a:p>
          <a:p>
            <a:pPr marL="990600" lvl="1" indent="-533400"/>
            <a:endParaRPr lang="en-US" sz="2400" b="1" dirty="0">
              <a:ea typeface="ＭＳ Ｐゴシック" charset="-128"/>
              <a:sym typeface="Symbol" pitchFamily="18" charset="2"/>
            </a:endParaRPr>
          </a:p>
        </p:txBody>
      </p:sp>
      <p:graphicFrame>
        <p:nvGraphicFramePr>
          <p:cNvPr id="545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979572"/>
              </p:ext>
            </p:extLst>
          </p:nvPr>
        </p:nvGraphicFramePr>
        <p:xfrm>
          <a:off x="180753" y="3395610"/>
          <a:ext cx="80073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3962400" imgH="215900" progId="Equation.3">
                  <p:embed/>
                </p:oleObj>
              </mc:Choice>
              <mc:Fallback>
                <p:oleObj name="Equation" r:id="rId4" imgW="39624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53" y="3395610"/>
                        <a:ext cx="80073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797" name="Rectangle 5"/>
          <p:cNvSpPr>
            <a:spLocks noChangeArrowheads="1"/>
          </p:cNvSpPr>
          <p:nvPr/>
        </p:nvSpPr>
        <p:spPr bwMode="auto">
          <a:xfrm>
            <a:off x="3404066" y="4010663"/>
            <a:ext cx="5739934" cy="150810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>
                <a:cs typeface="Arial" charset="0"/>
              </a:rPr>
              <a:t>~ 89% covalent </a:t>
            </a:r>
            <a:r>
              <a:rPr lang="en-US" sz="2000" dirty="0" smtClean="0">
                <a:cs typeface="Arial" charset="0"/>
              </a:rPr>
              <a:t>bonding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charset="0"/>
              </a:rPr>
              <a:t>Both </a:t>
            </a:r>
            <a:r>
              <a:rPr lang="en-US" sz="2000" dirty="0">
                <a:cs typeface="Arial" charset="0"/>
              </a:rPr>
              <a:t>Si and C prefer </a:t>
            </a:r>
            <a:r>
              <a:rPr lang="en-US" sz="2000" i="1" dirty="0">
                <a:cs typeface="Arial" charset="0"/>
              </a:rPr>
              <a:t>sp</a:t>
            </a:r>
            <a:r>
              <a:rPr lang="en-US" sz="2000" baseline="30000" dirty="0">
                <a:cs typeface="Arial" charset="0"/>
              </a:rPr>
              <a:t>3</a:t>
            </a:r>
            <a:r>
              <a:rPr lang="en-US" sz="2000" dirty="0">
                <a:cs typeface="Arial" charset="0"/>
              </a:rPr>
              <a:t> hybridization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charset="0"/>
              </a:rPr>
              <a:t>Therefore</a:t>
            </a:r>
            <a:r>
              <a:rPr lang="en-US" sz="2000" dirty="0">
                <a:cs typeface="Arial" charset="0"/>
              </a:rPr>
              <a:t>, for </a:t>
            </a:r>
            <a:r>
              <a:rPr lang="en-US" sz="2000" dirty="0" err="1">
                <a:cs typeface="Arial" charset="0"/>
              </a:rPr>
              <a:t>SiC</a:t>
            </a:r>
            <a:r>
              <a:rPr lang="en-US" sz="2000" dirty="0">
                <a:cs typeface="Arial" charset="0"/>
              </a:rPr>
              <a:t>, Si atoms occupy </a:t>
            </a:r>
            <a:endParaRPr lang="en-US" sz="2000" dirty="0" smtClean="0">
              <a:cs typeface="Arial" charset="0"/>
            </a:endParaRP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charset="0"/>
              </a:rPr>
              <a:t>tetrahedral </a:t>
            </a:r>
            <a:r>
              <a:rPr lang="en-US" sz="2000" dirty="0">
                <a:cs typeface="Arial" charset="0"/>
              </a:rPr>
              <a:t>sites</a:t>
            </a:r>
          </a:p>
        </p:txBody>
      </p:sp>
      <p:pic>
        <p:nvPicPr>
          <p:cNvPr id="2058" name="Picture 10" descr="Figure #.#. Depiction of a tetrahedral carbon atom having four sp3 hybridized orbital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987"/>
            <a:ext cx="2939753" cy="26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53" y="3985818"/>
            <a:ext cx="1453068" cy="155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Chapter_03_avi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3_a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3_av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3_av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E:\PowerPoint_Files\Chapter_03_avi.ppt</Template>
  <TotalTime>8341</TotalTime>
  <Words>1081</Words>
  <Application>Microsoft Office PowerPoint</Application>
  <PresentationFormat>On-screen Show (4:3)</PresentationFormat>
  <Paragraphs>312</Paragraphs>
  <Slides>22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Chapter_03_avi</vt:lpstr>
      <vt:lpstr>Equation</vt:lpstr>
      <vt:lpstr>Chapter 12: Structures &amp; Properties of Ceramics</vt:lpstr>
      <vt:lpstr>Atomic Bonding in Ceramics</vt:lpstr>
      <vt:lpstr>Ceramic Crystal Structures</vt:lpstr>
      <vt:lpstr>Factors that Determine Crystal Structure</vt:lpstr>
      <vt:lpstr>PowerPoint Presentation</vt:lpstr>
      <vt:lpstr>Coordination # and Ionic Radii</vt:lpstr>
      <vt:lpstr>PowerPoint Presentation</vt:lpstr>
      <vt:lpstr>Computation of Minimum Cation-Anion Radius Ratio</vt:lpstr>
      <vt:lpstr>Bond Hybridization</vt:lpstr>
      <vt:lpstr>Example Problem:  Predicting the Crystal Structure of FeO</vt:lpstr>
      <vt:lpstr>Rock Salt Structure</vt:lpstr>
      <vt:lpstr>MgO and FeO</vt:lpstr>
      <vt:lpstr>AX Crystal Structures</vt:lpstr>
      <vt:lpstr>AX2 Crystal Structures</vt:lpstr>
      <vt:lpstr>ABX3 Crystal Structures</vt:lpstr>
      <vt:lpstr>Silicate Ceramics</vt:lpstr>
      <vt:lpstr>Glass Structure</vt:lpstr>
      <vt:lpstr>Layered Silicates</vt:lpstr>
      <vt:lpstr>Polymorphic Forms of Carbon</vt:lpstr>
      <vt:lpstr>PowerPoint Presentation</vt:lpstr>
      <vt:lpstr>Polymorphic Forms of Carbon (cont)</vt:lpstr>
      <vt:lpstr>Polymorphic Forms of Carbon (cont)  Fullerenes and Nanotubes</vt:lpstr>
    </vt:vector>
  </TitlesOfParts>
  <Company>University of Iowa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Structures &amp; Properties of Ceramics</dc:title>
  <dc:subject>Callister &amp; Rethwisch 8th Edition</dc:subject>
  <dc:creator>David Rethwisch</dc:creator>
  <dc:description>Copyright 2010</dc:description>
  <cp:lastModifiedBy>Maheswaranathan, Ponn</cp:lastModifiedBy>
  <cp:revision>241</cp:revision>
  <cp:lastPrinted>2019-10-25T17:06:28Z</cp:lastPrinted>
  <dcterms:created xsi:type="dcterms:W3CDTF">2009-11-17T21:43:52Z</dcterms:created>
  <dcterms:modified xsi:type="dcterms:W3CDTF">2019-10-25T17:10:44Z</dcterms:modified>
</cp:coreProperties>
</file>