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5" r:id="rId3"/>
    <p:sldId id="264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34C6-C0F2-4566-A45A-04E663FA63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historyoftheatom.weebly.com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mptek.com/xrf/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yperphysics.phy-astr.gsu.edu/hbase/hyd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plus.com/edugen/courses/crs7924/cutnell9781118486894/c30/cutnell9781118486894/c30/cutnell9781118486894c30xlinks.xform?id=c30-fig-0018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3s5HFQ2Y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_KNZiQsUoA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58" y="0"/>
            <a:ext cx="8229600" cy="1143000"/>
          </a:xfrm>
        </p:spPr>
        <p:txBody>
          <a:bodyPr/>
          <a:lstStyle/>
          <a:p>
            <a:r>
              <a:rPr lang="en-US" dirty="0" smtClean="0"/>
              <a:t>Atomic Model: </a:t>
            </a:r>
            <a:r>
              <a:rPr lang="en-US" dirty="0" smtClean="0">
                <a:hlinkClick r:id="rId3"/>
              </a:rPr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36" y="1016697"/>
            <a:ext cx="853226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Rutherford</a:t>
            </a:r>
          </a:p>
          <a:p>
            <a:r>
              <a:rPr lang="en-US" dirty="0" smtClean="0"/>
              <a:t>Democritus </a:t>
            </a:r>
          </a:p>
          <a:p>
            <a:r>
              <a:rPr lang="en-US" dirty="0" smtClean="0"/>
              <a:t>Thompson</a:t>
            </a:r>
          </a:p>
          <a:p>
            <a:r>
              <a:rPr lang="en-US" dirty="0" smtClean="0"/>
              <a:t>Bohr</a:t>
            </a:r>
          </a:p>
          <a:p>
            <a:r>
              <a:rPr lang="en-US" dirty="0" smtClean="0"/>
              <a:t>Chadwick</a:t>
            </a:r>
          </a:p>
          <a:p>
            <a:r>
              <a:rPr lang="en-US" dirty="0" smtClean="0"/>
              <a:t>Schrodinger</a:t>
            </a:r>
          </a:p>
          <a:p>
            <a:r>
              <a:rPr lang="en-US" dirty="0" smtClean="0"/>
              <a:t>Dalton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Extension of Bohr Theory to X-rays</a:t>
            </a:r>
            <a:endParaRPr lang="en-US" dirty="0"/>
          </a:p>
        </p:txBody>
      </p:sp>
      <p:pic>
        <p:nvPicPr>
          <p:cNvPr id="2054" name="Picture 6" descr="xr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876313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990600"/>
            <a:ext cx="24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http://amptek.com/xrf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rot="10800000" flipV="1">
            <a:off x="381000" y="242500"/>
            <a:ext cx="8763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  <p:pic>
        <p:nvPicPr>
          <p:cNvPr id="1026" name="Picture 2" descr="xrf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158" y="121920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Moseley’s Plots</a:t>
            </a:r>
            <a:endParaRPr lang="en-US" sz="3600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" y="2703016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Moseley pointed out that elements with atomic numbers 43, 61, 75 should exist and (at that time) had not been found. Compute the frequency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the unknown element with Z=43, and compare it with Moseley’s data. </a:t>
            </a:r>
            <a:r>
              <a:rPr lang="en-US" i="1" baseline="-25000" dirty="0" smtClean="0"/>
              <a:t> </a:t>
            </a:r>
          </a:p>
          <a:p>
            <a:endParaRPr lang="en-US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0" y="762000"/>
            <a:ext cx="2009775" cy="18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X-rays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550501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P2</a:t>
            </a:r>
            <a:r>
              <a:rPr lang="en-US" sz="2400" dirty="0" smtClean="0"/>
              <a:t>. The </a:t>
            </a:r>
            <a:r>
              <a:rPr lang="en-US" sz="2400" dirty="0"/>
              <a:t>voltage across an X-ray tube is 37.0 kV. The molybdenum (</a:t>
            </a:r>
            <a:r>
              <a:rPr lang="en-US" sz="2400" i="1" dirty="0"/>
              <a:t>Z</a:t>
            </a:r>
            <a:r>
              <a:rPr lang="en-US" sz="2400" dirty="0"/>
              <a:t> = 42) is the target in the X-ray tube. Determine </a:t>
            </a:r>
            <a:r>
              <a:rPr lang="en-US" sz="2400" b="1" dirty="0"/>
              <a:t>(a)</a:t>
            </a:r>
            <a:r>
              <a:rPr lang="en-US" sz="2400" dirty="0"/>
              <a:t> the tube's cutoff </a:t>
            </a:r>
            <a:r>
              <a:rPr lang="en-US" sz="2400" dirty="0" smtClean="0"/>
              <a:t>wavelength</a:t>
            </a:r>
            <a:r>
              <a:rPr lang="en-US" sz="2400" dirty="0"/>
              <a:t> </a:t>
            </a:r>
            <a:r>
              <a:rPr lang="en-US" sz="2400" b="1" dirty="0"/>
              <a:t>(b)</a:t>
            </a:r>
            <a:r>
              <a:rPr lang="en-US" sz="2400" dirty="0"/>
              <a:t> the wavelength of the </a:t>
            </a:r>
            <a:r>
              <a:rPr lang="en-US" sz="2400" i="1" dirty="0"/>
              <a:t>K</a:t>
            </a:r>
            <a:r>
              <a:rPr lang="el-GR" sz="2400" i="1" baseline="-25000" dirty="0"/>
              <a:t>α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and </a:t>
            </a:r>
            <a:r>
              <a:rPr lang="en-US" sz="2400" dirty="0" smtClean="0"/>
              <a:t>x</a:t>
            </a:r>
            <a:r>
              <a:rPr lang="en-US" sz="2400" i="1" dirty="0" smtClean="0"/>
              <a:t> K</a:t>
            </a:r>
            <a:r>
              <a:rPr lang="el-GR" sz="2400" i="1" baseline="-25000" dirty="0" smtClean="0"/>
              <a:t>β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- ray lines emitted </a:t>
            </a:r>
            <a:r>
              <a:rPr lang="en-US" sz="2400" dirty="0"/>
              <a:t>by the molybdenum target. </a:t>
            </a:r>
            <a:endParaRPr lang="en-US" sz="2400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44082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pic>
        <p:nvPicPr>
          <p:cNvPr id="4098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199672"/>
            <a:ext cx="22955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445346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Bohr's </a:t>
            </a:r>
            <a:r>
              <a:rPr lang="en-US" dirty="0"/>
              <a:t>theory begins with Rutherford's picture of an atom as a nucleus surrounded by electrons moving in circular orbits.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his theory, Bohr made a number of assumptions and combined the new quantum ideas of Planck and Einstein with the traditional description of a particle in uniform circular motion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51816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Bohr’s Postulates:</a:t>
            </a:r>
          </a:p>
          <a:p>
            <a:r>
              <a:rPr lang="en-US" dirty="0"/>
              <a:t>1. </a:t>
            </a:r>
            <a:r>
              <a:rPr lang="en-US" dirty="0" smtClean="0"/>
              <a:t>Electrons in stationary orbits do not radiate.    </a:t>
            </a:r>
          </a:p>
          <a:p>
            <a:r>
              <a:rPr lang="en-US" dirty="0" smtClean="0"/>
              <a:t>2. The atom radiates energy as photon when it transition to lower energy.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Radius </a:t>
            </a:r>
            <a:endParaRPr lang="en-US" dirty="0"/>
          </a:p>
        </p:txBody>
      </p:sp>
      <p:pic>
        <p:nvPicPr>
          <p:cNvPr id="3074" name="Picture 2" descr="Image described by cap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9" y="3733800"/>
            <a:ext cx="250507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ucleus, +Ze has electron moving in circle with radius, r. Perpendicular vectors, F and v starting from electron point inwards to nucleus and tangentially outside, respectivel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7" y="1219200"/>
            <a:ext cx="22098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1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Energy-Level diagram for Hydrogen</a:t>
            </a:r>
            <a:endParaRPr lang="en-US" dirty="0"/>
          </a:p>
        </p:txBody>
      </p:sp>
      <p:pic>
        <p:nvPicPr>
          <p:cNvPr id="2050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30505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Wavelengths of </a:t>
            </a:r>
            <a:r>
              <a:rPr lang="en-US" dirty="0" smtClean="0">
                <a:hlinkClick r:id="rId2"/>
              </a:rPr>
              <a:t>Balmer Series </a:t>
            </a:r>
            <a:endParaRPr lang="en-US" dirty="0"/>
          </a:p>
        </p:txBody>
      </p:sp>
      <p:pic>
        <p:nvPicPr>
          <p:cNvPr id="1026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230505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43"/>
            <a:ext cx="8229600" cy="1143000"/>
          </a:xfrm>
        </p:spPr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pic>
        <p:nvPicPr>
          <p:cNvPr id="3074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07" y="694865"/>
            <a:ext cx="233362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2263" y="1143000"/>
            <a:ext cx="601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X-rays were discovered by the Dutch physicist Wilhelm K. Roentgen (1845-1923), who performed much of his work in Germany.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X-rays </a:t>
            </a:r>
            <a:r>
              <a:rPr lang="en-US" dirty="0"/>
              <a:t>can be produced when electrons, accelerated through a large potential difference, collide with a metal target made, for example, from molybdenum or platinum.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target is contained within an evacuated glass </a:t>
            </a:r>
            <a:r>
              <a:rPr lang="en-US" dirty="0" smtClean="0"/>
              <a:t>tube. (Figure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30.18</a:t>
            </a:r>
            <a:r>
              <a:rPr lang="en-US" dirty="0"/>
              <a:t> </a:t>
            </a:r>
            <a:r>
              <a:rPr lang="en-US" dirty="0" smtClean="0"/>
              <a:t>CJ 10</a:t>
            </a:r>
            <a:r>
              <a:rPr lang="en-US" baseline="30000" dirty="0" smtClean="0"/>
              <a:t>th</a:t>
            </a:r>
            <a:r>
              <a:rPr lang="en-US" dirty="0" smtClean="0"/>
              <a:t> Ed, Wiley)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007" y="4276635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an X-ray tube, electrons are emitted by a heated filament, accelerate through a large potential difference , and strike a metal target. The X-rays originate when the electrons interact with the target.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5638800"/>
            <a:ext cx="1619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X-ray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Spectra</a:t>
            </a:r>
            <a:endParaRPr lang="en-US" dirty="0"/>
          </a:p>
        </p:txBody>
      </p:sp>
      <p:pic>
        <p:nvPicPr>
          <p:cNvPr id="4098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3145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159" y="3720791"/>
            <a:ext cx="362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Molybdenum </a:t>
            </a:r>
            <a:r>
              <a:rPr lang="en-US" sz="1200" dirty="0"/>
              <a:t>target is bombarded with electrons that have been accelerated from rest through a potential difference of 45 000 </a:t>
            </a:r>
            <a:r>
              <a:rPr lang="en-US" sz="1200" dirty="0" smtClean="0"/>
              <a:t>V.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114800" y="221478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sharp peaks are called characteristic lines or </a:t>
            </a:r>
            <a:r>
              <a:rPr lang="en-US" b="1" i="1" dirty="0"/>
              <a:t>characteristic X-rays</a:t>
            </a:r>
            <a:r>
              <a:rPr lang="en-US" dirty="0"/>
              <a:t> because they are characteristic of the target material. The broad continuous spectrum is referred to as </a:t>
            </a:r>
            <a:r>
              <a:rPr lang="en-US" b="1" i="1" dirty="0"/>
              <a:t>Bremsstrahlung</a:t>
            </a:r>
            <a:r>
              <a:rPr lang="en-US" dirty="0"/>
              <a:t> (German for “braking radiation”) and is emitted when the electrons decelerate or “brake” upon hitting the target.</a:t>
            </a:r>
          </a:p>
        </p:txBody>
      </p:sp>
    </p:spTree>
    <p:extLst>
      <p:ext uri="{BB962C8B-B14F-4D97-AF65-F5344CB8AC3E}">
        <p14:creationId xmlns:p14="http://schemas.microsoft.com/office/powerpoint/2010/main" val="41120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Moseley's </a:t>
            </a:r>
            <a:r>
              <a:rPr lang="en-US" sz="4000" dirty="0" smtClean="0">
                <a:hlinkClick r:id="rId2"/>
              </a:rPr>
              <a:t>law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Electrons falling to the lowest level (or K-shell) in the atom from other excited levels give out X-rays in a series of wavelengths like an optical spectrum. This is known as the K-series, and individual lines are denoted by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, K</a:t>
            </a:r>
            <a:r>
              <a:rPr lang="en-US" baseline="-25000" dirty="0"/>
              <a:t>b</a:t>
            </a:r>
            <a:r>
              <a:rPr lang="en-US" dirty="0"/>
              <a:t> and so on. Electron transitions ending on the second level are known as the L-series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In 1914 Moseley proposed a law showing how the X-ray frequency can be related to the proton (atomic) number Z of the target material. If f is the X-ray frequency, then: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42472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7929" y="2971800"/>
            <a:ext cx="280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frequency (f) = k(Z- b)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373891"/>
            <a:ext cx="2333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54689" y="607191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1, for K series and b = 7.4 for L series 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" y="3395968"/>
            <a:ext cx="32956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1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Moseley’s Plots</a:t>
            </a:r>
            <a:endParaRPr lang="en-US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297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</a:t>
            </a:r>
            <a:r>
              <a:rPr lang="en-US" dirty="0" smtClean="0"/>
              <a:t>frequency:   </a:t>
            </a:r>
            <a:r>
              <a:rPr lang="en-US" dirty="0"/>
              <a:t>(f) = k(Z- b)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34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The wavelength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an element is measured to be 0.794 Å. What is the element?  </a:t>
            </a:r>
            <a:r>
              <a:rPr lang="en-US" i="1" baseline="-25000" dirty="0" smtClean="0"/>
              <a:t> 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8172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361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Atomic Model: Timeline</vt:lpstr>
      <vt:lpstr>Bohr Model</vt:lpstr>
      <vt:lpstr>Orbital Radius </vt:lpstr>
      <vt:lpstr>Energy-Level diagram for Hydrogen</vt:lpstr>
      <vt:lpstr>Wavelengths of Balmer Series </vt:lpstr>
      <vt:lpstr>X-rays</vt:lpstr>
      <vt:lpstr>X-ray Spectra</vt:lpstr>
      <vt:lpstr>Moseley's law</vt:lpstr>
      <vt:lpstr>Moseley’s Plots</vt:lpstr>
      <vt:lpstr>Extension of Bohr Theory to X-rays</vt:lpstr>
      <vt:lpstr>Moseley’s Plots</vt:lpstr>
      <vt:lpstr>X-rays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21</cp:revision>
  <cp:lastPrinted>2017-10-03T16:16:08Z</cp:lastPrinted>
  <dcterms:created xsi:type="dcterms:W3CDTF">2016-02-25T14:07:17Z</dcterms:created>
  <dcterms:modified xsi:type="dcterms:W3CDTF">2017-10-03T19:13:47Z</dcterms:modified>
</cp:coreProperties>
</file>