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4" r:id="rId2"/>
    <p:sldId id="266" r:id="rId3"/>
    <p:sldId id="268" r:id="rId4"/>
    <p:sldId id="271" r:id="rId5"/>
    <p:sldId id="257" r:id="rId6"/>
    <p:sldId id="259" r:id="rId7"/>
    <p:sldId id="272" r:id="rId8"/>
    <p:sldId id="276" r:id="rId9"/>
    <p:sldId id="277" r:id="rId10"/>
    <p:sldId id="261" r:id="rId11"/>
    <p:sldId id="283" r:id="rId12"/>
    <p:sldId id="267" r:id="rId13"/>
    <p:sldId id="279" r:id="rId14"/>
    <p:sldId id="281" r:id="rId15"/>
    <p:sldId id="282" r:id="rId16"/>
    <p:sldId id="284" r:id="rId1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005EB1-3A0C-406F-B0EA-573D1496BDA6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3B5017-14AE-4465-BF57-A2A3D134D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2A2ED-CCD1-4832-9828-0254C5B04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010D1-4462-426E-A698-32A705FC3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18A47-10B5-47AE-B7D7-47E45E046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36926-5A84-4A83-8B16-9A018DE74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7B17C-0442-473B-A27F-7F5B98B80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EAA6B-291E-4C8F-BA3D-F9222981F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256F6-9892-4DC0-A48E-385273A44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2BF00-A53D-4498-9074-00EA286F4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540A3-6F1C-4709-825C-EA6A95E7B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711A8-8943-4A41-80CA-EC79879B6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15B4-4D11-4AC9-9D1D-8E73F7B26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269CDA-F982-4E28-AEC0-282B1EA06E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Alternating Current Circuits</a:t>
            </a:r>
            <a:br>
              <a:rPr lang="en-US" b="1" dirty="0">
                <a:solidFill>
                  <a:srgbClr val="000000"/>
                </a:solidFill>
                <a:latin typeface="Arial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</a:rPr>
              <a:t>Current and Voltage in an Inductive Circuit</a:t>
            </a:r>
          </a:p>
        </p:txBody>
      </p:sp>
      <p:pic>
        <p:nvPicPr>
          <p:cNvPr id="7173" name="Picture 5" descr="fig23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1025" y="2063750"/>
            <a:ext cx="2903538" cy="2732088"/>
          </a:xfrm>
          <a:prstGeom prst="rect">
            <a:avLst/>
          </a:prstGeom>
          <a:noFill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7772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The instantaneous voltage and </a:t>
            </a:r>
            <a:r>
              <a:rPr lang="en-US">
                <a:solidFill>
                  <a:srgbClr val="009900"/>
                </a:solidFill>
              </a:rPr>
              <a:t>current</a:t>
            </a:r>
            <a:r>
              <a:rPr lang="en-US">
                <a:solidFill>
                  <a:srgbClr val="000000"/>
                </a:solidFill>
              </a:rPr>
              <a:t> in a </a:t>
            </a:r>
            <a:r>
              <a:rPr lang="en-US">
                <a:solidFill>
                  <a:srgbClr val="009900"/>
                </a:solidFill>
              </a:rPr>
              <a:t>circuit</a:t>
            </a:r>
            <a:r>
              <a:rPr lang="en-US">
                <a:solidFill>
                  <a:srgbClr val="000000"/>
                </a:solidFill>
              </a:rPr>
              <a:t> containing only an inductor are not in phase. The current </a:t>
            </a:r>
            <a:r>
              <a:rPr lang="en-US" i="1">
                <a:solidFill>
                  <a:srgbClr val="000000"/>
                </a:solidFill>
              </a:rPr>
              <a:t>lags behind</a:t>
            </a:r>
            <a:r>
              <a:rPr lang="en-US">
                <a:solidFill>
                  <a:srgbClr val="000000"/>
                </a:solidFill>
              </a:rPr>
              <a:t> the voltage by one-quarter of a cycle or by a phase angle of 90°.</a:t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 algn="l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Comparison:</a:t>
            </a:r>
            <a:br>
              <a:rPr lang="en-US" sz="4000"/>
            </a:br>
            <a:r>
              <a:rPr lang="en-US" sz="4000"/>
              <a:t>Capacitive versus Inductive</a:t>
            </a:r>
          </a:p>
        </p:txBody>
      </p:sp>
      <p:pic>
        <p:nvPicPr>
          <p:cNvPr id="31748" name="Picture 4" descr="fig23_0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2514600"/>
            <a:ext cx="2514600" cy="2219325"/>
          </a:xfrm>
          <a:noFill/>
          <a:ln/>
        </p:spPr>
      </p:pic>
      <p:pic>
        <p:nvPicPr>
          <p:cNvPr id="31750" name="Picture 6" descr="fig23_0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2286000"/>
            <a:ext cx="2419350" cy="2276475"/>
          </a:xfrm>
          <a:noFill/>
          <a:ln/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953000" y="5029200"/>
            <a:ext cx="396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The current </a:t>
            </a:r>
            <a:r>
              <a:rPr lang="en-US" i="1">
                <a:solidFill>
                  <a:srgbClr val="000000"/>
                </a:solidFill>
              </a:rPr>
              <a:t>lags behind</a:t>
            </a:r>
            <a:r>
              <a:rPr lang="en-US">
                <a:solidFill>
                  <a:srgbClr val="000000"/>
                </a:solidFill>
              </a:rPr>
              <a:t> the voltage by one-quarter of a cycle or by a phase angle of 90°.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" y="5029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33400" y="5029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The current </a:t>
            </a:r>
            <a:r>
              <a:rPr lang="en-US" i="1">
                <a:solidFill>
                  <a:srgbClr val="000000"/>
                </a:solidFill>
              </a:rPr>
              <a:t>leads</a:t>
            </a:r>
            <a:r>
              <a:rPr lang="en-US">
                <a:solidFill>
                  <a:srgbClr val="000000"/>
                </a:solidFill>
              </a:rPr>
              <a:t> the voltage by one-quarter of a cycle or by a phase angle of 90°.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Verdana" pitchFamily="34" charset="0"/>
              </a:rPr>
              <a:t>23.3. Circuits Containing Resistance, Capacitance, and Inductance</a:t>
            </a:r>
            <a:r>
              <a:rPr lang="en-US">
                <a:solidFill>
                  <a:srgbClr val="000000"/>
                </a:solidFill>
                <a:latin typeface="Verdana" pitchFamily="34" charset="0"/>
              </a:rPr>
              <a:t> </a:t>
            </a:r>
            <a:br>
              <a:rPr lang="en-US">
                <a:solidFill>
                  <a:srgbClr val="000000"/>
                </a:solidFill>
                <a:latin typeface="Verdana" pitchFamily="34" charset="0"/>
              </a:rPr>
            </a:b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3317" name="Picture 5" descr="The three voltage phasors (VR, VC, and VL) and the current phasor (I0) for a series RCL circuit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62200"/>
            <a:ext cx="2732088" cy="3897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Verdana" pitchFamily="34" charset="0"/>
              </a:rPr>
              <a:t>Impedance,z for a Series RCL Circuit</a:t>
            </a:r>
          </a:p>
        </p:txBody>
      </p:sp>
      <p:pic>
        <p:nvPicPr>
          <p:cNvPr id="27653" name="Picture 5" descr="math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76800"/>
            <a:ext cx="7620000" cy="1192213"/>
          </a:xfrm>
          <a:prstGeom prst="rect">
            <a:avLst/>
          </a:prstGeom>
          <a:noFill/>
        </p:spPr>
      </p:pic>
      <p:pic>
        <p:nvPicPr>
          <p:cNvPr id="27655" name="Picture 7" descr="A series RCL circuit contains a resistor, a capacitor, and an inductor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362200"/>
            <a:ext cx="36004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Verdana" pitchFamily="34" charset="0"/>
              </a:rPr>
              <a:t>Resonant Frequency</a:t>
            </a:r>
          </a:p>
        </p:txBody>
      </p:sp>
      <p:pic>
        <p:nvPicPr>
          <p:cNvPr id="29701" name="Picture 5" descr="math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463925" cy="1287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Verdana" pitchFamily="34" charset="0"/>
              </a:rPr>
              <a:t>Impedance and RMS Current</a:t>
            </a:r>
          </a:p>
        </p:txBody>
      </p:sp>
      <p:pic>
        <p:nvPicPr>
          <p:cNvPr id="30725" name="Picture 5" descr="In a series RCL circuit the impedance is a minimum, and the current is a maximum, when the frequency f equals the resonant frequency f0 of the circuit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2479675" cy="2320925"/>
          </a:xfrm>
          <a:prstGeom prst="rect">
            <a:avLst/>
          </a:prstGeom>
          <a:noFill/>
        </p:spPr>
      </p:pic>
      <p:pic>
        <p:nvPicPr>
          <p:cNvPr id="30727" name="Picture 7" descr="The effect of resistance on the current in a series RCL circuit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971800"/>
            <a:ext cx="2732088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90800"/>
            <a:ext cx="273843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4461302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above Reactance VS. frequency diagram, identify them as that of a capacitor, inductor, and resistor.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Resistance</a:t>
            </a:r>
          </a:p>
        </p:txBody>
      </p:sp>
      <p:pic>
        <p:nvPicPr>
          <p:cNvPr id="12293" name="Picture 5" descr="The resistance in a purely resistive circuit has the same value at all frequencies. The maximum emf of the generator is V0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5922" y="1839913"/>
            <a:ext cx="3230841" cy="4027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Capacitive Reactance, </a:t>
            </a:r>
            <a:r>
              <a:rPr lang="en-US" i="1"/>
              <a:t>X</a:t>
            </a:r>
            <a:r>
              <a:rPr lang="en-US" i="1" baseline="-25000"/>
              <a:t>C</a:t>
            </a:r>
          </a:p>
        </p:txBody>
      </p:sp>
      <p:pic>
        <p:nvPicPr>
          <p:cNvPr id="14341" name="Picture 5" descr="The capacitive reactance X&#10;C is inversely proportional to the frequency f according to XC1/(2fC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3254375" cy="3801201"/>
          </a:xfrm>
          <a:prstGeom prst="rect">
            <a:avLst/>
          </a:prstGeom>
          <a:noFill/>
        </p:spPr>
      </p:pic>
      <p:pic>
        <p:nvPicPr>
          <p:cNvPr id="14343" name="Picture 7" descr="math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876800"/>
            <a:ext cx="3200400" cy="119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>
                <a:solidFill>
                  <a:srgbClr val="F71D06"/>
                </a:solidFill>
                <a:latin typeface="Verdana" pitchFamily="34" charset="0"/>
                <a:cs typeface="Times New Roman" pitchFamily="18" charset="0"/>
              </a:rPr>
              <a:t>Example 1</a:t>
            </a: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  </a:t>
            </a:r>
            <a:br>
              <a:rPr lang="en-US" sz="36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36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 Capacitor in an AC Circuit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3429000"/>
            <a:ext cx="8153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For the </a:t>
            </a:r>
            <a:r>
              <a:rPr lang="en-US">
                <a:solidFill>
                  <a:srgbClr val="008000"/>
                </a:solidFill>
                <a:cs typeface="Times New Roman" pitchFamily="18" charset="0"/>
              </a:rPr>
              <a:t>circuit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above, the capacitance of the </a:t>
            </a:r>
            <a:r>
              <a:rPr lang="en-US">
                <a:solidFill>
                  <a:srgbClr val="008000"/>
                </a:solidFill>
                <a:cs typeface="Times New Roman" pitchFamily="18" charset="0"/>
              </a:rPr>
              <a:t>capacitor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is 1.50 </a:t>
            </a:r>
            <a:r>
              <a:rPr lang="en-US" i="1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F, and the rms voltage of the generator is 25.0 V. What is the rms </a:t>
            </a:r>
            <a:r>
              <a:rPr lang="en-US">
                <a:solidFill>
                  <a:srgbClr val="008000"/>
                </a:solidFill>
                <a:cs typeface="Times New Roman" pitchFamily="18" charset="0"/>
              </a:rPr>
              <a:t>current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in the circuit when the frequency of the generator is 5.00 × 10</a:t>
            </a:r>
            <a:r>
              <a:rPr lang="en-US" baseline="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Hz?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819400" y="2057400"/>
          <a:ext cx="3581400" cy="1509713"/>
        </p:xfrm>
        <a:graphic>
          <a:graphicData uri="http://schemas.openxmlformats.org/presentationml/2006/ole">
            <p:oleObj spid="_x0000_s17413" name="Bitmap Image" r:id="rId3" imgW="2553056" imgH="1076475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Resistive Circuit</a:t>
            </a:r>
          </a:p>
        </p:txBody>
      </p:sp>
      <p:pic>
        <p:nvPicPr>
          <p:cNvPr id="3077" name="Picture 5" descr="fig23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8" y="1782763"/>
            <a:ext cx="2868612" cy="329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</a:rPr>
              <a:t>Current and Voltage in a Capacitive Circuit</a:t>
            </a:r>
          </a:p>
        </p:txBody>
      </p:sp>
      <p:pic>
        <p:nvPicPr>
          <p:cNvPr id="5125" name="Picture 5" descr="fig23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75" y="2097088"/>
            <a:ext cx="3017838" cy="2663825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5105400"/>
            <a:ext cx="7924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In a </a:t>
            </a:r>
            <a:r>
              <a:rPr lang="en-US">
                <a:solidFill>
                  <a:srgbClr val="009900"/>
                </a:solidFill>
              </a:rPr>
              <a:t>circuit</a:t>
            </a:r>
            <a:r>
              <a:rPr lang="en-US">
                <a:solidFill>
                  <a:srgbClr val="000000"/>
                </a:solidFill>
              </a:rPr>
              <a:t> containing only a </a:t>
            </a:r>
            <a:r>
              <a:rPr lang="en-US">
                <a:solidFill>
                  <a:srgbClr val="009900"/>
                </a:solidFill>
              </a:rPr>
              <a:t>capacitor</a:t>
            </a:r>
            <a:r>
              <a:rPr lang="en-US">
                <a:solidFill>
                  <a:srgbClr val="000000"/>
                </a:solidFill>
              </a:rPr>
              <a:t>, the instantaneous voltage and </a:t>
            </a:r>
            <a:r>
              <a:rPr lang="en-US">
                <a:solidFill>
                  <a:srgbClr val="009900"/>
                </a:solidFill>
              </a:rPr>
              <a:t>current</a:t>
            </a:r>
            <a:r>
              <a:rPr lang="en-US">
                <a:solidFill>
                  <a:srgbClr val="000000"/>
                </a:solidFill>
              </a:rPr>
              <a:t> are not in phase. Instead, the current </a:t>
            </a:r>
            <a:r>
              <a:rPr lang="en-US" i="1">
                <a:solidFill>
                  <a:srgbClr val="000000"/>
                </a:solidFill>
              </a:rPr>
              <a:t>leads</a:t>
            </a:r>
            <a:r>
              <a:rPr lang="en-US">
                <a:solidFill>
                  <a:srgbClr val="000000"/>
                </a:solidFill>
              </a:rPr>
              <a:t> the voltage by one-quarter of a cycle or by a phase angle of 90°.</a:t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 algn="l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Inductance</a:t>
            </a:r>
          </a:p>
        </p:txBody>
      </p:sp>
      <p:pic>
        <p:nvPicPr>
          <p:cNvPr id="19461" name="Picture 5" descr="In an ac circuit the inductive reactance X&#10;L is directly proportional to the frequency f, according to X&#10;L&#10;&#10;&#10;2&#10;fL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2732088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Reactance, </a:t>
            </a:r>
            <a:r>
              <a:rPr lang="en-US" i="1"/>
              <a:t>X</a:t>
            </a:r>
            <a:r>
              <a:rPr lang="en-US" i="1" baseline="-25000"/>
              <a:t>L</a:t>
            </a:r>
          </a:p>
        </p:txBody>
      </p:sp>
      <p:pic>
        <p:nvPicPr>
          <p:cNvPr id="24579" name="Picture 3" descr="In an ac circuit the inductive reactance X&#10;L is directly proportional to the frequency f, according to X&#10;L&#10;&#10;&#10;2&#10;fL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2732088" cy="3143250"/>
          </a:xfrm>
          <a:prstGeom prst="rect">
            <a:avLst/>
          </a:prstGeom>
          <a:noFill/>
        </p:spPr>
      </p:pic>
      <p:pic>
        <p:nvPicPr>
          <p:cNvPr id="24581" name="Picture 5" descr="math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638800"/>
            <a:ext cx="3124200" cy="706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71D06"/>
                </a:solidFill>
                <a:latin typeface="Verdana" pitchFamily="34" charset="0"/>
                <a:cs typeface="Times New Roman" pitchFamily="18" charset="0"/>
              </a:rPr>
              <a:t>Example 2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  </a:t>
            </a:r>
            <a:br>
              <a:rPr lang="en-US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An Inductor in an AC Circuit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>
                <a:solidFill>
                  <a:srgbClr val="000000"/>
                </a:solidFill>
                <a:cs typeface="Times New Roman" pitchFamily="18" charset="0"/>
              </a:rPr>
            </a:br>
            <a:endParaRPr lang="en-US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5800" y="4038600"/>
            <a:ext cx="7848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>
                <a:solidFill>
                  <a:srgbClr val="008000"/>
                </a:solidFill>
                <a:cs typeface="Times New Roman" pitchFamily="18" charset="0"/>
              </a:rPr>
              <a:t>circuit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in Figure 23.6 contains a 3.60-mH inductor. The rms voltage of the generator is 25.0 V. Find the rms </a:t>
            </a:r>
            <a:r>
              <a:rPr lang="en-US">
                <a:solidFill>
                  <a:srgbClr val="008000"/>
                </a:solidFill>
                <a:cs typeface="Times New Roman" pitchFamily="18" charset="0"/>
              </a:rPr>
              <a:t>current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in the circuit when the generator frequency is 5.00 × 10</a:t>
            </a:r>
            <a:r>
              <a:rPr lang="en-US" baseline="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Hz.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048000" y="2133600"/>
          <a:ext cx="2667000" cy="1501775"/>
        </p:xfrm>
        <a:graphic>
          <a:graphicData uri="http://schemas.openxmlformats.org/presentationml/2006/ole">
            <p:oleObj spid="_x0000_s25605" name="Bitmap Image" r:id="rId3" imgW="1895238" imgH="106666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272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Arial</vt:lpstr>
      <vt:lpstr>Verdana</vt:lpstr>
      <vt:lpstr>Symbol</vt:lpstr>
      <vt:lpstr>Default Design</vt:lpstr>
      <vt:lpstr>Bitmap Image</vt:lpstr>
      <vt:lpstr>Alternating Current Circuits </vt:lpstr>
      <vt:lpstr>Resistance</vt:lpstr>
      <vt:lpstr>Capacitive Reactance, XC</vt:lpstr>
      <vt:lpstr>Example 1   A Capacitor in an AC Circuit</vt:lpstr>
      <vt:lpstr>Resistive Circuit</vt:lpstr>
      <vt:lpstr>Current and Voltage in a Capacitive Circuit</vt:lpstr>
      <vt:lpstr>Inductance</vt:lpstr>
      <vt:lpstr>Inductive Reactance, XL</vt:lpstr>
      <vt:lpstr>Example 2   An Inductor in an AC Circuit </vt:lpstr>
      <vt:lpstr>Current and Voltage in an Inductive Circuit</vt:lpstr>
      <vt:lpstr>A Comparison: Capacitive versus Inductive</vt:lpstr>
      <vt:lpstr>23.3. Circuits Containing Resistance, Capacitance, and Inductance  </vt:lpstr>
      <vt:lpstr>Impedance,z for a Series RCL Circuit</vt:lpstr>
      <vt:lpstr>Resonant Frequency</vt:lpstr>
      <vt:lpstr>Impedance and RMS Current</vt:lpstr>
      <vt:lpstr>Question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mahesp</cp:lastModifiedBy>
  <cp:revision>6</cp:revision>
  <dcterms:created xsi:type="dcterms:W3CDTF">2003-03-26T02:55:05Z</dcterms:created>
  <dcterms:modified xsi:type="dcterms:W3CDTF">2013-01-29T14:18:01Z</dcterms:modified>
</cp:coreProperties>
</file>