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67" r:id="rId2"/>
    <p:sldId id="268" r:id="rId3"/>
    <p:sldId id="269" r:id="rId4"/>
    <p:sldId id="270" r:id="rId5"/>
    <p:sldId id="258" r:id="rId6"/>
    <p:sldId id="260" r:id="rId7"/>
    <p:sldId id="262" r:id="rId8"/>
    <p:sldId id="263" r:id="rId9"/>
    <p:sldId id="275" r:id="rId10"/>
    <p:sldId id="264" r:id="rId11"/>
    <p:sldId id="274" r:id="rId12"/>
    <p:sldId id="271" r:id="rId13"/>
    <p:sldId id="272" r:id="rId14"/>
    <p:sldId id="27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582CFEA-CFC2-48CE-85DB-18D57BD56F29}" type="datetimeFigureOut">
              <a:rPr lang="en-US" smtClean="0"/>
              <a:pPr/>
              <a:t>3/27/2016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A10B7D9-6AB0-4AB1-9757-7CEC8E8414D1}" type="slidenum">
              <a:rPr lang="en-US" smtClean="0"/>
              <a:pPr/>
              <a:t>‹#›</a:t>
            </a:fld>
            <a:endParaRPr lang="en-US"/>
          </a:p>
        </p:txBody>
      </p:sp>
    </p:spTree>
    <p:extLst>
      <p:ext uri="{BB962C8B-B14F-4D97-AF65-F5344CB8AC3E}">
        <p14:creationId xmlns:p14="http://schemas.microsoft.com/office/powerpoint/2010/main" xmlns="" val="32234368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37B3D-6B96-4FE2-9AF4-4C07B38C9CD0}"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37B3D-6B96-4FE2-9AF4-4C07B38C9CD0}"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37B3D-6B96-4FE2-9AF4-4C07B38C9CD0}"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37B3D-6B96-4FE2-9AF4-4C07B38C9CD0}"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37B3D-6B96-4FE2-9AF4-4C07B38C9CD0}"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37B3D-6B96-4FE2-9AF4-4C07B38C9CD0}" type="datetimeFigureOut">
              <a:rPr lang="en-US" smtClean="0"/>
              <a:pPr/>
              <a:t>3/27/2016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37B3D-6B96-4FE2-9AF4-4C07B38C9CD0}" type="datetimeFigureOut">
              <a:rPr lang="en-US" smtClean="0"/>
              <a:pPr/>
              <a:t>3/27/2016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37B3D-6B96-4FE2-9AF4-4C07B38C9CD0}" type="datetimeFigureOut">
              <a:rPr lang="en-US" smtClean="0"/>
              <a:pPr/>
              <a:t>3/27/2016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37B3D-6B96-4FE2-9AF4-4C07B38C9CD0}" type="datetimeFigureOut">
              <a:rPr lang="en-US" smtClean="0"/>
              <a:pPr/>
              <a:t>3/27/2016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37B3D-6B96-4FE2-9AF4-4C07B38C9CD0}" type="datetimeFigureOut">
              <a:rPr lang="en-US" smtClean="0"/>
              <a:pPr/>
              <a:t>3/27/2016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37B3D-6B96-4FE2-9AF4-4C07B38C9CD0}" type="datetimeFigureOut">
              <a:rPr lang="en-US" smtClean="0"/>
              <a:pPr/>
              <a:t>3/27/2016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DC816-F578-41AC-B3C4-97C868BBC7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37B3D-6B96-4FE2-9AF4-4C07B38C9CD0}" type="datetimeFigureOut">
              <a:rPr lang="en-US" smtClean="0"/>
              <a:pPr/>
              <a:t>3/27/2016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DC816-F578-41AC-B3C4-97C868BBC7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1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TQKELOE9eY4" TargetMode="External"/><Relationship Id="rId2" Type="http://schemas.openxmlformats.org/officeDocument/2006/relationships/hyperlink" Target="https://www.theguardian.com/science/2013/nov/10/what-is-heisenbergs-uncertainty-principle" TargetMode="Externa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hyperlink" Target="http://plato.stanford.edu/entries/qt-uncertainty/"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0"/>
            <a:ext cx="8229600" cy="1143000"/>
          </a:xfrm>
        </p:spPr>
        <p:txBody>
          <a:bodyPr/>
          <a:lstStyle/>
          <a:p>
            <a:pPr eaLnBrk="1" hangingPunct="1"/>
            <a:r>
              <a:rPr lang="en-US" b="1" dirty="0" smtClean="0"/>
              <a:t>Review of Waves</a:t>
            </a:r>
            <a:endParaRPr lang="en-US" dirty="0" smtClean="0"/>
          </a:p>
        </p:txBody>
      </p:sp>
      <p:sp>
        <p:nvSpPr>
          <p:cNvPr id="3" name="Content Placeholder 2"/>
          <p:cNvSpPr>
            <a:spLocks noGrp="1"/>
          </p:cNvSpPr>
          <p:nvPr>
            <p:ph idx="1"/>
          </p:nvPr>
        </p:nvSpPr>
        <p:spPr>
          <a:xfrm>
            <a:off x="533400" y="990600"/>
            <a:ext cx="8229600" cy="5791200"/>
          </a:xfrm>
        </p:spPr>
        <p:txBody>
          <a:bodyPr rtlCol="0">
            <a:normAutofit fontScale="25000" lnSpcReduction="20000"/>
          </a:bodyPr>
          <a:lstStyle/>
          <a:p>
            <a:pPr eaLnBrk="1" fontAlgn="auto" hangingPunct="1">
              <a:spcAft>
                <a:spcPts val="0"/>
              </a:spcAft>
              <a:buFont typeface="Arial" pitchFamily="34" charset="0"/>
              <a:buNone/>
              <a:defRPr/>
            </a:pPr>
            <a:r>
              <a:rPr lang="en-US" sz="11200" dirty="0" smtClean="0"/>
              <a:t>Waves are of three main types: </a:t>
            </a:r>
          </a:p>
          <a:p>
            <a:pPr eaLnBrk="1" fontAlgn="auto" hangingPunct="1">
              <a:spcAft>
                <a:spcPts val="0"/>
              </a:spcAft>
              <a:buFont typeface="Arial" pitchFamily="34" charset="0"/>
              <a:buNone/>
              <a:defRPr/>
            </a:pPr>
            <a:r>
              <a:rPr lang="en-US" dirty="0" smtClean="0"/>
              <a:t/>
            </a:r>
            <a:br>
              <a:rPr lang="en-US" dirty="0" smtClean="0"/>
            </a:br>
            <a:r>
              <a:rPr lang="en-US" sz="8000" dirty="0" smtClean="0"/>
              <a:t>1. </a:t>
            </a:r>
            <a:r>
              <a:rPr lang="en-US" sz="8000" b="1" i="1" dirty="0" smtClean="0"/>
              <a:t>Mechanical waves. </a:t>
            </a:r>
            <a:br>
              <a:rPr lang="en-US" sz="8000" b="1" i="1" dirty="0" smtClean="0"/>
            </a:br>
            <a:r>
              <a:rPr lang="en-US" sz="8000" dirty="0" smtClean="0"/>
              <a:t>We encounter these almost constantly. </a:t>
            </a:r>
          </a:p>
          <a:p>
            <a:pPr eaLnBrk="1" fontAlgn="auto" hangingPunct="1">
              <a:spcAft>
                <a:spcPts val="0"/>
              </a:spcAft>
              <a:buFont typeface="Arial" pitchFamily="34" charset="0"/>
              <a:buNone/>
              <a:defRPr/>
            </a:pPr>
            <a:r>
              <a:rPr lang="en-US" sz="8000" dirty="0" smtClean="0"/>
              <a:t>	Examples: sound waves, water waves, and seismic waves. </a:t>
            </a:r>
          </a:p>
          <a:p>
            <a:pPr eaLnBrk="1" fontAlgn="auto" hangingPunct="1">
              <a:spcAft>
                <a:spcPts val="0"/>
              </a:spcAft>
              <a:buFont typeface="Arial" pitchFamily="34" charset="0"/>
              <a:buNone/>
              <a:defRPr/>
            </a:pPr>
            <a:r>
              <a:rPr lang="en-US" sz="8000" dirty="0" smtClean="0"/>
              <a:t>	These waves are governed by Newton’s laws, and they can exist only within a material medium, such as air, water, and rock.</a:t>
            </a:r>
          </a:p>
          <a:p>
            <a:pPr eaLnBrk="1" fontAlgn="auto" hangingPunct="1">
              <a:spcAft>
                <a:spcPts val="0"/>
              </a:spcAft>
              <a:buFont typeface="Arial" pitchFamily="34" charset="0"/>
              <a:buNone/>
              <a:defRPr/>
            </a:pPr>
            <a:r>
              <a:rPr lang="en-US" sz="8000" dirty="0" smtClean="0"/>
              <a:t/>
            </a:r>
            <a:br>
              <a:rPr lang="en-US" sz="8000" dirty="0" smtClean="0"/>
            </a:br>
            <a:r>
              <a:rPr lang="en-US" sz="8000" dirty="0" smtClean="0"/>
              <a:t>2. </a:t>
            </a:r>
            <a:r>
              <a:rPr lang="en-US" sz="8000" b="1" i="1" dirty="0" smtClean="0"/>
              <a:t>Electromagnetic waves.</a:t>
            </a:r>
          </a:p>
          <a:p>
            <a:pPr eaLnBrk="1" fontAlgn="auto" hangingPunct="1">
              <a:spcAft>
                <a:spcPts val="0"/>
              </a:spcAft>
              <a:buFont typeface="Arial" pitchFamily="34" charset="0"/>
              <a:buNone/>
              <a:defRPr/>
            </a:pPr>
            <a:r>
              <a:rPr lang="en-US" sz="8000" dirty="0" smtClean="0"/>
              <a:t>	Examples include visible and ultraviolet light, radio and television waves, microwaves, </a:t>
            </a:r>
            <a:r>
              <a:rPr lang="en-US" sz="8000" i="1" dirty="0" smtClean="0"/>
              <a:t>x</a:t>
            </a:r>
            <a:r>
              <a:rPr lang="en-US" sz="8000" dirty="0" smtClean="0"/>
              <a:t> rays, and radar waves.</a:t>
            </a:r>
          </a:p>
          <a:p>
            <a:pPr eaLnBrk="1" fontAlgn="auto" hangingPunct="1">
              <a:spcAft>
                <a:spcPts val="0"/>
              </a:spcAft>
              <a:buFont typeface="Arial" pitchFamily="34" charset="0"/>
              <a:buNone/>
              <a:defRPr/>
            </a:pPr>
            <a:r>
              <a:rPr lang="en-US" sz="8000" dirty="0" smtClean="0"/>
              <a:t>	These waves require no material medium to exist. Light waves from stars, for example, travel through the vacuum of space to reach us. </a:t>
            </a:r>
          </a:p>
          <a:p>
            <a:pPr eaLnBrk="1" fontAlgn="auto" hangingPunct="1">
              <a:spcAft>
                <a:spcPts val="0"/>
              </a:spcAft>
              <a:buFont typeface="Arial" pitchFamily="34" charset="0"/>
              <a:buNone/>
              <a:defRPr/>
            </a:pPr>
            <a:r>
              <a:rPr lang="en-US" sz="8000" dirty="0" smtClean="0"/>
              <a:t>	All electromagnetic waves travel through a vacuum at the same </a:t>
            </a:r>
            <a:r>
              <a:rPr lang="en-US" sz="8000" dirty="0" smtClean="0"/>
              <a:t>speed, </a:t>
            </a:r>
            <a:br>
              <a:rPr lang="en-US" sz="8000" dirty="0" smtClean="0"/>
            </a:br>
            <a:r>
              <a:rPr lang="en-US" sz="8000" dirty="0" smtClean="0"/>
              <a:t>3 x 10</a:t>
            </a:r>
            <a:r>
              <a:rPr lang="en-US" sz="8000" baseline="30000" dirty="0" smtClean="0"/>
              <a:t>8 </a:t>
            </a:r>
            <a:r>
              <a:rPr lang="en-US" sz="8000" dirty="0" smtClean="0"/>
              <a:t>m/s.</a:t>
            </a:r>
            <a:endParaRPr lang="en-US" sz="8000" dirty="0" smtClean="0"/>
          </a:p>
          <a:p>
            <a:pPr eaLnBrk="1" fontAlgn="auto" hangingPunct="1">
              <a:spcAft>
                <a:spcPts val="0"/>
              </a:spcAft>
              <a:buFont typeface="Arial" pitchFamily="34" charset="0"/>
              <a:buNone/>
              <a:defRPr/>
            </a:pPr>
            <a:r>
              <a:rPr lang="en-US" sz="8000" dirty="0" smtClean="0"/>
              <a:t/>
            </a:r>
            <a:br>
              <a:rPr lang="en-US" sz="8000" dirty="0" smtClean="0"/>
            </a:br>
            <a:r>
              <a:rPr lang="en-US" sz="8000" dirty="0" smtClean="0"/>
              <a:t>3. </a:t>
            </a:r>
            <a:r>
              <a:rPr lang="en-US" sz="8000" b="1" i="1" dirty="0" smtClean="0"/>
              <a:t>Matter waves. </a:t>
            </a:r>
          </a:p>
          <a:p>
            <a:pPr eaLnBrk="1" fontAlgn="auto" hangingPunct="1">
              <a:spcAft>
                <a:spcPts val="0"/>
              </a:spcAft>
              <a:buFont typeface="Arial" pitchFamily="34" charset="0"/>
              <a:buNone/>
              <a:defRPr/>
            </a:pPr>
            <a:r>
              <a:rPr lang="en-US" sz="8000" b="1" i="1" dirty="0" smtClean="0"/>
              <a:t>	</a:t>
            </a:r>
            <a:r>
              <a:rPr lang="en-US" sz="8000" dirty="0" smtClean="0"/>
              <a:t>These waves are commonly used in modern technology. </a:t>
            </a:r>
          </a:p>
          <a:p>
            <a:pPr eaLnBrk="1" fontAlgn="auto" hangingPunct="1">
              <a:spcAft>
                <a:spcPts val="0"/>
              </a:spcAft>
              <a:buFont typeface="Arial" pitchFamily="34" charset="0"/>
              <a:buNone/>
              <a:defRPr/>
            </a:pPr>
            <a:r>
              <a:rPr lang="en-US" sz="8000" dirty="0" smtClean="0"/>
              <a:t>	These waves are associated with electrons, protons, and other fundamental particles, and even atoms and molecules. </a:t>
            </a:r>
          </a:p>
          <a:p>
            <a:pPr eaLnBrk="1" fontAlgn="auto" hangingPunct="1">
              <a:spcAft>
                <a:spcPts val="0"/>
              </a:spcAft>
              <a:buFont typeface="Arial" pitchFamily="34" charset="0"/>
              <a:buNone/>
              <a:defRPr/>
            </a:pPr>
            <a:r>
              <a:rPr lang="en-US" sz="8000" dirty="0" smtClean="0"/>
              <a:t>	These waves are governed by quantum mechanics.</a:t>
            </a:r>
            <a:br>
              <a:rPr lang="en-US" sz="8000" dirty="0" smtClean="0"/>
            </a:br>
            <a:endParaRPr lang="en-US" sz="8000" dirty="0" smtClean="0"/>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143000"/>
          </a:xfrm>
        </p:spPr>
        <p:txBody>
          <a:bodyPr>
            <a:normAutofit fontScale="90000"/>
          </a:bodyPr>
          <a:lstStyle/>
          <a:p>
            <a:r>
              <a:rPr lang="en-US" dirty="0" smtClean="0"/>
              <a:t>Free Particle moving in the +X direction</a:t>
            </a:r>
            <a:endParaRPr lang="en-US" dirty="0"/>
          </a:p>
        </p:txBody>
      </p:sp>
      <p:pic>
        <p:nvPicPr>
          <p:cNvPr id="4" name="Picture 3" descr="http://edugen.wiley.com/edugen/courses/crs4957/halliday9118/halliday9088c38/image_n/nt0019-y.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1066800"/>
            <a:ext cx="3942715" cy="361315"/>
          </a:xfrm>
          <a:prstGeom prst="rect">
            <a:avLst/>
          </a:prstGeom>
          <a:noFill/>
          <a:ln>
            <a:noFill/>
          </a:ln>
        </p:spPr>
      </p:pic>
      <p:pic>
        <p:nvPicPr>
          <p:cNvPr id="5" name="Picture 4" descr="http://edugen.wiley.com/edugen/courses/crs4957/halliday9118/halliday9088c38/math/math020.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0" y="2133600"/>
            <a:ext cx="3046095" cy="541655"/>
          </a:xfrm>
          <a:prstGeom prst="rect">
            <a:avLst/>
          </a:prstGeom>
          <a:noFill/>
          <a:ln>
            <a:noFill/>
          </a:ln>
        </p:spPr>
      </p:pic>
      <p:sp>
        <p:nvSpPr>
          <p:cNvPr id="7" name="Rectangle 6"/>
          <p:cNvSpPr/>
          <p:nvPr/>
        </p:nvSpPr>
        <p:spPr>
          <a:xfrm>
            <a:off x="381000" y="1600200"/>
            <a:ext cx="8763000" cy="369332"/>
          </a:xfrm>
          <a:prstGeom prst="rect">
            <a:avLst/>
          </a:prstGeom>
        </p:spPr>
        <p:txBody>
          <a:bodyPr wrap="square">
            <a:spAutoFit/>
          </a:bodyPr>
          <a:lstStyle/>
          <a:p>
            <a:r>
              <a:rPr lang="en-US" dirty="0" smtClean="0">
                <a:solidFill>
                  <a:srgbClr val="000000"/>
                </a:solidFill>
                <a:latin typeface="Calibri" pitchFamily="34" charset="0"/>
                <a:ea typeface="Times New Roman" pitchFamily="18" charset="0"/>
                <a:cs typeface="Times New Roman" pitchFamily="18" charset="0"/>
              </a:rPr>
              <a:t>The time-dependent wave function </a:t>
            </a:r>
            <a:r>
              <a:rPr lang="en-US" i="1" dirty="0" smtClean="0">
                <a:solidFill>
                  <a:srgbClr val="000000"/>
                </a:solidFill>
                <a:latin typeface="Calibri" pitchFamily="34" charset="0"/>
                <a:ea typeface="Times New Roman" pitchFamily="18" charset="0"/>
                <a:cs typeface="Times New Roman" pitchFamily="18" charset="0"/>
              </a:rPr>
              <a:t>Ψ</a:t>
            </a:r>
            <a:r>
              <a:rPr lang="en-US" dirty="0" smtClean="0">
                <a:solidFill>
                  <a:srgbClr val="000000"/>
                </a:solidFill>
                <a:latin typeface="Calibri" pitchFamily="34" charset="0"/>
                <a:ea typeface="Times New Roman" pitchFamily="18" charset="0"/>
                <a:cs typeface="Times New Roman" pitchFamily="18" charset="0"/>
              </a:rPr>
              <a:t> of a free particle traveling in the </a:t>
            </a:r>
            <a:r>
              <a:rPr lang="en-US" i="1" dirty="0" smtClean="0">
                <a:solidFill>
                  <a:srgbClr val="000000"/>
                </a:solidFill>
                <a:latin typeface="Calibri" pitchFamily="34" charset="0"/>
                <a:ea typeface="Times New Roman" pitchFamily="18" charset="0"/>
                <a:cs typeface="Times New Roman" pitchFamily="18" charset="0"/>
              </a:rPr>
              <a:t>x</a:t>
            </a:r>
            <a:r>
              <a:rPr lang="en-US" dirty="0" smtClean="0">
                <a:solidFill>
                  <a:srgbClr val="000000"/>
                </a:solidFill>
                <a:latin typeface="Calibri" pitchFamily="34" charset="0"/>
                <a:ea typeface="Times New Roman" pitchFamily="18" charset="0"/>
                <a:cs typeface="Times New Roman" pitchFamily="18" charset="0"/>
              </a:rPr>
              <a:t> direction:</a:t>
            </a:r>
            <a:endParaRPr lang="en-US" dirty="0"/>
          </a:p>
        </p:txBody>
      </p:sp>
      <p:pic>
        <p:nvPicPr>
          <p:cNvPr id="8" name="Picture 7" descr="http://edugen.wiley.com/edugen/courses/crs4957/halliday9118/halliday9088c38/image_n/nt0021-y.gif"/>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53200" y="4191000"/>
            <a:ext cx="2219325" cy="119951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5" name="Picture 14" descr="http://edugen.wiley.com/edugen/courses/crs4957/halliday9118/halliday9088c38/math/math043.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1447800"/>
            <a:ext cx="1030605" cy="361315"/>
          </a:xfrm>
          <a:prstGeom prst="rect">
            <a:avLst/>
          </a:prstGeom>
          <a:noFill/>
          <a:ln>
            <a:noFill/>
          </a:ln>
        </p:spPr>
      </p:pic>
      <p:sp>
        <p:nvSpPr>
          <p:cNvPr id="8" name="Rectangle 7"/>
          <p:cNvSpPr/>
          <p:nvPr/>
        </p:nvSpPr>
        <p:spPr>
          <a:xfrm>
            <a:off x="304800" y="1143000"/>
            <a:ext cx="8839200" cy="646331"/>
          </a:xfrm>
          <a:prstGeom prst="rect">
            <a:avLst/>
          </a:prstGeom>
        </p:spPr>
        <p:txBody>
          <a:bodyPr wrap="square">
            <a:spAutoFit/>
          </a:bodyPr>
          <a:lstStyle/>
          <a:p>
            <a:r>
              <a:rPr lang="en-US" dirty="0"/>
              <a:t>Show that the angular wave number </a:t>
            </a:r>
            <a:r>
              <a:rPr lang="en-US" i="1" dirty="0"/>
              <a:t>k</a:t>
            </a:r>
            <a:r>
              <a:rPr lang="en-US" dirty="0"/>
              <a:t> for a nonrelativistic free particle of mass </a:t>
            </a:r>
            <a:r>
              <a:rPr lang="en-US" i="1" dirty="0"/>
              <a:t>m</a:t>
            </a:r>
            <a:r>
              <a:rPr lang="en-US" dirty="0"/>
              <a:t> can be written </a:t>
            </a:r>
            <a:r>
              <a:rPr lang="en-US" dirty="0" smtClean="0"/>
              <a:t>as,                       </a:t>
            </a:r>
            <a:r>
              <a:rPr lang="en-US" i="1" dirty="0" smtClean="0"/>
              <a:t>K</a:t>
            </a:r>
            <a:r>
              <a:rPr lang="en-US" dirty="0"/>
              <a:t> is the particle's kinetic energy.</a:t>
            </a:r>
          </a:p>
        </p:txBody>
      </p:sp>
    </p:spTree>
    <p:extLst>
      <p:ext uri="{BB962C8B-B14F-4D97-AF65-F5344CB8AC3E}">
        <p14:creationId xmlns:p14="http://schemas.microsoft.com/office/powerpoint/2010/main" xmlns="" val="2444089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Heisenberg's Uncertainty Principle</a:t>
            </a:r>
            <a:endParaRPr lang="en-US" dirty="0"/>
          </a:p>
        </p:txBody>
      </p:sp>
      <p:sp>
        <p:nvSpPr>
          <p:cNvPr id="4" name="Rectangle 3"/>
          <p:cNvSpPr/>
          <p:nvPr/>
        </p:nvSpPr>
        <p:spPr>
          <a:xfrm>
            <a:off x="533400" y="1676400"/>
            <a:ext cx="8153400" cy="1754326"/>
          </a:xfrm>
          <a:prstGeom prst="rect">
            <a:avLst/>
          </a:prstGeom>
        </p:spPr>
        <p:txBody>
          <a:bodyPr wrap="square">
            <a:spAutoFit/>
          </a:bodyPr>
          <a:lstStyle/>
          <a:p>
            <a:r>
              <a:rPr lang="en-US" dirty="0" smtClean="0">
                <a:hlinkClick r:id="rId2"/>
              </a:rPr>
              <a:t>https://www.theguardian.com/science/2013/nov/10/what-is-heisenbergs-uncertainty-principle</a:t>
            </a:r>
            <a:r>
              <a:rPr lang="en-US" dirty="0" smtClean="0"/>
              <a:t> </a:t>
            </a:r>
          </a:p>
          <a:p>
            <a:endParaRPr lang="en-US" dirty="0" smtClean="0"/>
          </a:p>
          <a:p>
            <a:r>
              <a:rPr lang="en-US" dirty="0" smtClean="0">
                <a:hlinkClick r:id="rId3"/>
              </a:rPr>
              <a:t>https://www.youtube.com/watch?v=TQKELOE9eY4</a:t>
            </a:r>
            <a:endParaRPr lang="en-US" dirty="0" smtClean="0"/>
          </a:p>
          <a:p>
            <a:endParaRPr lang="en-US" dirty="0" smtClean="0"/>
          </a:p>
          <a:p>
            <a:r>
              <a:rPr lang="en-US" dirty="0" smtClean="0">
                <a:hlinkClick r:id="rId4"/>
              </a:rPr>
              <a:t>http://plato.stanford.edu/entries/qt-uncertainty/</a:t>
            </a:r>
            <a:endParaRPr lang="en-US" dirty="0"/>
          </a:p>
        </p:txBody>
      </p:sp>
      <p:pic>
        <p:nvPicPr>
          <p:cNvPr id="27653" name="Picture 5"/>
          <p:cNvPicPr>
            <a:picLocks noChangeAspect="1" noChangeArrowheads="1"/>
          </p:cNvPicPr>
          <p:nvPr/>
        </p:nvPicPr>
        <p:blipFill>
          <a:blip r:embed="rId5" cstate="print"/>
          <a:srcRect/>
          <a:stretch>
            <a:fillRect/>
          </a:stretch>
        </p:blipFill>
        <p:spPr bwMode="auto">
          <a:xfrm>
            <a:off x="3505200" y="3810000"/>
            <a:ext cx="2181225"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Deducing Uncertainty Principle with Single-Slit Diffraction</a:t>
            </a:r>
            <a:endParaRPr lang="en-US" dirty="0"/>
          </a:p>
        </p:txBody>
      </p:sp>
      <p:pic>
        <p:nvPicPr>
          <p:cNvPr id="29698" name="Picture 2" descr="Image described by caption and surrounding text."/>
          <p:cNvPicPr>
            <a:picLocks noChangeAspect="1" noChangeArrowheads="1"/>
          </p:cNvPicPr>
          <p:nvPr/>
        </p:nvPicPr>
        <p:blipFill>
          <a:blip r:embed="rId2" cstate="print"/>
          <a:srcRect/>
          <a:stretch>
            <a:fillRect/>
          </a:stretch>
        </p:blipFill>
        <p:spPr bwMode="auto">
          <a:xfrm>
            <a:off x="381000" y="1447800"/>
            <a:ext cx="4648200" cy="272415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normAutofit fontScale="90000"/>
          </a:bodyPr>
          <a:lstStyle/>
          <a:p>
            <a:r>
              <a:rPr lang="en-US" dirty="0" smtClean="0"/>
              <a:t>Position and momentum of an Electron</a:t>
            </a:r>
            <a:endParaRPr lang="en-US" dirty="0"/>
          </a:p>
        </p:txBody>
      </p:sp>
      <p:sp>
        <p:nvSpPr>
          <p:cNvPr id="5" name="Rectangle 4"/>
          <p:cNvSpPr/>
          <p:nvPr/>
        </p:nvSpPr>
        <p:spPr>
          <a:xfrm>
            <a:off x="304800" y="1295400"/>
            <a:ext cx="8610600" cy="1200329"/>
          </a:xfrm>
          <a:prstGeom prst="rect">
            <a:avLst/>
          </a:prstGeom>
        </p:spPr>
        <p:txBody>
          <a:bodyPr wrap="square">
            <a:spAutoFit/>
          </a:bodyPr>
          <a:lstStyle/>
          <a:p>
            <a:pPr lvl="0" fontAlgn="base">
              <a:spcBef>
                <a:spcPct val="0"/>
              </a:spcBef>
              <a:spcAft>
                <a:spcPct val="0"/>
              </a:spcAft>
            </a:pPr>
            <a:r>
              <a:rPr lang="en-US" dirty="0" smtClean="0">
                <a:latin typeface="Calibri" pitchFamily="34" charset="0"/>
                <a:ea typeface="Times New Roman" pitchFamily="18" charset="0"/>
                <a:cs typeface="Times New Roman" pitchFamily="18" charset="0"/>
              </a:rPr>
              <a:t>Assume that an electron is moving along an </a:t>
            </a:r>
            <a:r>
              <a:rPr lang="en-US" i="1" dirty="0" smtClean="0">
                <a:latin typeface="Calibri" pitchFamily="34" charset="0"/>
                <a:ea typeface="Times New Roman" pitchFamily="18" charset="0"/>
                <a:cs typeface="Times New Roman" pitchFamily="18" charset="0"/>
              </a:rPr>
              <a:t>x</a:t>
            </a:r>
            <a:r>
              <a:rPr lang="en-US" dirty="0" smtClean="0">
                <a:latin typeface="Calibri" pitchFamily="34" charset="0"/>
                <a:ea typeface="Times New Roman" pitchFamily="18" charset="0"/>
                <a:cs typeface="Times New Roman" pitchFamily="18" charset="0"/>
              </a:rPr>
              <a:t> axis and that you measure its speed to be 2.05 × 10</a:t>
            </a:r>
            <a:r>
              <a:rPr lang="en-US" baseline="30000" dirty="0" smtClean="0">
                <a:latin typeface="Calibri" pitchFamily="34" charset="0"/>
                <a:ea typeface="Times New Roman" pitchFamily="18" charset="0"/>
                <a:cs typeface="Times New Roman" pitchFamily="18" charset="0"/>
              </a:rPr>
              <a:t>6</a:t>
            </a:r>
            <a:r>
              <a:rPr lang="en-US" dirty="0" smtClean="0">
                <a:latin typeface="Calibri" pitchFamily="34" charset="0"/>
                <a:ea typeface="Times New Roman" pitchFamily="18" charset="0"/>
                <a:cs typeface="Times New Roman" pitchFamily="18" charset="0"/>
              </a:rPr>
              <a:t> m/s, which can be known with a precision of 0.50%. What is the minimum uncertainty (as allowed by the uncertainty principle in quantum theory) with which you can simultaneously measure the position of the electron along the </a:t>
            </a:r>
            <a:r>
              <a:rPr lang="en-US" i="1" dirty="0" smtClean="0">
                <a:latin typeface="Calibri" pitchFamily="34" charset="0"/>
                <a:ea typeface="Times New Roman" pitchFamily="18" charset="0"/>
                <a:cs typeface="Times New Roman" pitchFamily="18" charset="0"/>
              </a:rPr>
              <a:t>x</a:t>
            </a:r>
            <a:r>
              <a:rPr lang="en-US" dirty="0" smtClean="0">
                <a:latin typeface="Calibri" pitchFamily="34" charset="0"/>
                <a:ea typeface="Times New Roman" pitchFamily="18" charset="0"/>
                <a:cs typeface="Times New Roman" pitchFamily="18" charset="0"/>
              </a:rPr>
              <a:t> axis?</a:t>
            </a:r>
            <a:endParaRPr lang="en-US" sz="4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Pulse and Sine Wave</a:t>
            </a:r>
          </a:p>
        </p:txBody>
      </p:sp>
      <p:pic>
        <p:nvPicPr>
          <p:cNvPr id="3075" name="Picture 2" descr="http://edugen.wiley.com/edugen/courses/crs1650/art/images/halliday8019c16/image_t/tfg001.gif"/>
          <p:cNvPicPr>
            <a:picLocks noChangeAspect="1" noChangeArrowheads="1"/>
          </p:cNvPicPr>
          <p:nvPr/>
        </p:nvPicPr>
        <p:blipFill>
          <a:blip r:embed="rId2" cstate="print"/>
          <a:srcRect/>
          <a:stretch>
            <a:fillRect/>
          </a:stretch>
        </p:blipFill>
        <p:spPr bwMode="auto">
          <a:xfrm>
            <a:off x="228600" y="1295400"/>
            <a:ext cx="2752725" cy="4867275"/>
          </a:xfrm>
          <a:prstGeom prst="rect">
            <a:avLst/>
          </a:prstGeom>
          <a:noFill/>
          <a:ln w="9525">
            <a:noFill/>
            <a:miter lim="800000"/>
            <a:headEnd/>
            <a:tailEnd/>
          </a:ln>
        </p:spPr>
      </p:pic>
      <p:sp>
        <p:nvSpPr>
          <p:cNvPr id="3076" name="Rectangle 3"/>
          <p:cNvSpPr>
            <a:spLocks noChangeArrowheads="1"/>
          </p:cNvSpPr>
          <p:nvPr/>
        </p:nvSpPr>
        <p:spPr bwMode="auto">
          <a:xfrm>
            <a:off x="3276600" y="1524000"/>
            <a:ext cx="5410200" cy="2032000"/>
          </a:xfrm>
          <a:prstGeom prst="rect">
            <a:avLst/>
          </a:prstGeom>
          <a:noFill/>
          <a:ln w="9525">
            <a:noFill/>
            <a:miter lim="800000"/>
            <a:headEnd/>
            <a:tailEnd/>
          </a:ln>
        </p:spPr>
        <p:txBody>
          <a:bodyPr anchor="ctr">
            <a:spAutoFit/>
          </a:bodyPr>
          <a:lstStyle/>
          <a:p>
            <a:r>
              <a:rPr lang="en-US" dirty="0">
                <a:latin typeface="Verdana" pitchFamily="34" charset="0"/>
              </a:rPr>
              <a:t>A wave sent along a stretched, taut string is the simplest mechanical wave. If you give one end of a stretched string a single up-and-down jerk, a wave in the form of a single </a:t>
            </a:r>
            <a:r>
              <a:rPr lang="en-US" i="1" dirty="0">
                <a:latin typeface="Verdana" pitchFamily="34" charset="0"/>
              </a:rPr>
              <a:t>pulse</a:t>
            </a:r>
            <a:r>
              <a:rPr lang="en-US" dirty="0">
                <a:latin typeface="Verdana" pitchFamily="34" charset="0"/>
              </a:rPr>
              <a:t> travels along the string. This pulse and its motion can occur because the string is under tension.  </a:t>
            </a:r>
          </a:p>
        </p:txBody>
      </p:sp>
      <p:pic>
        <p:nvPicPr>
          <p:cNvPr id="3077" name="Picture 4" descr="http://edugen.wiley.com/edugen/courses/crs1650/art/math/halliday8019c16/math002.gif"/>
          <p:cNvPicPr>
            <a:picLocks noChangeAspect="1" noChangeArrowheads="1"/>
          </p:cNvPicPr>
          <p:nvPr/>
        </p:nvPicPr>
        <p:blipFill>
          <a:blip r:embed="rId3" cstate="print"/>
          <a:srcRect/>
          <a:stretch>
            <a:fillRect/>
          </a:stretch>
        </p:blipFill>
        <p:spPr bwMode="auto">
          <a:xfrm>
            <a:off x="12296775" y="412750"/>
            <a:ext cx="342900" cy="171450"/>
          </a:xfrm>
          <a:prstGeom prst="rect">
            <a:avLst/>
          </a:prstGeom>
          <a:noFill/>
          <a:ln w="9525">
            <a:noFill/>
            <a:miter lim="800000"/>
            <a:headEnd/>
            <a:tailEnd/>
          </a:ln>
        </p:spPr>
      </p:pic>
      <p:sp>
        <p:nvSpPr>
          <p:cNvPr id="3078" name="Rectangle 5"/>
          <p:cNvSpPr>
            <a:spLocks noChangeArrowheads="1"/>
          </p:cNvSpPr>
          <p:nvPr/>
        </p:nvSpPr>
        <p:spPr bwMode="auto">
          <a:xfrm>
            <a:off x="3200400" y="3886200"/>
            <a:ext cx="5486400" cy="2308225"/>
          </a:xfrm>
          <a:prstGeom prst="rect">
            <a:avLst/>
          </a:prstGeom>
          <a:noFill/>
          <a:ln w="9525">
            <a:noFill/>
            <a:miter lim="800000"/>
            <a:headEnd/>
            <a:tailEnd/>
          </a:ln>
        </p:spPr>
        <p:txBody>
          <a:bodyPr anchor="ctr">
            <a:spAutoFit/>
          </a:bodyPr>
          <a:lstStyle/>
          <a:p>
            <a:r>
              <a:rPr lang="en-US" dirty="0">
                <a:latin typeface="Verdana" pitchFamily="34" charset="0"/>
              </a:rPr>
              <a:t>If you move your hand up and down in continuous simple harmonic motion, a continuous wave travels along the string. Because the motion of your hand is a sinusoidal function of time, the wave has a sinusoidal shape at any given instant, that is, the wave has the shape of a sine curve or a cosine curve.</a:t>
            </a:r>
          </a:p>
        </p:txBody>
      </p:sp>
      <p:pic>
        <p:nvPicPr>
          <p:cNvPr id="3080" name="Picture 8"/>
          <p:cNvPicPr>
            <a:picLocks noChangeAspect="1" noChangeArrowheads="1"/>
          </p:cNvPicPr>
          <p:nvPr/>
        </p:nvPicPr>
        <p:blipFill>
          <a:blip r:embed="rId4" cstate="print"/>
          <a:srcRect/>
          <a:stretch>
            <a:fillRect/>
          </a:stretch>
        </p:blipFill>
        <p:spPr bwMode="auto">
          <a:xfrm>
            <a:off x="228600" y="1295400"/>
            <a:ext cx="2809875" cy="2409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0"/>
                                        </p:tgtEl>
                                        <p:attrNameLst>
                                          <p:attrName>style.visibility</p:attrName>
                                        </p:attrNameLst>
                                      </p:cBhvr>
                                      <p:to>
                                        <p:strVal val="visible"/>
                                      </p:to>
                                    </p:set>
                                    <p:animEffect transition="in" filter="fade">
                                      <p:cBhvr>
                                        <p:cTn id="7" dur="2000"/>
                                        <p:tgtEl>
                                          <p:spTgt spid="308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6">
                                            <p:txEl>
                                              <p:pRg st="0" end="0"/>
                                            </p:txEl>
                                          </p:spTgt>
                                        </p:tgtEl>
                                        <p:attrNameLst>
                                          <p:attrName>style.visibility</p:attrName>
                                        </p:attrNameLst>
                                      </p:cBhvr>
                                      <p:to>
                                        <p:strVal val="visible"/>
                                      </p:to>
                                    </p:set>
                                    <p:animEffect transition="in" filter="fade">
                                      <p:cBhvr>
                                        <p:cTn id="12" dur="2000"/>
                                        <p:tgtEl>
                                          <p:spTgt spid="30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fade">
                                      <p:cBhvr>
                                        <p:cTn id="17" dur="2000"/>
                                        <p:tgtEl>
                                          <p:spTgt spid="307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8">
                                            <p:txEl>
                                              <p:pRg st="0" end="0"/>
                                            </p:txEl>
                                          </p:spTgt>
                                        </p:tgtEl>
                                        <p:attrNameLst>
                                          <p:attrName>style.visibility</p:attrName>
                                        </p:attrNameLst>
                                      </p:cBhvr>
                                      <p:to>
                                        <p:strVal val="visible"/>
                                      </p:to>
                                    </p:set>
                                    <p:animEffect transition="in" filter="fade">
                                      <p:cBhvr>
                                        <p:cTn id="22" dur="2000"/>
                                        <p:tgtEl>
                                          <p:spTgt spid="30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P spid="307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0"/>
            <a:ext cx="8229600" cy="1143000"/>
          </a:xfrm>
        </p:spPr>
        <p:txBody>
          <a:bodyPr/>
          <a:lstStyle/>
          <a:p>
            <a:pPr eaLnBrk="1" hangingPunct="1"/>
            <a:r>
              <a:rPr lang="en-US" smtClean="0"/>
              <a:t>Transverse and Longitudinal Waves</a:t>
            </a:r>
          </a:p>
        </p:txBody>
      </p:sp>
      <p:pic>
        <p:nvPicPr>
          <p:cNvPr id="4099" name="Picture 2" descr="http://edugen.wiley.com/edugen/courses/crs1650/art/images/halliday8019c16/image_t/tfg002.gif"/>
          <p:cNvPicPr>
            <a:picLocks noChangeAspect="1" noChangeArrowheads="1"/>
          </p:cNvPicPr>
          <p:nvPr/>
        </p:nvPicPr>
        <p:blipFill>
          <a:blip r:embed="rId2" cstate="print"/>
          <a:srcRect/>
          <a:stretch>
            <a:fillRect/>
          </a:stretch>
        </p:blipFill>
        <p:spPr bwMode="auto">
          <a:xfrm>
            <a:off x="609600" y="3276600"/>
            <a:ext cx="2743200" cy="1781175"/>
          </a:xfrm>
          <a:prstGeom prst="rect">
            <a:avLst/>
          </a:prstGeom>
          <a:noFill/>
          <a:ln w="9525">
            <a:noFill/>
            <a:miter lim="800000"/>
            <a:headEnd/>
            <a:tailEnd/>
          </a:ln>
        </p:spPr>
      </p:pic>
      <p:pic>
        <p:nvPicPr>
          <p:cNvPr id="4100" name="Picture 3"/>
          <p:cNvPicPr>
            <a:picLocks noChangeAspect="1" noChangeArrowheads="1"/>
          </p:cNvPicPr>
          <p:nvPr/>
        </p:nvPicPr>
        <p:blipFill>
          <a:blip r:embed="rId3" cstate="print"/>
          <a:srcRect/>
          <a:stretch>
            <a:fillRect/>
          </a:stretch>
        </p:blipFill>
        <p:spPr bwMode="auto">
          <a:xfrm>
            <a:off x="685800" y="838200"/>
            <a:ext cx="2809875" cy="2247900"/>
          </a:xfrm>
          <a:prstGeom prst="rect">
            <a:avLst/>
          </a:prstGeom>
          <a:noFill/>
          <a:ln w="9525">
            <a:noFill/>
            <a:miter lim="800000"/>
            <a:headEnd/>
            <a:tailEnd/>
          </a:ln>
        </p:spPr>
      </p:pic>
      <p:sp>
        <p:nvSpPr>
          <p:cNvPr id="4101" name="Rectangle 5"/>
          <p:cNvSpPr>
            <a:spLocks noChangeArrowheads="1"/>
          </p:cNvSpPr>
          <p:nvPr/>
        </p:nvSpPr>
        <p:spPr bwMode="auto">
          <a:xfrm>
            <a:off x="3733800" y="1752600"/>
            <a:ext cx="4572000" cy="1200150"/>
          </a:xfrm>
          <a:prstGeom prst="rect">
            <a:avLst/>
          </a:prstGeom>
          <a:noFill/>
          <a:ln w="9525">
            <a:noFill/>
            <a:miter lim="800000"/>
            <a:headEnd/>
            <a:tailEnd/>
          </a:ln>
        </p:spPr>
        <p:txBody>
          <a:bodyPr>
            <a:spAutoFit/>
          </a:bodyPr>
          <a:lstStyle/>
          <a:p>
            <a:r>
              <a:rPr lang="en-US" b="1">
                <a:latin typeface="Calibri" pitchFamily="34" charset="0"/>
              </a:rPr>
              <a:t>Transverse</a:t>
            </a:r>
            <a:r>
              <a:rPr lang="en-US">
                <a:latin typeface="Calibri" pitchFamily="34" charset="0"/>
              </a:rPr>
              <a:t> mechanical waves, like those on a stretched string, are waves in which the particles of the medium oscillate perpendicular to the wave’s direction of travel.</a:t>
            </a:r>
          </a:p>
        </p:txBody>
      </p:sp>
      <p:sp>
        <p:nvSpPr>
          <p:cNvPr id="4102" name="Rectangle 6"/>
          <p:cNvSpPr>
            <a:spLocks noChangeArrowheads="1"/>
          </p:cNvSpPr>
          <p:nvPr/>
        </p:nvSpPr>
        <p:spPr bwMode="auto">
          <a:xfrm>
            <a:off x="3505200" y="3810000"/>
            <a:ext cx="4572000" cy="923925"/>
          </a:xfrm>
          <a:prstGeom prst="rect">
            <a:avLst/>
          </a:prstGeom>
          <a:noFill/>
          <a:ln w="9525">
            <a:noFill/>
            <a:miter lim="800000"/>
            <a:headEnd/>
            <a:tailEnd/>
          </a:ln>
        </p:spPr>
        <p:txBody>
          <a:bodyPr>
            <a:spAutoFit/>
          </a:bodyPr>
          <a:lstStyle/>
          <a:p>
            <a:r>
              <a:rPr lang="en-US">
                <a:latin typeface="Calibri" pitchFamily="34" charset="0"/>
              </a:rPr>
              <a:t>Waves in which the particles of the medium oscillate parallel to the wave’s direction of travel are </a:t>
            </a:r>
            <a:r>
              <a:rPr lang="en-US" b="1">
                <a:latin typeface="Calibri" pitchFamily="34" charset="0"/>
              </a:rPr>
              <a:t>longitudinal</a:t>
            </a:r>
            <a:r>
              <a:rPr lang="en-US">
                <a:latin typeface="Calibri" pitchFamily="34" charset="0"/>
              </a:rPr>
              <a:t> waves.</a:t>
            </a:r>
          </a:p>
        </p:txBody>
      </p:sp>
      <p:sp>
        <p:nvSpPr>
          <p:cNvPr id="4103" name="Rectangle 7"/>
          <p:cNvSpPr>
            <a:spLocks noChangeArrowheads="1"/>
          </p:cNvSpPr>
          <p:nvPr/>
        </p:nvSpPr>
        <p:spPr bwMode="auto">
          <a:xfrm>
            <a:off x="457200" y="5181600"/>
            <a:ext cx="8001000" cy="1200329"/>
          </a:xfrm>
          <a:prstGeom prst="rect">
            <a:avLst/>
          </a:prstGeom>
          <a:noFill/>
          <a:ln w="9525">
            <a:noFill/>
            <a:miter lim="800000"/>
            <a:headEnd/>
            <a:tailEnd/>
          </a:ln>
        </p:spPr>
        <p:txBody>
          <a:bodyPr>
            <a:spAutoFit/>
          </a:bodyPr>
          <a:lstStyle/>
          <a:p>
            <a:r>
              <a:rPr lang="en-US" dirty="0">
                <a:latin typeface="Calibri" pitchFamily="34" charset="0"/>
              </a:rPr>
              <a:t>Both a transverse wave and a longitudinal wave are said to be </a:t>
            </a:r>
            <a:r>
              <a:rPr lang="en-US" b="1" dirty="0">
                <a:latin typeface="Calibri" pitchFamily="34" charset="0"/>
              </a:rPr>
              <a:t>traveling waves</a:t>
            </a:r>
            <a:r>
              <a:rPr lang="en-US" dirty="0">
                <a:latin typeface="Calibri" pitchFamily="34" charset="0"/>
              </a:rPr>
              <a:t> because they both travel from one point to another.  Note that it is the wave that moves from end to end, not the material (string or air) through which the wave moves.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20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1">
                                            <p:txEl>
                                              <p:pRg st="0" end="0"/>
                                            </p:txEl>
                                          </p:spTgt>
                                        </p:tgtEl>
                                        <p:attrNameLst>
                                          <p:attrName>style.visibility</p:attrName>
                                        </p:attrNameLst>
                                      </p:cBhvr>
                                      <p:to>
                                        <p:strVal val="visible"/>
                                      </p:to>
                                    </p:set>
                                    <p:animEffect transition="in" filter="fade">
                                      <p:cBhvr>
                                        <p:cTn id="12" dur="2000"/>
                                        <p:tgtEl>
                                          <p:spTgt spid="410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fade">
                                      <p:cBhvr>
                                        <p:cTn id="17" dur="20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02">
                                            <p:txEl>
                                              <p:pRg st="0" end="0"/>
                                            </p:txEl>
                                          </p:spTgt>
                                        </p:tgtEl>
                                        <p:attrNameLst>
                                          <p:attrName>style.visibility</p:attrName>
                                        </p:attrNameLst>
                                      </p:cBhvr>
                                      <p:to>
                                        <p:strVal val="visible"/>
                                      </p:to>
                                    </p:set>
                                    <p:animEffect transition="in" filter="fade">
                                      <p:cBhvr>
                                        <p:cTn id="22" dur="2000"/>
                                        <p:tgtEl>
                                          <p:spTgt spid="410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03">
                                            <p:txEl>
                                              <p:pRg st="0" end="0"/>
                                            </p:txEl>
                                          </p:spTgt>
                                        </p:tgtEl>
                                        <p:attrNameLst>
                                          <p:attrName>style.visibility</p:attrName>
                                        </p:attrNameLst>
                                      </p:cBhvr>
                                      <p:to>
                                        <p:strVal val="visible"/>
                                      </p:to>
                                    </p:set>
                                    <p:animEffect transition="in" filter="fade">
                                      <p:cBhvr>
                                        <p:cTn id="27" dur="2000"/>
                                        <p:tgtEl>
                                          <p:spTgt spid="41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P spid="4102" grpId="0" build="p"/>
      <p:bldP spid="410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1143000"/>
          </a:xfrm>
        </p:spPr>
        <p:txBody>
          <a:bodyPr/>
          <a:lstStyle/>
          <a:p>
            <a:pPr algn="r" eaLnBrk="1" hangingPunct="1"/>
            <a:r>
              <a:rPr lang="en-US" sz="3600" dirty="0" smtClean="0"/>
              <a:t>Travelling wave on a String </a:t>
            </a:r>
            <a:br>
              <a:rPr lang="en-US" sz="3600" dirty="0" smtClean="0"/>
            </a:br>
            <a:r>
              <a:rPr lang="en-US" sz="2400" dirty="0" smtClean="0"/>
              <a:t>Wavelength, Frequency, and Wave Speed</a:t>
            </a:r>
          </a:p>
        </p:txBody>
      </p:sp>
      <p:pic>
        <p:nvPicPr>
          <p:cNvPr id="5123" name="Picture 2" descr="http://edugen.wiley.com/edugen/courses/crs1650/art/images/halliday8019c16/image_t/tfg004.gif"/>
          <p:cNvPicPr>
            <a:picLocks noChangeAspect="1" noChangeArrowheads="1"/>
          </p:cNvPicPr>
          <p:nvPr/>
        </p:nvPicPr>
        <p:blipFill>
          <a:blip r:embed="rId2" cstate="print"/>
          <a:srcRect/>
          <a:stretch>
            <a:fillRect/>
          </a:stretch>
        </p:blipFill>
        <p:spPr bwMode="auto">
          <a:xfrm>
            <a:off x="0" y="0"/>
            <a:ext cx="3352800" cy="2166938"/>
          </a:xfrm>
          <a:prstGeom prst="rect">
            <a:avLst/>
          </a:prstGeom>
          <a:noFill/>
          <a:ln w="9525">
            <a:noFill/>
            <a:miter lim="800000"/>
            <a:headEnd/>
            <a:tailEnd/>
          </a:ln>
        </p:spPr>
      </p:pic>
      <p:pic>
        <p:nvPicPr>
          <p:cNvPr id="5124" name="Picture 4" descr="http://edugen.wiley.com/edugen/courses/crs1650/art/images/halliday8019c16/image_t/tfg006.gif"/>
          <p:cNvPicPr>
            <a:picLocks noChangeAspect="1" noChangeArrowheads="1"/>
          </p:cNvPicPr>
          <p:nvPr/>
        </p:nvPicPr>
        <p:blipFill>
          <a:blip r:embed="rId3" cstate="print"/>
          <a:srcRect/>
          <a:stretch>
            <a:fillRect/>
          </a:stretch>
        </p:blipFill>
        <p:spPr bwMode="auto">
          <a:xfrm>
            <a:off x="0" y="4038600"/>
            <a:ext cx="2695575" cy="1066800"/>
          </a:xfrm>
          <a:prstGeom prst="rect">
            <a:avLst/>
          </a:prstGeom>
          <a:noFill/>
          <a:ln w="9525">
            <a:noFill/>
            <a:miter lim="800000"/>
            <a:headEnd/>
            <a:tailEnd/>
          </a:ln>
        </p:spPr>
      </p:pic>
      <p:pic>
        <p:nvPicPr>
          <p:cNvPr id="5125" name="Picture 5"/>
          <p:cNvPicPr>
            <a:picLocks noChangeAspect="1" noChangeArrowheads="1"/>
          </p:cNvPicPr>
          <p:nvPr/>
        </p:nvPicPr>
        <p:blipFill>
          <a:blip r:embed="rId4" cstate="print"/>
          <a:srcRect/>
          <a:stretch>
            <a:fillRect/>
          </a:stretch>
        </p:blipFill>
        <p:spPr bwMode="auto">
          <a:xfrm>
            <a:off x="0" y="2667000"/>
            <a:ext cx="2800350" cy="1181100"/>
          </a:xfrm>
          <a:prstGeom prst="rect">
            <a:avLst/>
          </a:prstGeom>
          <a:noFill/>
          <a:ln w="9525">
            <a:noFill/>
            <a:miter lim="800000"/>
            <a:headEnd/>
            <a:tailEnd/>
          </a:ln>
        </p:spPr>
      </p:pic>
      <p:pic>
        <p:nvPicPr>
          <p:cNvPr id="5126" name="Picture 7" descr="http://edugen.wiley.com/edugen/courses/crs1650/art/images/halliday8019c16/image_t/tfg008.gif"/>
          <p:cNvPicPr>
            <a:picLocks noChangeAspect="1" noChangeArrowheads="1"/>
          </p:cNvPicPr>
          <p:nvPr/>
        </p:nvPicPr>
        <p:blipFill>
          <a:blip r:embed="rId5" cstate="print"/>
          <a:srcRect/>
          <a:stretch>
            <a:fillRect/>
          </a:stretch>
        </p:blipFill>
        <p:spPr bwMode="auto">
          <a:xfrm>
            <a:off x="0" y="5353050"/>
            <a:ext cx="2752725" cy="1504950"/>
          </a:xfrm>
          <a:prstGeom prst="rect">
            <a:avLst/>
          </a:prstGeom>
          <a:noFill/>
          <a:ln w="9525">
            <a:noFill/>
            <a:miter lim="800000"/>
            <a:headEnd/>
            <a:tailEnd/>
          </a:ln>
        </p:spPr>
      </p:pic>
      <p:sp>
        <p:nvSpPr>
          <p:cNvPr id="5127" name="Rectangle 7"/>
          <p:cNvSpPr>
            <a:spLocks noChangeArrowheads="1"/>
          </p:cNvSpPr>
          <p:nvPr/>
        </p:nvSpPr>
        <p:spPr bwMode="auto">
          <a:xfrm>
            <a:off x="3581400" y="1066800"/>
            <a:ext cx="5257800" cy="2032000"/>
          </a:xfrm>
          <a:prstGeom prst="rect">
            <a:avLst/>
          </a:prstGeom>
          <a:noFill/>
          <a:ln w="9525">
            <a:noFill/>
            <a:miter lim="800000"/>
            <a:headEnd/>
            <a:tailEnd/>
          </a:ln>
        </p:spPr>
        <p:txBody>
          <a:bodyPr>
            <a:spAutoFit/>
          </a:bodyPr>
          <a:lstStyle/>
          <a:p>
            <a:r>
              <a:rPr lang="en-US" dirty="0">
                <a:latin typeface="Calibri" pitchFamily="34" charset="0"/>
              </a:rPr>
              <a:t>The </a:t>
            </a:r>
            <a:r>
              <a:rPr lang="en-US" b="1" dirty="0">
                <a:latin typeface="Calibri" pitchFamily="34" charset="0"/>
              </a:rPr>
              <a:t>amplitude</a:t>
            </a:r>
            <a:r>
              <a:rPr lang="en-US" dirty="0">
                <a:latin typeface="Calibri" pitchFamily="34" charset="0"/>
              </a:rPr>
              <a:t> of a wave is the magnitude of the maximum displacement of the elements from their equilibrium positions as the wave passes through them. </a:t>
            </a:r>
            <a:br>
              <a:rPr lang="en-US" dirty="0">
                <a:latin typeface="Calibri" pitchFamily="34" charset="0"/>
              </a:rPr>
            </a:br>
            <a:r>
              <a:rPr lang="en-US" dirty="0">
                <a:latin typeface="Calibri" pitchFamily="34" charset="0"/>
              </a:rPr>
              <a:t>The </a:t>
            </a:r>
            <a:r>
              <a:rPr lang="en-US" b="1" dirty="0">
                <a:latin typeface="Calibri" pitchFamily="34" charset="0"/>
              </a:rPr>
              <a:t>phase</a:t>
            </a:r>
            <a:r>
              <a:rPr lang="en-US" dirty="0">
                <a:latin typeface="Calibri" pitchFamily="34" charset="0"/>
              </a:rPr>
              <a:t> of the wave is the </a:t>
            </a:r>
            <a:r>
              <a:rPr lang="en-US" i="1" dirty="0">
                <a:latin typeface="Calibri" pitchFamily="34" charset="0"/>
              </a:rPr>
              <a:t>argument</a:t>
            </a:r>
            <a:r>
              <a:rPr lang="en-US" dirty="0">
                <a:latin typeface="Calibri" pitchFamily="34" charset="0"/>
              </a:rPr>
              <a:t> of the sine function. </a:t>
            </a:r>
          </a:p>
          <a:p>
            <a:endParaRPr lang="en-US"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20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7">
                                            <p:txEl>
                                              <p:pRg st="0" end="0"/>
                                            </p:txEl>
                                          </p:spTgt>
                                        </p:tgtEl>
                                        <p:attrNameLst>
                                          <p:attrName>style.visibility</p:attrName>
                                        </p:attrNameLst>
                                      </p:cBhvr>
                                      <p:to>
                                        <p:strVal val="visible"/>
                                      </p:to>
                                    </p:set>
                                    <p:animEffect transition="in" filter="fade">
                                      <p:cBhvr>
                                        <p:cTn id="12" dur="2000"/>
                                        <p:tgtEl>
                                          <p:spTgt spid="51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fade">
                                      <p:cBhvr>
                                        <p:cTn id="17" dur="2000"/>
                                        <p:tgtEl>
                                          <p:spTgt spid="51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4"/>
                                        </p:tgtEl>
                                        <p:attrNameLst>
                                          <p:attrName>style.visibility</p:attrName>
                                        </p:attrNameLst>
                                      </p:cBhvr>
                                      <p:to>
                                        <p:strVal val="visible"/>
                                      </p:to>
                                    </p:set>
                                    <p:animEffect transition="in" filter="fade">
                                      <p:cBhvr>
                                        <p:cTn id="22" dur="2000"/>
                                        <p:tgtEl>
                                          <p:spTgt spid="51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6"/>
                                        </p:tgtEl>
                                        <p:attrNameLst>
                                          <p:attrName>style.visibility</p:attrName>
                                        </p:attrNameLst>
                                      </p:cBhvr>
                                      <p:to>
                                        <p:strVal val="visible"/>
                                      </p:to>
                                    </p:set>
                                    <p:animEffect transition="in" filter="fade">
                                      <p:cBhvr>
                                        <p:cTn id="27" dur="2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Wave Function</a:t>
            </a:r>
            <a:endParaRPr lang="en-US" dirty="0"/>
          </a:p>
        </p:txBody>
      </p:sp>
      <p:sp>
        <p:nvSpPr>
          <p:cNvPr id="7" name="Rectangle 6"/>
          <p:cNvSpPr/>
          <p:nvPr/>
        </p:nvSpPr>
        <p:spPr>
          <a:xfrm>
            <a:off x="228600" y="914400"/>
            <a:ext cx="8686800" cy="646331"/>
          </a:xfrm>
          <a:prstGeom prst="rect">
            <a:avLst/>
          </a:prstGeom>
        </p:spPr>
        <p:txBody>
          <a:bodyPr wrap="square">
            <a:spAutoFit/>
          </a:bodyPr>
          <a:lstStyle/>
          <a:p>
            <a:r>
              <a:rPr lang="en-US" dirty="0" smtClean="0"/>
              <a:t>A simple traveling wave of any kind, be it a wave on a string, a sound wave, or a light wave, is described in terms of some quantity that varies in a wave-like fashion. </a:t>
            </a:r>
          </a:p>
        </p:txBody>
      </p:sp>
      <p:pic>
        <p:nvPicPr>
          <p:cNvPr id="8" name="Picture 7" descr="http://edugen.wiley.com/edugen/courses/crs4957/halliday9118/halliday9088c38/math/math014.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19400" y="3048000"/>
            <a:ext cx="914400" cy="381000"/>
          </a:xfrm>
          <a:prstGeom prst="rect">
            <a:avLst/>
          </a:prstGeom>
          <a:noFill/>
          <a:ln>
            <a:noFill/>
          </a:ln>
        </p:spPr>
      </p:pic>
      <p:sp>
        <p:nvSpPr>
          <p:cNvPr id="10" name="Rectangle 9"/>
          <p:cNvSpPr/>
          <p:nvPr/>
        </p:nvSpPr>
        <p:spPr>
          <a:xfrm>
            <a:off x="152400" y="4272677"/>
            <a:ext cx="8610600" cy="2585323"/>
          </a:xfrm>
          <a:prstGeom prst="rect">
            <a:avLst/>
          </a:prstGeom>
        </p:spPr>
        <p:txBody>
          <a:bodyPr wrap="square">
            <a:spAutoFit/>
          </a:bodyPr>
          <a:lstStyle/>
          <a:p>
            <a:pPr lvl="0" fontAlgn="base">
              <a:spcBef>
                <a:spcPct val="0"/>
              </a:spcBef>
              <a:spcAft>
                <a:spcPct val="0"/>
              </a:spcAft>
            </a:pPr>
            <a:r>
              <a:rPr lang="en-US" dirty="0" smtClean="0">
                <a:solidFill>
                  <a:srgbClr val="000000"/>
                </a:solidFill>
                <a:latin typeface="Calibri" pitchFamily="34" charset="0"/>
                <a:ea typeface="Times New Roman" pitchFamily="18" charset="0"/>
                <a:cs typeface="Times New Roman" pitchFamily="18" charset="0"/>
              </a:rPr>
              <a:t>What varying quantity should we use to describe a matter wave? </a:t>
            </a:r>
          </a:p>
          <a:p>
            <a:pPr lvl="0" fontAlgn="base">
              <a:spcBef>
                <a:spcPct val="0"/>
              </a:spcBef>
              <a:spcAft>
                <a:spcPct val="0"/>
              </a:spcAft>
            </a:pPr>
            <a:endParaRPr lang="en-US" dirty="0" smtClean="0">
              <a:solidFill>
                <a:srgbClr val="000000"/>
              </a:solidFill>
              <a:latin typeface="Calibri" pitchFamily="34" charset="0"/>
              <a:ea typeface="Times New Roman" pitchFamily="18" charset="0"/>
              <a:cs typeface="Times New Roman" pitchFamily="18" charset="0"/>
            </a:endParaRPr>
          </a:p>
          <a:p>
            <a:pPr lvl="0" fontAlgn="base">
              <a:spcBef>
                <a:spcPct val="0"/>
              </a:spcBef>
              <a:spcAft>
                <a:spcPct val="0"/>
              </a:spcAft>
            </a:pPr>
            <a:r>
              <a:rPr lang="en-US" dirty="0" smtClean="0">
                <a:solidFill>
                  <a:srgbClr val="000000"/>
                </a:solidFill>
                <a:latin typeface="Calibri" pitchFamily="34" charset="0"/>
                <a:ea typeface="Times New Roman" pitchFamily="18" charset="0"/>
                <a:cs typeface="Times New Roman" pitchFamily="18" charset="0"/>
              </a:rPr>
              <a:t>We should expect this quantity, which we call the </a:t>
            </a:r>
            <a:r>
              <a:rPr lang="en-US" b="1" dirty="0" smtClean="0">
                <a:solidFill>
                  <a:srgbClr val="000000"/>
                </a:solidFill>
                <a:latin typeface="Calibri" pitchFamily="34" charset="0"/>
                <a:ea typeface="Times New Roman" pitchFamily="18" charset="0"/>
                <a:cs typeface="Times New Roman" pitchFamily="18" charset="0"/>
              </a:rPr>
              <a:t>wave function</a:t>
            </a:r>
            <a:r>
              <a:rPr lang="en-US" dirty="0" smtClean="0">
                <a:solidFill>
                  <a:srgbClr val="000000"/>
                </a:solidFill>
                <a:latin typeface="Calibri" pitchFamily="34" charset="0"/>
                <a:ea typeface="Times New Roman" pitchFamily="18" charset="0"/>
                <a:cs typeface="Times New Roman" pitchFamily="18" charset="0"/>
              </a:rPr>
              <a:t> </a:t>
            </a:r>
            <a:r>
              <a:rPr lang="en-US" i="1" dirty="0" smtClean="0">
                <a:solidFill>
                  <a:srgbClr val="000000"/>
                </a:solidFill>
                <a:latin typeface="Calibri" pitchFamily="34" charset="0"/>
                <a:ea typeface="Times New Roman" pitchFamily="18" charset="0"/>
                <a:cs typeface="Times New Roman" pitchFamily="18" charset="0"/>
              </a:rPr>
              <a:t>Ψ</a:t>
            </a:r>
            <a:r>
              <a:rPr lang="en-US" dirty="0" smtClean="0">
                <a:solidFill>
                  <a:srgbClr val="000000"/>
                </a:solidFill>
                <a:latin typeface="Calibri" pitchFamily="34" charset="0"/>
                <a:ea typeface="Times New Roman" pitchFamily="18" charset="0"/>
                <a:cs typeface="Times New Roman" pitchFamily="18" charset="0"/>
              </a:rPr>
              <a:t>(</a:t>
            </a:r>
            <a:r>
              <a:rPr lang="en-US" i="1" dirty="0" smtClean="0">
                <a:solidFill>
                  <a:srgbClr val="000000"/>
                </a:solidFill>
                <a:latin typeface="Calibri" pitchFamily="34" charset="0"/>
                <a:ea typeface="Times New Roman" pitchFamily="18" charset="0"/>
                <a:cs typeface="Times New Roman" pitchFamily="18" charset="0"/>
              </a:rPr>
              <a:t>x, y, z, t</a:t>
            </a:r>
            <a:r>
              <a:rPr lang="en-US" dirty="0" smtClean="0">
                <a:solidFill>
                  <a:srgbClr val="000000"/>
                </a:solidFill>
                <a:latin typeface="Calibri" pitchFamily="34" charset="0"/>
                <a:ea typeface="Times New Roman" pitchFamily="18" charset="0"/>
                <a:cs typeface="Times New Roman" pitchFamily="18" charset="0"/>
              </a:rPr>
              <a:t>), to be more complicated than the corresponding quantity for a light wave because a matter wave, in addition to energy and momentum, transports mass and (often) electric charge. </a:t>
            </a:r>
          </a:p>
          <a:p>
            <a:pPr lvl="0" fontAlgn="base">
              <a:spcBef>
                <a:spcPct val="0"/>
              </a:spcBef>
              <a:spcAft>
                <a:spcPct val="0"/>
              </a:spcAft>
            </a:pPr>
            <a:endParaRPr lang="en-US" dirty="0" smtClean="0">
              <a:solidFill>
                <a:srgbClr val="000000"/>
              </a:solidFill>
              <a:latin typeface="Calibri" pitchFamily="34" charset="0"/>
              <a:ea typeface="Times New Roman" pitchFamily="18" charset="0"/>
              <a:cs typeface="Times New Roman" pitchFamily="18" charset="0"/>
            </a:endParaRPr>
          </a:p>
          <a:p>
            <a:pPr lvl="0" fontAlgn="base">
              <a:spcBef>
                <a:spcPct val="0"/>
              </a:spcBef>
              <a:spcAft>
                <a:spcPct val="0"/>
              </a:spcAft>
            </a:pPr>
            <a:r>
              <a:rPr lang="en-US" dirty="0" smtClean="0">
                <a:solidFill>
                  <a:srgbClr val="000000"/>
                </a:solidFill>
                <a:latin typeface="Calibri" pitchFamily="34" charset="0"/>
                <a:ea typeface="Times New Roman" pitchFamily="18" charset="0"/>
                <a:cs typeface="Times New Roman" pitchFamily="18" charset="0"/>
              </a:rPr>
              <a:t>It turns out that </a:t>
            </a:r>
            <a:r>
              <a:rPr lang="en-US" i="1" dirty="0" smtClean="0">
                <a:solidFill>
                  <a:srgbClr val="000000"/>
                </a:solidFill>
                <a:latin typeface="Calibri" pitchFamily="34" charset="0"/>
                <a:ea typeface="Times New Roman" pitchFamily="18" charset="0"/>
                <a:cs typeface="Times New Roman" pitchFamily="18" charset="0"/>
              </a:rPr>
              <a:t>Ψ</a:t>
            </a:r>
            <a:r>
              <a:rPr lang="en-US" dirty="0" smtClean="0">
                <a:solidFill>
                  <a:srgbClr val="000000"/>
                </a:solidFill>
                <a:latin typeface="Calibri" pitchFamily="34" charset="0"/>
                <a:ea typeface="Times New Roman" pitchFamily="18" charset="0"/>
                <a:cs typeface="Times New Roman" pitchFamily="18" charset="0"/>
              </a:rPr>
              <a:t>, the uppercase Greek letter psi, usually represents a function that is complex in the mathematical sense; that is, we can always write its values in the form </a:t>
            </a:r>
            <a:r>
              <a:rPr lang="en-US" i="1" dirty="0" smtClean="0">
                <a:solidFill>
                  <a:srgbClr val="000000"/>
                </a:solidFill>
                <a:latin typeface="Calibri" pitchFamily="34" charset="0"/>
                <a:ea typeface="Times New Roman" pitchFamily="18" charset="0"/>
                <a:cs typeface="Times New Roman" pitchFamily="18" charset="0"/>
              </a:rPr>
              <a:t>a</a:t>
            </a:r>
            <a:r>
              <a:rPr lang="en-US" dirty="0" smtClean="0">
                <a:solidFill>
                  <a:srgbClr val="000000"/>
                </a:solidFill>
                <a:latin typeface="Calibri" pitchFamily="34" charset="0"/>
                <a:ea typeface="Times New Roman" pitchFamily="18" charset="0"/>
                <a:cs typeface="Times New Roman" pitchFamily="18" charset="0"/>
              </a:rPr>
              <a:t> + </a:t>
            </a:r>
            <a:r>
              <a:rPr lang="en-US" i="1" dirty="0" err="1" smtClean="0">
                <a:solidFill>
                  <a:srgbClr val="000000"/>
                </a:solidFill>
                <a:latin typeface="Calibri" pitchFamily="34" charset="0"/>
                <a:ea typeface="Times New Roman" pitchFamily="18" charset="0"/>
                <a:cs typeface="Times New Roman" pitchFamily="18" charset="0"/>
              </a:rPr>
              <a:t>ib</a:t>
            </a:r>
            <a:r>
              <a:rPr lang="en-US" dirty="0" smtClean="0">
                <a:solidFill>
                  <a:srgbClr val="000000"/>
                </a:solidFill>
                <a:latin typeface="Calibri" pitchFamily="34" charset="0"/>
                <a:ea typeface="Times New Roman" pitchFamily="18" charset="0"/>
                <a:cs typeface="Times New Roman" pitchFamily="18" charset="0"/>
              </a:rPr>
              <a:t>, in which </a:t>
            </a:r>
            <a:r>
              <a:rPr lang="en-US" i="1" dirty="0" smtClean="0">
                <a:solidFill>
                  <a:srgbClr val="000000"/>
                </a:solidFill>
                <a:latin typeface="Calibri" pitchFamily="34" charset="0"/>
                <a:ea typeface="Times New Roman" pitchFamily="18" charset="0"/>
                <a:cs typeface="Times New Roman" pitchFamily="18" charset="0"/>
              </a:rPr>
              <a:t>a</a:t>
            </a:r>
            <a:r>
              <a:rPr lang="en-US" dirty="0" smtClean="0">
                <a:solidFill>
                  <a:srgbClr val="000000"/>
                </a:solidFill>
                <a:latin typeface="Calibri" pitchFamily="34" charset="0"/>
                <a:ea typeface="Times New Roman" pitchFamily="18" charset="0"/>
                <a:cs typeface="Times New Roman" pitchFamily="18" charset="0"/>
              </a:rPr>
              <a:t> and </a:t>
            </a:r>
            <a:r>
              <a:rPr lang="en-US" i="1" dirty="0" smtClean="0">
                <a:solidFill>
                  <a:srgbClr val="000000"/>
                </a:solidFill>
                <a:latin typeface="Calibri" pitchFamily="34" charset="0"/>
                <a:ea typeface="Times New Roman" pitchFamily="18" charset="0"/>
                <a:cs typeface="Times New Roman" pitchFamily="18" charset="0"/>
              </a:rPr>
              <a:t>b</a:t>
            </a:r>
            <a:r>
              <a:rPr lang="en-US" dirty="0" smtClean="0">
                <a:solidFill>
                  <a:srgbClr val="000000"/>
                </a:solidFill>
                <a:latin typeface="Calibri" pitchFamily="34" charset="0"/>
                <a:ea typeface="Times New Roman" pitchFamily="18" charset="0"/>
                <a:cs typeface="Times New Roman" pitchFamily="18" charset="0"/>
              </a:rPr>
              <a:t> are real numbers and </a:t>
            </a:r>
            <a:r>
              <a:rPr lang="en-US" i="1" dirty="0" smtClean="0">
                <a:solidFill>
                  <a:srgbClr val="000000"/>
                </a:solidFill>
                <a:latin typeface="Calibri" pitchFamily="34" charset="0"/>
                <a:ea typeface="Times New Roman" pitchFamily="18" charset="0"/>
                <a:cs typeface="Times New Roman" pitchFamily="18" charset="0"/>
              </a:rPr>
              <a:t>i</a:t>
            </a:r>
            <a:r>
              <a:rPr lang="en-US" baseline="30000" dirty="0" smtClean="0">
                <a:solidFill>
                  <a:srgbClr val="000000"/>
                </a:solidFill>
                <a:latin typeface="Calibri" pitchFamily="34" charset="0"/>
                <a:ea typeface="Times New Roman" pitchFamily="18" charset="0"/>
                <a:cs typeface="Times New Roman" pitchFamily="18" charset="0"/>
              </a:rPr>
              <a:t>2</a:t>
            </a:r>
            <a:r>
              <a:rPr lang="en-US" dirty="0" smtClean="0">
                <a:solidFill>
                  <a:srgbClr val="000000"/>
                </a:solidFill>
                <a:latin typeface="Calibri" pitchFamily="34" charset="0"/>
                <a:ea typeface="Times New Roman" pitchFamily="18" charset="0"/>
                <a:cs typeface="Times New Roman" pitchFamily="18" charset="0"/>
              </a:rPr>
              <a:t> = -1.</a:t>
            </a:r>
            <a:endParaRPr lang="en-US" sz="4000" dirty="0" smtClean="0">
              <a:latin typeface="Arial" pitchFamily="34" charset="0"/>
              <a:cs typeface="Arial" pitchFamily="34" charset="0"/>
            </a:endParaRPr>
          </a:p>
        </p:txBody>
      </p:sp>
      <p:pic>
        <p:nvPicPr>
          <p:cNvPr id="1030" name="Picture 6" descr="https://www.nde-ed.org/EducationResources/CommunityCollege/RadiationSafety/Graphics/elec_mag_field.gif"/>
          <p:cNvPicPr>
            <a:picLocks noChangeAspect="1" noChangeArrowheads="1"/>
          </p:cNvPicPr>
          <p:nvPr/>
        </p:nvPicPr>
        <p:blipFill>
          <a:blip r:embed="rId3" cstate="print"/>
          <a:srcRect/>
          <a:stretch>
            <a:fillRect/>
          </a:stretch>
        </p:blipFill>
        <p:spPr bwMode="auto">
          <a:xfrm>
            <a:off x="4038600" y="2362200"/>
            <a:ext cx="4524375" cy="2400508"/>
          </a:xfrm>
          <a:prstGeom prst="rect">
            <a:avLst/>
          </a:prstGeom>
          <a:noFill/>
        </p:spPr>
      </p:pic>
      <p:pic>
        <p:nvPicPr>
          <p:cNvPr id="1031" name="Picture 7"/>
          <p:cNvPicPr>
            <a:picLocks noChangeAspect="1" noChangeArrowheads="1"/>
          </p:cNvPicPr>
          <p:nvPr/>
        </p:nvPicPr>
        <p:blipFill>
          <a:blip r:embed="rId4" cstate="print"/>
          <a:srcRect/>
          <a:stretch>
            <a:fillRect/>
          </a:stretch>
        </p:blipFill>
        <p:spPr bwMode="auto">
          <a:xfrm>
            <a:off x="3505200" y="1600200"/>
            <a:ext cx="1933575" cy="238125"/>
          </a:xfrm>
          <a:prstGeom prst="rect">
            <a:avLst/>
          </a:prstGeom>
          <a:noFill/>
          <a:ln w="9525">
            <a:noFill/>
            <a:miter lim="800000"/>
            <a:headEnd/>
            <a:tailEnd/>
          </a:ln>
        </p:spPr>
      </p:pic>
      <p:sp>
        <p:nvSpPr>
          <p:cNvPr id="9" name="Rectangle 8"/>
          <p:cNvSpPr/>
          <p:nvPr/>
        </p:nvSpPr>
        <p:spPr>
          <a:xfrm>
            <a:off x="304800" y="1905000"/>
            <a:ext cx="8458200" cy="923330"/>
          </a:xfrm>
          <a:prstGeom prst="rect">
            <a:avLst/>
          </a:prstGeom>
        </p:spPr>
        <p:txBody>
          <a:bodyPr wrap="square">
            <a:spAutoFit/>
          </a:bodyPr>
          <a:lstStyle/>
          <a:p>
            <a:r>
              <a:rPr lang="en-US" dirty="0" smtClean="0"/>
              <a:t>For light waves, for example, this quantity is the electric field component of the wave. Its observed value at any point depends on the location of that point and on the time at which the observation is made.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1"/>
                                        </p:tgtEl>
                                        <p:attrNameLst>
                                          <p:attrName>style.visibility</p:attrName>
                                        </p:attrNameLst>
                                      </p:cBhvr>
                                      <p:to>
                                        <p:strVal val="visible"/>
                                      </p:to>
                                    </p:set>
                                    <p:animEffect transition="in" filter="fade">
                                      <p:cBhvr>
                                        <p:cTn id="12" dur="2000"/>
                                        <p:tgtEl>
                                          <p:spTgt spid="10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animEffect transition="in" filter="fade">
                                      <p:cBhvr>
                                        <p:cTn id="27" dur="2000"/>
                                        <p:tgtEl>
                                          <p:spTgt spid="103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20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animEffect transition="in" filter="fade">
                                      <p:cBhvr>
                                        <p:cTn id="37" dur="2000"/>
                                        <p:tgtEl>
                                          <p:spTgt spid="10">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4" end="4"/>
                                            </p:txEl>
                                          </p:spTgt>
                                        </p:tgtEl>
                                        <p:attrNameLst>
                                          <p:attrName>style.visibility</p:attrName>
                                        </p:attrNameLst>
                                      </p:cBhvr>
                                      <p:to>
                                        <p:strVal val="visible"/>
                                      </p:to>
                                    </p:set>
                                    <p:animEffect transition="in" filter="fade">
                                      <p:cBhvr>
                                        <p:cTn id="42" dur="2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Wave Function</a:t>
            </a:r>
            <a:endParaRPr lang="en-US" dirty="0"/>
          </a:p>
        </p:txBody>
      </p:sp>
      <p:pic>
        <p:nvPicPr>
          <p:cNvPr id="4" name="Picture 3" descr="http://edugen.wiley.com/edugen/courses/crs4957/halliday9118/halliday9088c38/math/math015.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28800" y="1041234"/>
            <a:ext cx="1992630" cy="457200"/>
          </a:xfrm>
          <a:prstGeom prst="rect">
            <a:avLst/>
          </a:prstGeom>
          <a:noFill/>
          <a:ln>
            <a:noFill/>
          </a:ln>
        </p:spPr>
      </p:pic>
      <p:sp>
        <p:nvSpPr>
          <p:cNvPr id="6" name="Rectangle 5"/>
          <p:cNvSpPr/>
          <p:nvPr/>
        </p:nvSpPr>
        <p:spPr>
          <a:xfrm>
            <a:off x="533400" y="1752600"/>
            <a:ext cx="8153400" cy="4924425"/>
          </a:xfrm>
          <a:prstGeom prst="rect">
            <a:avLst/>
          </a:prstGeom>
        </p:spPr>
        <p:txBody>
          <a:bodyPr wrap="square">
            <a:spAutoFit/>
          </a:bodyPr>
          <a:lstStyle/>
          <a:p>
            <a:r>
              <a:rPr lang="en-US" i="1" dirty="0" smtClean="0"/>
              <a:t>ω</a:t>
            </a:r>
            <a:r>
              <a:rPr lang="en-US" dirty="0" smtClean="0"/>
              <a:t> = 2</a:t>
            </a:r>
            <a:r>
              <a:rPr lang="en-US" i="1" dirty="0" smtClean="0"/>
              <a:t>πf,</a:t>
            </a:r>
            <a:r>
              <a:rPr lang="en-US" dirty="0" smtClean="0"/>
              <a:t> is the angular frequency of the matter wave. </a:t>
            </a:r>
          </a:p>
          <a:p>
            <a:endParaRPr lang="en-US" dirty="0" smtClean="0"/>
          </a:p>
          <a:p>
            <a:pPr lvl="0"/>
            <a:r>
              <a:rPr lang="en-US" i="1" dirty="0" smtClean="0"/>
              <a:t>ψ</a:t>
            </a:r>
            <a:r>
              <a:rPr lang="en-US" dirty="0" smtClean="0"/>
              <a:t>, the lowercase Greek letter psi, represents only the space-dependent part of the complete, time-dependent wave function </a:t>
            </a:r>
            <a:r>
              <a:rPr lang="en-US" i="1" dirty="0" smtClean="0"/>
              <a:t>Ψ</a:t>
            </a:r>
            <a:r>
              <a:rPr lang="en-US" dirty="0" smtClean="0"/>
              <a:t>. </a:t>
            </a:r>
          </a:p>
          <a:p>
            <a:pPr lvl="0"/>
            <a:r>
              <a:rPr lang="en-US" i="1" dirty="0" smtClean="0">
                <a:solidFill>
                  <a:srgbClr val="000000"/>
                </a:solidFill>
                <a:latin typeface="Calibri" pitchFamily="34" charset="0"/>
                <a:ea typeface="Times New Roman" pitchFamily="18" charset="0"/>
                <a:cs typeface="Times New Roman" pitchFamily="18" charset="0"/>
              </a:rPr>
              <a:t/>
            </a:r>
            <a:br>
              <a:rPr lang="en-US" i="1" dirty="0" smtClean="0">
                <a:solidFill>
                  <a:srgbClr val="000000"/>
                </a:solidFill>
                <a:latin typeface="Calibri" pitchFamily="34" charset="0"/>
                <a:ea typeface="Times New Roman" pitchFamily="18" charset="0"/>
                <a:cs typeface="Times New Roman" pitchFamily="18" charset="0"/>
              </a:rPr>
            </a:br>
            <a:r>
              <a:rPr lang="en-US" i="1" dirty="0" smtClean="0">
                <a:solidFill>
                  <a:srgbClr val="000000"/>
                </a:solidFill>
                <a:latin typeface="Calibri" pitchFamily="34" charset="0"/>
                <a:ea typeface="Times New Roman" pitchFamily="18" charset="0"/>
                <a:cs typeface="Times New Roman" pitchFamily="18" charset="0"/>
              </a:rPr>
              <a:t>What does the wave function mean</a:t>
            </a:r>
            <a:r>
              <a:rPr lang="en-US" dirty="0" smtClean="0">
                <a:solidFill>
                  <a:srgbClr val="000000"/>
                </a:solidFill>
                <a:latin typeface="Calibri" pitchFamily="34" charset="0"/>
                <a:ea typeface="Times New Roman" pitchFamily="18" charset="0"/>
                <a:cs typeface="Times New Roman" pitchFamily="18" charset="0"/>
              </a:rPr>
              <a:t>? </a:t>
            </a:r>
          </a:p>
          <a:p>
            <a:pPr lvl="0"/>
            <a:r>
              <a:rPr lang="en-US" dirty="0" smtClean="0">
                <a:solidFill>
                  <a:srgbClr val="000000"/>
                </a:solidFill>
                <a:latin typeface="Calibri" pitchFamily="34" charset="0"/>
                <a:ea typeface="Times New Roman" pitchFamily="18" charset="0"/>
                <a:cs typeface="Times New Roman" pitchFamily="18" charset="0"/>
              </a:rPr>
              <a:t>It has to do with the fact that a matter wave, like a light wave, is a probability wave. Suppose that a matter wave reaches a particle detector that is small; then the probability that a particle will be detected in a specified time interval is proportional to |</a:t>
            </a:r>
            <a:r>
              <a:rPr lang="en-US" i="1" dirty="0" smtClean="0">
                <a:solidFill>
                  <a:srgbClr val="000000"/>
                </a:solidFill>
                <a:latin typeface="Calibri" pitchFamily="34" charset="0"/>
                <a:ea typeface="Times New Roman" pitchFamily="18" charset="0"/>
                <a:cs typeface="Times New Roman" pitchFamily="18" charset="0"/>
              </a:rPr>
              <a:t>ψ</a:t>
            </a:r>
            <a:r>
              <a:rPr lang="en-US" dirty="0" smtClean="0">
                <a:solidFill>
                  <a:srgbClr val="000000"/>
                </a:solidFill>
                <a:latin typeface="Calibri" pitchFamily="34" charset="0"/>
                <a:ea typeface="Times New Roman" pitchFamily="18" charset="0"/>
                <a:cs typeface="Times New Roman" pitchFamily="18" charset="0"/>
              </a:rPr>
              <a:t>|</a:t>
            </a:r>
            <a:r>
              <a:rPr lang="en-US" baseline="30000" dirty="0" smtClean="0">
                <a:solidFill>
                  <a:srgbClr val="000000"/>
                </a:solidFill>
                <a:latin typeface="Calibri" pitchFamily="34" charset="0"/>
                <a:ea typeface="Times New Roman" pitchFamily="18" charset="0"/>
                <a:cs typeface="Times New Roman" pitchFamily="18" charset="0"/>
              </a:rPr>
              <a:t>2</a:t>
            </a:r>
            <a:r>
              <a:rPr lang="en-US" dirty="0" smtClean="0">
                <a:solidFill>
                  <a:srgbClr val="000000"/>
                </a:solidFill>
                <a:latin typeface="Calibri" pitchFamily="34" charset="0"/>
                <a:ea typeface="Times New Roman" pitchFamily="18" charset="0"/>
                <a:cs typeface="Times New Roman" pitchFamily="18" charset="0"/>
              </a:rPr>
              <a:t>, where |</a:t>
            </a:r>
            <a:r>
              <a:rPr lang="en-US" i="1" dirty="0" smtClean="0">
                <a:solidFill>
                  <a:srgbClr val="000000"/>
                </a:solidFill>
                <a:latin typeface="Calibri" pitchFamily="34" charset="0"/>
                <a:ea typeface="Times New Roman" pitchFamily="18" charset="0"/>
                <a:cs typeface="Times New Roman" pitchFamily="18" charset="0"/>
              </a:rPr>
              <a:t>ψ</a:t>
            </a:r>
            <a:r>
              <a:rPr lang="en-US" dirty="0" smtClean="0">
                <a:solidFill>
                  <a:srgbClr val="000000"/>
                </a:solidFill>
                <a:latin typeface="Calibri" pitchFamily="34" charset="0"/>
                <a:ea typeface="Times New Roman" pitchFamily="18" charset="0"/>
                <a:cs typeface="Times New Roman" pitchFamily="18" charset="0"/>
              </a:rPr>
              <a:t>| is the absolute value of the wave function at the location of the detector. Although </a:t>
            </a:r>
            <a:r>
              <a:rPr lang="en-US" i="1" dirty="0" smtClean="0">
                <a:solidFill>
                  <a:srgbClr val="000000"/>
                </a:solidFill>
                <a:latin typeface="Calibri" pitchFamily="34" charset="0"/>
                <a:ea typeface="Times New Roman" pitchFamily="18" charset="0"/>
                <a:cs typeface="Times New Roman" pitchFamily="18" charset="0"/>
              </a:rPr>
              <a:t>ψ</a:t>
            </a:r>
            <a:r>
              <a:rPr lang="en-US" dirty="0" smtClean="0">
                <a:solidFill>
                  <a:srgbClr val="000000"/>
                </a:solidFill>
                <a:latin typeface="Calibri" pitchFamily="34" charset="0"/>
                <a:ea typeface="Times New Roman" pitchFamily="18" charset="0"/>
                <a:cs typeface="Times New Roman" pitchFamily="18" charset="0"/>
              </a:rPr>
              <a:t> is usually a complex quantity, |</a:t>
            </a:r>
            <a:r>
              <a:rPr lang="en-US" i="1" dirty="0" smtClean="0">
                <a:solidFill>
                  <a:srgbClr val="000000"/>
                </a:solidFill>
                <a:latin typeface="Calibri" pitchFamily="34" charset="0"/>
                <a:ea typeface="Times New Roman" pitchFamily="18" charset="0"/>
                <a:cs typeface="Times New Roman" pitchFamily="18" charset="0"/>
              </a:rPr>
              <a:t>ψ</a:t>
            </a:r>
            <a:r>
              <a:rPr lang="en-US" dirty="0" smtClean="0">
                <a:solidFill>
                  <a:srgbClr val="000000"/>
                </a:solidFill>
                <a:latin typeface="Calibri" pitchFamily="34" charset="0"/>
                <a:ea typeface="Times New Roman" pitchFamily="18" charset="0"/>
                <a:cs typeface="Times New Roman" pitchFamily="18" charset="0"/>
              </a:rPr>
              <a:t>|</a:t>
            </a:r>
            <a:r>
              <a:rPr lang="en-US" baseline="30000" dirty="0" smtClean="0">
                <a:solidFill>
                  <a:srgbClr val="000000"/>
                </a:solidFill>
                <a:latin typeface="Calibri" pitchFamily="34" charset="0"/>
                <a:ea typeface="Times New Roman" pitchFamily="18" charset="0"/>
                <a:cs typeface="Times New Roman" pitchFamily="18" charset="0"/>
              </a:rPr>
              <a:t>2</a:t>
            </a:r>
            <a:r>
              <a:rPr lang="en-US" dirty="0" smtClean="0">
                <a:solidFill>
                  <a:srgbClr val="000000"/>
                </a:solidFill>
                <a:latin typeface="Calibri" pitchFamily="34" charset="0"/>
                <a:ea typeface="Times New Roman" pitchFamily="18" charset="0"/>
                <a:cs typeface="Times New Roman" pitchFamily="18" charset="0"/>
              </a:rPr>
              <a:t> is always both real and positive. It is, then, |</a:t>
            </a:r>
            <a:r>
              <a:rPr lang="en-US" i="1" dirty="0" smtClean="0">
                <a:solidFill>
                  <a:srgbClr val="000000"/>
                </a:solidFill>
                <a:latin typeface="Calibri" pitchFamily="34" charset="0"/>
                <a:ea typeface="Times New Roman" pitchFamily="18" charset="0"/>
                <a:cs typeface="Times New Roman" pitchFamily="18" charset="0"/>
              </a:rPr>
              <a:t>ψ</a:t>
            </a:r>
            <a:r>
              <a:rPr lang="en-US" dirty="0" smtClean="0">
                <a:solidFill>
                  <a:srgbClr val="000000"/>
                </a:solidFill>
                <a:latin typeface="Calibri" pitchFamily="34" charset="0"/>
                <a:ea typeface="Times New Roman" pitchFamily="18" charset="0"/>
                <a:cs typeface="Times New Roman" pitchFamily="18" charset="0"/>
              </a:rPr>
              <a:t>|</a:t>
            </a:r>
            <a:r>
              <a:rPr lang="en-US" baseline="30000" dirty="0" smtClean="0">
                <a:solidFill>
                  <a:srgbClr val="000000"/>
                </a:solidFill>
                <a:latin typeface="Calibri" pitchFamily="34" charset="0"/>
                <a:ea typeface="Times New Roman" pitchFamily="18" charset="0"/>
                <a:cs typeface="Times New Roman" pitchFamily="18" charset="0"/>
              </a:rPr>
              <a:t>2</a:t>
            </a:r>
            <a:r>
              <a:rPr lang="en-US" dirty="0" smtClean="0">
                <a:solidFill>
                  <a:srgbClr val="000000"/>
                </a:solidFill>
                <a:latin typeface="Calibri" pitchFamily="34" charset="0"/>
                <a:ea typeface="Times New Roman" pitchFamily="18" charset="0"/>
                <a:cs typeface="Times New Roman" pitchFamily="18" charset="0"/>
              </a:rPr>
              <a:t>, which we call the </a:t>
            </a:r>
            <a:r>
              <a:rPr lang="en-US" b="1" dirty="0" smtClean="0">
                <a:solidFill>
                  <a:srgbClr val="000000"/>
                </a:solidFill>
                <a:latin typeface="Calibri" pitchFamily="34" charset="0"/>
                <a:ea typeface="Times New Roman" pitchFamily="18" charset="0"/>
                <a:cs typeface="Times New Roman" pitchFamily="18" charset="0"/>
              </a:rPr>
              <a:t>probability density</a:t>
            </a:r>
            <a:r>
              <a:rPr lang="en-US" dirty="0" smtClean="0">
                <a:solidFill>
                  <a:srgbClr val="000000"/>
                </a:solidFill>
                <a:latin typeface="Calibri" pitchFamily="34" charset="0"/>
                <a:ea typeface="Times New Roman" pitchFamily="18" charset="0"/>
                <a:cs typeface="Times New Roman" pitchFamily="18" charset="0"/>
              </a:rPr>
              <a:t>, and not </a:t>
            </a:r>
            <a:r>
              <a:rPr lang="en-US" i="1" dirty="0" smtClean="0">
                <a:solidFill>
                  <a:srgbClr val="000000"/>
                </a:solidFill>
                <a:latin typeface="Calibri" pitchFamily="34" charset="0"/>
                <a:ea typeface="Times New Roman" pitchFamily="18" charset="0"/>
                <a:cs typeface="Times New Roman" pitchFamily="18" charset="0"/>
              </a:rPr>
              <a:t>ψ</a:t>
            </a:r>
            <a:r>
              <a:rPr lang="en-US" dirty="0" smtClean="0">
                <a:solidFill>
                  <a:srgbClr val="000000"/>
                </a:solidFill>
                <a:latin typeface="Calibri" pitchFamily="34" charset="0"/>
                <a:ea typeface="Times New Roman" pitchFamily="18" charset="0"/>
                <a:cs typeface="Times New Roman" pitchFamily="18" charset="0"/>
              </a:rPr>
              <a:t>, that has </a:t>
            </a:r>
            <a:r>
              <a:rPr lang="en-US" i="1" dirty="0" smtClean="0">
                <a:solidFill>
                  <a:srgbClr val="000000"/>
                </a:solidFill>
                <a:latin typeface="Calibri" pitchFamily="34" charset="0"/>
                <a:ea typeface="Times New Roman" pitchFamily="18" charset="0"/>
                <a:cs typeface="Times New Roman" pitchFamily="18" charset="0"/>
              </a:rPr>
              <a:t>physical</a:t>
            </a:r>
            <a:r>
              <a:rPr lang="en-US" dirty="0" smtClean="0">
                <a:solidFill>
                  <a:srgbClr val="000000"/>
                </a:solidFill>
                <a:latin typeface="Calibri" pitchFamily="34" charset="0"/>
                <a:ea typeface="Times New Roman" pitchFamily="18" charset="0"/>
                <a:cs typeface="Times New Roman" pitchFamily="18" charset="0"/>
              </a:rPr>
              <a:t> meaning. Speaking loosely, the meaning is this:</a:t>
            </a:r>
          </a:p>
          <a:p>
            <a:pPr lvl="0"/>
            <a:r>
              <a:rPr lang="en-US" sz="2000" dirty="0" smtClean="0"/>
              <a:t/>
            </a:r>
            <a:br>
              <a:rPr lang="en-US" sz="2000" dirty="0" smtClean="0"/>
            </a:br>
            <a:r>
              <a:rPr lang="en-US" sz="2000" dirty="0" smtClean="0"/>
              <a:t>The probability (per unit time) of detecting a particle in a small volume centered on a given point in a matter wave is proportional to the value of |</a:t>
            </a:r>
            <a:r>
              <a:rPr lang="en-US" sz="2000" i="1" dirty="0" smtClean="0"/>
              <a:t>ψ</a:t>
            </a:r>
            <a:r>
              <a:rPr lang="en-US" sz="2000" dirty="0" smtClean="0"/>
              <a:t>|</a:t>
            </a:r>
            <a:r>
              <a:rPr lang="en-US" sz="2000" baseline="30000" dirty="0" smtClean="0"/>
              <a:t>2</a:t>
            </a:r>
            <a:r>
              <a:rPr lang="en-US" sz="2000" dirty="0" smtClean="0"/>
              <a:t> at that point.</a:t>
            </a:r>
            <a:endParaRPr lang="en-US" dirty="0"/>
          </a:p>
        </p:txBody>
      </p:sp>
      <p:pic>
        <p:nvPicPr>
          <p:cNvPr id="5" name="Picture 4" descr="http://edugen.wiley.com/edugen/courses/crs4957/halliday9118/halliday9088c38/math/math022.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19600" y="1126754"/>
            <a:ext cx="1029822" cy="327660"/>
          </a:xfrm>
          <a:prstGeom prst="rect">
            <a:avLst/>
          </a:prstGeom>
          <a:noFill/>
          <a:ln>
            <a:noFill/>
          </a:ln>
        </p:spPr>
      </p:pic>
      <mc:AlternateContent xmlns:mc="http://schemas.openxmlformats.org/markup-compatibility/2006">
        <mc:Choice xmlns:a14="http://schemas.microsoft.com/office/drawing/2010/main" xmlns="" Requires="a14">
          <p:sp>
            <p:nvSpPr>
              <p:cNvPr id="7" name="Rectangle 6"/>
              <p:cNvSpPr/>
              <p:nvPr/>
            </p:nvSpPr>
            <p:spPr>
              <a:xfrm>
                <a:off x="6019800" y="1126754"/>
                <a:ext cx="1779526" cy="41543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i="1"/>
                        <m:t>𝜓</m:t>
                      </m:r>
                      <m:r>
                        <a:rPr lang="en-US" i="1"/>
                        <m:t>=</m:t>
                      </m:r>
                      <m:sSub>
                        <m:sSubPr>
                          <m:ctrlPr>
                            <a:rPr lang="en-US" i="1"/>
                          </m:ctrlPr>
                        </m:sSubPr>
                        <m:e>
                          <m:r>
                            <a:rPr lang="en-US" i="1"/>
                            <m:t>𝜓</m:t>
                          </m:r>
                        </m:e>
                        <m:sub>
                          <m:r>
                            <a:rPr lang="en-US" i="1"/>
                            <m:t>0</m:t>
                          </m:r>
                        </m:sub>
                      </m:sSub>
                      <m:sSup>
                        <m:sSupPr>
                          <m:ctrlPr>
                            <a:rPr lang="en-US" i="1"/>
                          </m:ctrlPr>
                        </m:sSupPr>
                        <m:e>
                          <m:r>
                            <a:rPr lang="en-US" i="1"/>
                            <m:t>𝑒</m:t>
                          </m:r>
                        </m:e>
                        <m:sup>
                          <m:r>
                            <a:rPr lang="en-US" i="1"/>
                            <m:t>𝑖</m:t>
                          </m:r>
                          <m:r>
                            <a:rPr lang="en-US" i="1"/>
                            <m:t>(</m:t>
                          </m:r>
                          <m:r>
                            <a:rPr lang="en-US" i="1"/>
                            <m:t>𝑘𝑥</m:t>
                          </m:r>
                          <m:r>
                            <a:rPr lang="en-US" i="1"/>
                            <m:t>−</m:t>
                          </m:r>
                          <m:r>
                            <a:rPr lang="en-US" i="1"/>
                            <m:t>𝜔</m:t>
                          </m:r>
                          <m:r>
                            <a:rPr lang="en-US" i="1"/>
                            <m:t>𝑡</m:t>
                          </m:r>
                          <m:r>
                            <a:rPr lang="en-US" i="1"/>
                            <m:t>)</m:t>
                          </m:r>
                        </m:sup>
                      </m:sSup>
                    </m:oMath>
                  </m:oMathPara>
                </a14:m>
                <a:endParaRPr lang="en-US" dirty="0"/>
              </a:p>
            </p:txBody>
          </p:sp>
        </mc:Choice>
        <mc:Fallback>
          <p:sp>
            <p:nvSpPr>
              <p:cNvPr id="7" name="Rectangle 6"/>
              <p:cNvSpPr>
                <a:spLocks noRot="1" noChangeAspect="1" noMove="1" noResize="1" noEditPoints="1" noAdjustHandles="1" noChangeArrowheads="1" noChangeShapeType="1" noTextEdit="1"/>
              </p:cNvSpPr>
              <p:nvPr/>
            </p:nvSpPr>
            <p:spPr>
              <a:xfrm>
                <a:off x="6019800" y="1126754"/>
                <a:ext cx="1779526" cy="415435"/>
              </a:xfrm>
              <a:prstGeom prst="rect">
                <a:avLst/>
              </a:prstGeom>
              <a:blipFill rotWithShape="1">
                <a:blip r:embed="rId4" cstate="print"/>
                <a:stretch>
                  <a:fillRect b="-5882"/>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bg/>
                                          </p:spTgt>
                                        </p:tgtEl>
                                        <p:attrNameLst>
                                          <p:attrName>style.visibility</p:attrName>
                                        </p:attrNameLst>
                                      </p:cBhvr>
                                      <p:to>
                                        <p:strVal val="visible"/>
                                      </p:to>
                                    </p:set>
                                    <p:animEffect transition="in" filter="fade">
                                      <p:cBhvr>
                                        <p:cTn id="17" dur="2000"/>
                                        <p:tgtEl>
                                          <p:spTgt spid="7">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20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20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20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Effect transition="in" filter="fade">
                                      <p:cBhvr>
                                        <p:cTn id="47"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Complex Numbers</a:t>
            </a:r>
            <a:endParaRPr lang="en-US" dirty="0"/>
          </a:p>
        </p:txBody>
      </p:sp>
      <p:sp>
        <p:nvSpPr>
          <p:cNvPr id="4" name="Rectangle 3"/>
          <p:cNvSpPr/>
          <p:nvPr/>
        </p:nvSpPr>
        <p:spPr>
          <a:xfrm>
            <a:off x="215781" y="2510135"/>
            <a:ext cx="8153400" cy="923330"/>
          </a:xfrm>
          <a:prstGeom prst="rect">
            <a:avLst/>
          </a:prstGeom>
        </p:spPr>
        <p:txBody>
          <a:bodyPr wrap="square">
            <a:spAutoFit/>
          </a:bodyPr>
          <a:lstStyle/>
          <a:p>
            <a:r>
              <a:rPr lang="en-US" dirty="0" smtClean="0"/>
              <a:t>(a) Let </a:t>
            </a:r>
            <a:r>
              <a:rPr lang="en-US" i="1" dirty="0" smtClean="0"/>
              <a:t>n</a:t>
            </a:r>
            <a:r>
              <a:rPr lang="en-US" dirty="0" smtClean="0"/>
              <a:t> = </a:t>
            </a:r>
            <a:r>
              <a:rPr lang="en-US" i="1" dirty="0" smtClean="0"/>
              <a:t>a</a:t>
            </a:r>
            <a:r>
              <a:rPr lang="en-US" dirty="0" smtClean="0"/>
              <a:t> + </a:t>
            </a:r>
            <a:r>
              <a:rPr lang="en-US" i="1" dirty="0" err="1" smtClean="0"/>
              <a:t>ib</a:t>
            </a:r>
            <a:r>
              <a:rPr lang="en-US" dirty="0" smtClean="0"/>
              <a:t> be a complex number, where </a:t>
            </a:r>
            <a:r>
              <a:rPr lang="en-US" i="1" dirty="0" smtClean="0"/>
              <a:t>a</a:t>
            </a:r>
            <a:r>
              <a:rPr lang="en-US" dirty="0" smtClean="0"/>
              <a:t> and </a:t>
            </a:r>
            <a:r>
              <a:rPr lang="en-US" i="1" dirty="0" smtClean="0"/>
              <a:t>b</a:t>
            </a:r>
            <a:r>
              <a:rPr lang="en-US" dirty="0" smtClean="0"/>
              <a:t> are real (positive or negative) numbers. Show that the product </a:t>
            </a:r>
            <a:r>
              <a:rPr lang="en-US" i="1" dirty="0" err="1" smtClean="0"/>
              <a:t>nn</a:t>
            </a:r>
            <a:r>
              <a:rPr lang="en-US" i="1" dirty="0" smtClean="0"/>
              <a:t>*</a:t>
            </a:r>
            <a:r>
              <a:rPr lang="en-US" dirty="0" smtClean="0"/>
              <a:t> is always a positive real number. </a:t>
            </a:r>
            <a:br>
              <a:rPr lang="en-US" dirty="0" smtClean="0"/>
            </a:br>
            <a:r>
              <a:rPr lang="en-US" dirty="0" smtClean="0"/>
              <a:t>(b) Let </a:t>
            </a:r>
            <a:r>
              <a:rPr lang="en-US" i="1" dirty="0" smtClean="0"/>
              <a:t>m</a:t>
            </a:r>
            <a:r>
              <a:rPr lang="en-US" dirty="0" smtClean="0"/>
              <a:t> = </a:t>
            </a:r>
            <a:r>
              <a:rPr lang="en-US" i="1" dirty="0" smtClean="0"/>
              <a:t>c</a:t>
            </a:r>
            <a:r>
              <a:rPr lang="en-US" dirty="0" smtClean="0"/>
              <a:t> + </a:t>
            </a:r>
            <a:r>
              <a:rPr lang="en-US" i="1" dirty="0" smtClean="0"/>
              <a:t>id</a:t>
            </a:r>
            <a:r>
              <a:rPr lang="en-US" dirty="0" smtClean="0"/>
              <a:t> be another complex number. Show that |</a:t>
            </a:r>
            <a:r>
              <a:rPr lang="en-US" i="1" dirty="0" smtClean="0"/>
              <a:t>nm</a:t>
            </a:r>
            <a:r>
              <a:rPr lang="en-US" dirty="0" smtClean="0"/>
              <a:t>| = |</a:t>
            </a:r>
            <a:r>
              <a:rPr lang="en-US" i="1" dirty="0" smtClean="0"/>
              <a:t>n</a:t>
            </a:r>
            <a:r>
              <a:rPr lang="en-US" dirty="0" smtClean="0"/>
              <a:t>| |</a:t>
            </a:r>
            <a:r>
              <a:rPr lang="en-US" i="1" dirty="0" smtClean="0"/>
              <a:t>m</a:t>
            </a:r>
            <a:r>
              <a:rPr lang="en-US" dirty="0" smtClean="0"/>
              <a:t>|.</a:t>
            </a:r>
            <a:endParaRPr lang="en-US" dirty="0"/>
          </a:p>
        </p:txBody>
      </p:sp>
      <p:sp>
        <p:nvSpPr>
          <p:cNvPr id="5" name="Rectangle 4"/>
          <p:cNvSpPr/>
          <p:nvPr/>
        </p:nvSpPr>
        <p:spPr>
          <a:xfrm>
            <a:off x="114300" y="1066800"/>
            <a:ext cx="8382000" cy="923330"/>
          </a:xfrm>
          <a:prstGeom prst="rect">
            <a:avLst/>
          </a:prstGeom>
        </p:spPr>
        <p:txBody>
          <a:bodyPr wrap="square">
            <a:spAutoFit/>
          </a:bodyPr>
          <a:lstStyle/>
          <a:p>
            <a:r>
              <a:rPr lang="en-US" dirty="0" smtClean="0"/>
              <a:t>Because </a:t>
            </a:r>
            <a:r>
              <a:rPr lang="en-US" i="1" dirty="0" smtClean="0"/>
              <a:t>ψ</a:t>
            </a:r>
            <a:r>
              <a:rPr lang="en-US" dirty="0" smtClean="0"/>
              <a:t> is usually a complex quantity, we find the square of its absolute value by multiplying </a:t>
            </a:r>
            <a:r>
              <a:rPr lang="en-US" i="1" dirty="0" smtClean="0"/>
              <a:t>ψ</a:t>
            </a:r>
            <a:r>
              <a:rPr lang="en-US" dirty="0" smtClean="0"/>
              <a:t> by </a:t>
            </a:r>
            <a:r>
              <a:rPr lang="en-US" i="1" dirty="0" smtClean="0"/>
              <a:t>ψ</a:t>
            </a:r>
            <a:r>
              <a:rPr lang="en-US" dirty="0" smtClean="0"/>
              <a:t>*, the </a:t>
            </a:r>
            <a:r>
              <a:rPr lang="en-US" i="1" dirty="0" smtClean="0"/>
              <a:t>complex conjugate</a:t>
            </a:r>
            <a:r>
              <a:rPr lang="en-US" dirty="0" smtClean="0"/>
              <a:t> of </a:t>
            </a:r>
            <a:r>
              <a:rPr lang="en-US" i="1" dirty="0" smtClean="0"/>
              <a:t>ψ</a:t>
            </a:r>
            <a:r>
              <a:rPr lang="en-US" dirty="0" smtClean="0"/>
              <a:t>. </a:t>
            </a:r>
          </a:p>
          <a:p>
            <a:r>
              <a:rPr lang="en-US" dirty="0" smtClean="0"/>
              <a:t>To find </a:t>
            </a:r>
            <a:r>
              <a:rPr lang="en-US" i="1" dirty="0" smtClean="0"/>
              <a:t>ψ</a:t>
            </a:r>
            <a:r>
              <a:rPr lang="en-US" dirty="0" smtClean="0"/>
              <a:t>* we replace the imaginary number </a:t>
            </a:r>
            <a:r>
              <a:rPr lang="en-US" i="1" dirty="0" err="1" smtClean="0"/>
              <a:t>i</a:t>
            </a:r>
            <a:r>
              <a:rPr lang="en-US" dirty="0" smtClean="0"/>
              <a:t> in </a:t>
            </a:r>
            <a:r>
              <a:rPr lang="en-US" i="1" dirty="0" smtClean="0"/>
              <a:t>ψ</a:t>
            </a:r>
            <a:r>
              <a:rPr lang="en-US" dirty="0" smtClean="0"/>
              <a:t> with -</a:t>
            </a:r>
            <a:r>
              <a:rPr lang="en-US" i="1" dirty="0" err="1" smtClean="0"/>
              <a:t>i</a:t>
            </a:r>
            <a:r>
              <a:rPr lang="en-US" dirty="0" smtClean="0"/>
              <a:t>, wherever it occurs.)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Schrödinger's Equation</a:t>
            </a:r>
            <a:endParaRPr lang="en-US" dirty="0"/>
          </a:p>
        </p:txBody>
      </p:sp>
      <p:sp>
        <p:nvSpPr>
          <p:cNvPr id="5" name="Rectangle 4"/>
          <p:cNvSpPr/>
          <p:nvPr/>
        </p:nvSpPr>
        <p:spPr>
          <a:xfrm>
            <a:off x="228600" y="1371600"/>
            <a:ext cx="8763000" cy="3262432"/>
          </a:xfrm>
          <a:prstGeom prst="rect">
            <a:avLst/>
          </a:prstGeom>
        </p:spPr>
        <p:txBody>
          <a:bodyPr wrap="square">
            <a:spAutoFit/>
          </a:bodyPr>
          <a:lstStyle/>
          <a:p>
            <a:pPr lvl="0" fontAlgn="base">
              <a:spcBef>
                <a:spcPct val="0"/>
              </a:spcBef>
              <a:spcAft>
                <a:spcPct val="0"/>
              </a:spcAft>
            </a:pPr>
            <a:r>
              <a:rPr lang="en-US" i="1" dirty="0" smtClean="0">
                <a:solidFill>
                  <a:srgbClr val="000000"/>
                </a:solidFill>
                <a:latin typeface="Calibri" pitchFamily="34" charset="0"/>
                <a:ea typeface="Times New Roman" pitchFamily="18" charset="0"/>
                <a:cs typeface="Times New Roman" pitchFamily="18" charset="0"/>
              </a:rPr>
              <a:t>How do we find the wave function</a:t>
            </a:r>
            <a:r>
              <a:rPr lang="en-US" dirty="0" smtClean="0">
                <a:solidFill>
                  <a:srgbClr val="000000"/>
                </a:solidFill>
                <a:latin typeface="Calibri" pitchFamily="34" charset="0"/>
                <a:ea typeface="Times New Roman" pitchFamily="18" charset="0"/>
                <a:cs typeface="Times New Roman" pitchFamily="18" charset="0"/>
              </a:rPr>
              <a:t>? </a:t>
            </a:r>
          </a:p>
          <a:p>
            <a:pPr lvl="0" fontAlgn="base">
              <a:spcBef>
                <a:spcPct val="0"/>
              </a:spcBef>
              <a:spcAft>
                <a:spcPct val="0"/>
              </a:spcAft>
            </a:pPr>
            <a:endParaRPr lang="en-US" dirty="0" smtClean="0">
              <a:solidFill>
                <a:srgbClr val="000000"/>
              </a:solidFill>
              <a:latin typeface="Calibri" pitchFamily="34" charset="0"/>
              <a:ea typeface="Times New Roman" pitchFamily="18" charset="0"/>
              <a:cs typeface="Times New Roman" pitchFamily="18" charset="0"/>
            </a:endParaRPr>
          </a:p>
          <a:p>
            <a:pPr lvl="0" fontAlgn="base">
              <a:spcBef>
                <a:spcPct val="0"/>
              </a:spcBef>
              <a:spcAft>
                <a:spcPct val="0"/>
              </a:spcAft>
            </a:pPr>
            <a:r>
              <a:rPr lang="en-US" dirty="0" smtClean="0">
                <a:solidFill>
                  <a:srgbClr val="000000"/>
                </a:solidFill>
                <a:latin typeface="Calibri" pitchFamily="34" charset="0"/>
                <a:ea typeface="Times New Roman" pitchFamily="18" charset="0"/>
                <a:cs typeface="Times New Roman" pitchFamily="18" charset="0"/>
              </a:rPr>
              <a:t>Sound waves and waves on strings are described by the equations of Newtonian mechanics. </a:t>
            </a:r>
          </a:p>
          <a:p>
            <a:pPr lvl="0" fontAlgn="base">
              <a:spcBef>
                <a:spcPct val="0"/>
              </a:spcBef>
              <a:spcAft>
                <a:spcPct val="0"/>
              </a:spcAft>
            </a:pPr>
            <a:endParaRPr lang="en-US" dirty="0" smtClean="0">
              <a:solidFill>
                <a:srgbClr val="000000"/>
              </a:solidFill>
              <a:latin typeface="Calibri" pitchFamily="34" charset="0"/>
              <a:ea typeface="Times New Roman" pitchFamily="18" charset="0"/>
              <a:cs typeface="Times New Roman" pitchFamily="18" charset="0"/>
            </a:endParaRPr>
          </a:p>
          <a:p>
            <a:pPr lvl="0" fontAlgn="base">
              <a:spcBef>
                <a:spcPct val="0"/>
              </a:spcBef>
              <a:spcAft>
                <a:spcPct val="0"/>
              </a:spcAft>
            </a:pPr>
            <a:r>
              <a:rPr lang="en-US" dirty="0" smtClean="0">
                <a:solidFill>
                  <a:srgbClr val="000000"/>
                </a:solidFill>
                <a:latin typeface="Calibri" pitchFamily="34" charset="0"/>
                <a:ea typeface="Times New Roman" pitchFamily="18" charset="0"/>
                <a:cs typeface="Times New Roman" pitchFamily="18" charset="0"/>
              </a:rPr>
              <a:t>Light waves are described by Maxwell's equations. </a:t>
            </a:r>
          </a:p>
          <a:p>
            <a:pPr lvl="0" fontAlgn="base">
              <a:spcBef>
                <a:spcPct val="0"/>
              </a:spcBef>
              <a:spcAft>
                <a:spcPct val="0"/>
              </a:spcAft>
            </a:pPr>
            <a:endParaRPr lang="en-US" dirty="0" smtClean="0">
              <a:solidFill>
                <a:srgbClr val="000000"/>
              </a:solidFill>
              <a:latin typeface="Calibri" pitchFamily="34" charset="0"/>
              <a:ea typeface="Times New Roman" pitchFamily="18" charset="0"/>
              <a:cs typeface="Times New Roman" pitchFamily="18" charset="0"/>
            </a:endParaRPr>
          </a:p>
          <a:p>
            <a:pPr lvl="0" fontAlgn="base">
              <a:spcBef>
                <a:spcPct val="0"/>
              </a:spcBef>
              <a:spcAft>
                <a:spcPct val="0"/>
              </a:spcAft>
            </a:pPr>
            <a:r>
              <a:rPr lang="en-US" dirty="0" smtClean="0">
                <a:solidFill>
                  <a:srgbClr val="000000"/>
                </a:solidFill>
                <a:latin typeface="Calibri" pitchFamily="34" charset="0"/>
                <a:ea typeface="Times New Roman" pitchFamily="18" charset="0"/>
                <a:cs typeface="Times New Roman" pitchFamily="18" charset="0"/>
              </a:rPr>
              <a:t>Matter waves are described by </a:t>
            </a:r>
            <a:r>
              <a:rPr lang="en-US" b="1" dirty="0" smtClean="0">
                <a:solidFill>
                  <a:srgbClr val="000000"/>
                </a:solidFill>
                <a:latin typeface="Calibri" pitchFamily="34" charset="0"/>
                <a:ea typeface="Times New Roman" pitchFamily="18" charset="0"/>
                <a:cs typeface="Times New Roman" pitchFamily="18" charset="0"/>
              </a:rPr>
              <a:t>Schrödinger's equation</a:t>
            </a:r>
            <a:r>
              <a:rPr lang="en-US" dirty="0" smtClean="0">
                <a:solidFill>
                  <a:srgbClr val="000000"/>
                </a:solidFill>
                <a:latin typeface="Calibri" pitchFamily="34" charset="0"/>
                <a:ea typeface="Times New Roman" pitchFamily="18" charset="0"/>
                <a:cs typeface="Times New Roman" pitchFamily="18" charset="0"/>
              </a:rPr>
              <a:t>, advanced in 1926 by Austrian physicist Erwin Schrödinger.</a:t>
            </a:r>
          </a:p>
          <a:p>
            <a:pPr lvl="0" fontAlgn="base">
              <a:spcBef>
                <a:spcPct val="0"/>
              </a:spcBef>
              <a:spcAft>
                <a:spcPct val="0"/>
              </a:spcAft>
            </a:pPr>
            <a:endParaRPr lang="en-US" sz="800" dirty="0" smtClean="0">
              <a:latin typeface="Arial" pitchFamily="34" charset="0"/>
              <a:cs typeface="Arial" pitchFamily="34" charset="0"/>
            </a:endParaRPr>
          </a:p>
          <a:p>
            <a:pPr lvl="0" eaLnBrk="0" fontAlgn="base" hangingPunct="0">
              <a:spcBef>
                <a:spcPct val="0"/>
              </a:spcBef>
              <a:spcAft>
                <a:spcPct val="0"/>
              </a:spcAft>
            </a:pPr>
            <a:r>
              <a:rPr lang="en-US" dirty="0" smtClean="0">
                <a:solidFill>
                  <a:srgbClr val="000000"/>
                </a:solidFill>
                <a:latin typeface="Arial" pitchFamily="34" charset="0"/>
                <a:ea typeface="Times New Roman" pitchFamily="18" charset="0"/>
                <a:cs typeface="Arial" pitchFamily="34" charset="0"/>
              </a:rPr>
              <a:t>Many of the situations that we shall discuss involve a particle traveling in the </a:t>
            </a:r>
            <a:r>
              <a:rPr lang="en-US" i="1" dirty="0" smtClean="0">
                <a:solidFill>
                  <a:srgbClr val="000000"/>
                </a:solidFill>
                <a:latin typeface="Arial" pitchFamily="34" charset="0"/>
                <a:ea typeface="Times New Roman" pitchFamily="18" charset="0"/>
                <a:cs typeface="Arial" pitchFamily="34" charset="0"/>
              </a:rPr>
              <a:t>x</a:t>
            </a:r>
            <a:r>
              <a:rPr lang="en-US" dirty="0" smtClean="0">
                <a:solidFill>
                  <a:srgbClr val="000000"/>
                </a:solidFill>
                <a:latin typeface="Arial" pitchFamily="34" charset="0"/>
                <a:ea typeface="Times New Roman" pitchFamily="18" charset="0"/>
                <a:cs typeface="Arial" pitchFamily="34" charset="0"/>
              </a:rPr>
              <a:t> direction through a region in which forces acting on the particle cause it to have a potential energy </a:t>
            </a:r>
            <a:r>
              <a:rPr lang="en-US" i="1" dirty="0" smtClean="0">
                <a:solidFill>
                  <a:srgbClr val="000000"/>
                </a:solidFill>
                <a:latin typeface="Arial" pitchFamily="34" charset="0"/>
                <a:ea typeface="Times New Roman" pitchFamily="18" charset="0"/>
                <a:cs typeface="Arial" pitchFamily="34" charset="0"/>
              </a:rPr>
              <a:t>U(x</a:t>
            </a:r>
            <a:r>
              <a:rPr lang="en-US" dirty="0" smtClean="0">
                <a:solidFill>
                  <a:srgbClr val="000000"/>
                </a:solidFill>
                <a:latin typeface="Arial" pitchFamily="34" charset="0"/>
                <a:ea typeface="Times New Roman" pitchFamily="18" charset="0"/>
                <a:cs typeface="Arial" pitchFamily="34" charset="0"/>
              </a:rPr>
              <a:t>). In this special case, Schrödinger's equation reduces to</a:t>
            </a:r>
            <a:r>
              <a:rPr lang="en-US" sz="800" dirty="0" smtClean="0">
                <a:latin typeface="Arial" pitchFamily="34" charset="0"/>
                <a:cs typeface="Arial" pitchFamily="34" charset="0"/>
              </a:rPr>
              <a:t> </a:t>
            </a:r>
            <a:endParaRPr lang="en-US" sz="4000" dirty="0" smtClean="0">
              <a:latin typeface="Arial" pitchFamily="34" charset="0"/>
              <a:cs typeface="Arial" pitchFamily="34" charset="0"/>
            </a:endParaRPr>
          </a:p>
        </p:txBody>
      </p:sp>
      <p:pic>
        <p:nvPicPr>
          <p:cNvPr id="6" name="Picture 5" descr="http://edugen.wiley.com/edugen/courses/crs4957/halliday9118/halliday9088c38/image_n/nt0019-y.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67000" y="4876800"/>
            <a:ext cx="4343400" cy="589915"/>
          </a:xfrm>
          <a:prstGeom prst="rect">
            <a:avLst/>
          </a:prstGeom>
          <a:noFill/>
          <a:ln>
            <a:noFill/>
          </a:ln>
        </p:spPr>
      </p:pic>
      <p:sp>
        <p:nvSpPr>
          <p:cNvPr id="7" name="Rectangle 6"/>
          <p:cNvSpPr/>
          <p:nvPr/>
        </p:nvSpPr>
        <p:spPr>
          <a:xfrm>
            <a:off x="304800" y="5562600"/>
            <a:ext cx="8686800" cy="646331"/>
          </a:xfrm>
          <a:prstGeom prst="rect">
            <a:avLst/>
          </a:prstGeom>
        </p:spPr>
        <p:txBody>
          <a:bodyPr wrap="square">
            <a:spAutoFit/>
          </a:bodyPr>
          <a:lstStyle/>
          <a:p>
            <a:r>
              <a:rPr lang="en-US" dirty="0" smtClean="0"/>
              <a:t>in which </a:t>
            </a:r>
            <a:r>
              <a:rPr lang="en-US" i="1" dirty="0" smtClean="0"/>
              <a:t>E</a:t>
            </a:r>
            <a:r>
              <a:rPr lang="en-US" dirty="0" smtClean="0"/>
              <a:t> is the total mechanical energy of the moving particle. (We do </a:t>
            </a:r>
            <a:r>
              <a:rPr lang="en-US" i="1" dirty="0" smtClean="0"/>
              <a:t>not</a:t>
            </a:r>
            <a:r>
              <a:rPr lang="en-US" dirty="0" smtClean="0"/>
              <a:t> consider mass energy in this non-relativistic equation.)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20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fade">
                                      <p:cBhvr>
                                        <p:cTn id="3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t>Derivation of </a:t>
            </a:r>
            <a:r>
              <a:rPr lang="en-US" b="1" dirty="0"/>
              <a:t>Schrödinger's </a:t>
            </a:r>
            <a:r>
              <a:rPr lang="en-US" b="1" dirty="0" smtClean="0"/>
              <a:t>Equation</a:t>
            </a:r>
            <a:endParaRPr lang="en-US" dirty="0"/>
          </a:p>
        </p:txBody>
      </p:sp>
      <p:pic>
        <p:nvPicPr>
          <p:cNvPr id="4" name="Picture 3" descr="http://edugen.wiley.com/edugen/courses/crs4957/halliday9118/halliday9088c38/image_n/nt0019-y.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90800" y="1066800"/>
            <a:ext cx="4343400" cy="589915"/>
          </a:xfrm>
          <a:prstGeom prst="rect">
            <a:avLst/>
          </a:prstGeom>
          <a:noFill/>
          <a:ln>
            <a:noFill/>
          </a:ln>
        </p:spPr>
      </p:pic>
    </p:spTree>
    <p:extLst>
      <p:ext uri="{BB962C8B-B14F-4D97-AF65-F5344CB8AC3E}">
        <p14:creationId xmlns:p14="http://schemas.microsoft.com/office/powerpoint/2010/main" xmlns="" val="3443507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479</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Review of Waves</vt:lpstr>
      <vt:lpstr>Pulse and Sine Wave</vt:lpstr>
      <vt:lpstr>Transverse and Longitudinal Waves</vt:lpstr>
      <vt:lpstr>Travelling wave on a String  Wavelength, Frequency, and Wave Speed</vt:lpstr>
      <vt:lpstr>Wave Function</vt:lpstr>
      <vt:lpstr>Wave Function</vt:lpstr>
      <vt:lpstr>Complex Numbers</vt:lpstr>
      <vt:lpstr>Schrödinger's Equation</vt:lpstr>
      <vt:lpstr>Derivation of Schrödinger's Equation</vt:lpstr>
      <vt:lpstr>Free Particle moving in the +X direction</vt:lpstr>
      <vt:lpstr>Slide 11</vt:lpstr>
      <vt:lpstr>Heisenberg's Uncertainty Principle</vt:lpstr>
      <vt:lpstr>Deducing Uncertainty Principle with Single-Slit Diffraction</vt:lpstr>
      <vt:lpstr>Position and momentum of an Electron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dc:creator>
  <cp:lastModifiedBy>mahes</cp:lastModifiedBy>
  <cp:revision>19</cp:revision>
  <cp:lastPrinted>2016-03-25T15:02:23Z</cp:lastPrinted>
  <dcterms:created xsi:type="dcterms:W3CDTF">2016-03-24T01:50:55Z</dcterms:created>
  <dcterms:modified xsi:type="dcterms:W3CDTF">2016-03-28T03:15:03Z</dcterms:modified>
</cp:coreProperties>
</file>