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8" r:id="rId3"/>
    <p:sldId id="272" r:id="rId4"/>
    <p:sldId id="257" r:id="rId5"/>
    <p:sldId id="277" r:id="rId6"/>
    <p:sldId id="279" r:id="rId7"/>
    <p:sldId id="280" r:id="rId8"/>
    <p:sldId id="275" r:id="rId9"/>
    <p:sldId id="268" r:id="rId10"/>
    <p:sldId id="269" r:id="rId11"/>
    <p:sldId id="282" r:id="rId12"/>
    <p:sldId id="273" r:id="rId13"/>
    <p:sldId id="263" r:id="rId14"/>
    <p:sldId id="265" r:id="rId15"/>
    <p:sldId id="270"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B333CD9C-703E-4523-874C-3B32DF543FCC}" type="datetimeFigureOut">
              <a:rPr lang="en-US" smtClean="0"/>
              <a:t>3/4/2016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60F183B-0E43-4CAC-AA5D-9B0898A992B2}" type="slidenum">
              <a:rPr lang="en-US" smtClean="0"/>
              <a:t>‹#›</a:t>
            </a:fld>
            <a:endParaRPr lang="en-US"/>
          </a:p>
        </p:txBody>
      </p:sp>
    </p:spTree>
    <p:extLst>
      <p:ext uri="{BB962C8B-B14F-4D97-AF65-F5344CB8AC3E}">
        <p14:creationId xmlns:p14="http://schemas.microsoft.com/office/powerpoint/2010/main" val="35175730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105BAC6-F359-4E7A-86CA-A1C9F7F90E8C}" type="datetimeFigureOut">
              <a:rPr lang="en-US" smtClean="0"/>
              <a:pPr/>
              <a:t>3/4/2016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119DD69-5F40-4F37-9B9C-114B9CB414B7}" type="slidenum">
              <a:rPr lang="en-US" smtClean="0"/>
              <a:pPr/>
              <a:t>‹#›</a:t>
            </a:fld>
            <a:endParaRPr lang="en-US"/>
          </a:p>
        </p:txBody>
      </p:sp>
    </p:spTree>
    <p:extLst>
      <p:ext uri="{BB962C8B-B14F-4D97-AF65-F5344CB8AC3E}">
        <p14:creationId xmlns:p14="http://schemas.microsoft.com/office/powerpoint/2010/main" val="1297607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B28743-4A40-44DE-AC5D-E5ACFA5229BB}" type="slidenum">
              <a:rPr lang="en-US" smtClean="0"/>
              <a:pPr fontAlgn="base">
                <a:spcBef>
                  <a:spcPct val="0"/>
                </a:spcBef>
                <a:spcAft>
                  <a:spcPct val="0"/>
                </a:spcAft>
                <a:defRPr/>
              </a:pPr>
              <a:t>13</a:t>
            </a:fld>
            <a:endParaRPr lang="en-US" smtClean="0"/>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8"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2AB553-EED7-4A72-BCDA-4D2CE878180B}" type="datetimeFigureOut">
              <a:rPr lang="en-US" smtClean="0"/>
              <a:pPr/>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945C4-EBA4-41C6-857C-1698701487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2AB553-EED7-4A72-BCDA-4D2CE878180B}" type="datetimeFigureOut">
              <a:rPr lang="en-US" smtClean="0"/>
              <a:pPr/>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945C4-EBA4-41C6-857C-1698701487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2AB553-EED7-4A72-BCDA-4D2CE878180B}" type="datetimeFigureOut">
              <a:rPr lang="en-US" smtClean="0"/>
              <a:pPr/>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945C4-EBA4-41C6-857C-1698701487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2AB553-EED7-4A72-BCDA-4D2CE878180B}" type="datetimeFigureOut">
              <a:rPr lang="en-US" smtClean="0"/>
              <a:pPr/>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945C4-EBA4-41C6-857C-1698701487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2AB553-EED7-4A72-BCDA-4D2CE878180B}" type="datetimeFigureOut">
              <a:rPr lang="en-US" smtClean="0"/>
              <a:pPr/>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945C4-EBA4-41C6-857C-1698701487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2AB553-EED7-4A72-BCDA-4D2CE878180B}" type="datetimeFigureOut">
              <a:rPr lang="en-US" smtClean="0"/>
              <a:pPr/>
              <a:t>3/4/2016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945C4-EBA4-41C6-857C-1698701487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2AB553-EED7-4A72-BCDA-4D2CE878180B}" type="datetimeFigureOut">
              <a:rPr lang="en-US" smtClean="0"/>
              <a:pPr/>
              <a:t>3/4/2016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C945C4-EBA4-41C6-857C-1698701487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2AB553-EED7-4A72-BCDA-4D2CE878180B}" type="datetimeFigureOut">
              <a:rPr lang="en-US" smtClean="0"/>
              <a:pPr/>
              <a:t>3/4/2016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C945C4-EBA4-41C6-857C-1698701487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2AB553-EED7-4A72-BCDA-4D2CE878180B}" type="datetimeFigureOut">
              <a:rPr lang="en-US" smtClean="0"/>
              <a:pPr/>
              <a:t>3/4/2016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C945C4-EBA4-41C6-857C-1698701487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2AB553-EED7-4A72-BCDA-4D2CE878180B}" type="datetimeFigureOut">
              <a:rPr lang="en-US" smtClean="0"/>
              <a:pPr/>
              <a:t>3/4/2016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945C4-EBA4-41C6-857C-1698701487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2AB553-EED7-4A72-BCDA-4D2CE878180B}" type="datetimeFigureOut">
              <a:rPr lang="en-US" smtClean="0"/>
              <a:pPr/>
              <a:t>3/4/2016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945C4-EBA4-41C6-857C-1698701487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2AB553-EED7-4A72-BCDA-4D2CE878180B}" type="datetimeFigureOut">
              <a:rPr lang="en-US" smtClean="0"/>
              <a:pPr/>
              <a:t>3/4/2016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C945C4-EBA4-41C6-857C-1698701487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purdue.edu/ehps/rem/rs/sem.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11.jpeg"/><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XB-iLRsq8A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hyperlink" Target="http://www.nobelprize.org/nobel_prizes/physics/laureates/1937/" TargetMode="External"/><Relationship Id="rId4" Type="http://schemas.openxmlformats.org/officeDocument/2006/relationships/hyperlink" Target="http://www.nobelprize.org/nobel_prizes/physics/laureates/1929/"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hyperphysics.phy-astr.gsu.edu/hbase/quantum/davger2.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8170" y="79435"/>
            <a:ext cx="7772400" cy="1470025"/>
          </a:xfrm>
        </p:spPr>
        <p:txBody>
          <a:bodyPr/>
          <a:lstStyle/>
          <a:p>
            <a:r>
              <a:rPr lang="en-US" b="1" dirty="0"/>
              <a:t>Particles and Waves</a:t>
            </a:r>
            <a:br>
              <a:rPr lang="en-US" b="1" dirty="0"/>
            </a:br>
            <a:endParaRPr lang="en-US" dirty="0"/>
          </a:p>
        </p:txBody>
      </p:sp>
      <p:pic>
        <p:nvPicPr>
          <p:cNvPr id="3074" name="Picture 2" descr="p146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838200"/>
            <a:ext cx="4648200" cy="27813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04800" y="3962400"/>
            <a:ext cx="8686800" cy="2308324"/>
          </a:xfrm>
          <a:prstGeom prst="rect">
            <a:avLst/>
          </a:prstGeom>
        </p:spPr>
        <p:txBody>
          <a:bodyPr wrap="square">
            <a:spAutoFit/>
          </a:bodyPr>
          <a:lstStyle/>
          <a:p>
            <a:r>
              <a:rPr lang="en-US" dirty="0"/>
              <a:t>This photograph shows a highly magnified view of a female mosquito, made with a scanning electron microscope (SEM). </a:t>
            </a:r>
            <a:endParaRPr lang="en-US" dirty="0" smtClean="0"/>
          </a:p>
          <a:p>
            <a:r>
              <a:rPr lang="en-US" dirty="0" smtClean="0"/>
              <a:t>In </a:t>
            </a:r>
            <a:r>
              <a:rPr lang="en-US" dirty="0"/>
              <a:t>the twentieth century, </a:t>
            </a:r>
            <a:r>
              <a:rPr lang="en-US" dirty="0" smtClean="0"/>
              <a:t>it </a:t>
            </a:r>
            <a:r>
              <a:rPr lang="en-US" dirty="0"/>
              <a:t>was discovered that particles could behave like waves. </a:t>
            </a:r>
            <a:endParaRPr lang="en-US" dirty="0" smtClean="0"/>
          </a:p>
          <a:p>
            <a:r>
              <a:rPr lang="en-US" dirty="0" smtClean="0"/>
              <a:t>A </a:t>
            </a:r>
            <a:r>
              <a:rPr lang="en-US" dirty="0"/>
              <a:t>wavelength </a:t>
            </a:r>
            <a:r>
              <a:rPr lang="en-US" dirty="0" smtClean="0"/>
              <a:t>can be associated </a:t>
            </a:r>
            <a:r>
              <a:rPr lang="en-US" dirty="0"/>
              <a:t>with a moving particle such as an electron. </a:t>
            </a:r>
            <a:endParaRPr lang="en-US" dirty="0" smtClean="0"/>
          </a:p>
          <a:p>
            <a:r>
              <a:rPr lang="en-US" dirty="0" smtClean="0"/>
              <a:t>The </a:t>
            </a:r>
            <a:r>
              <a:rPr lang="en-US" dirty="0"/>
              <a:t>microscope used for the photograph takes advantage of the electron wavelength, which can be made much smaller than that of visible light. </a:t>
            </a:r>
            <a:endParaRPr lang="en-US" dirty="0" smtClean="0"/>
          </a:p>
          <a:p>
            <a:r>
              <a:rPr lang="en-US" dirty="0" smtClean="0"/>
              <a:t>It </a:t>
            </a:r>
            <a:r>
              <a:rPr lang="en-US" dirty="0"/>
              <a:t>is this small electron wavelength that is responsible for the exceptional resolution of fine detail in the photograph.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Rectangle 4"/>
          <p:cNvSpPr/>
          <p:nvPr/>
        </p:nvSpPr>
        <p:spPr>
          <a:xfrm>
            <a:off x="533400" y="2590800"/>
            <a:ext cx="8458200" cy="646331"/>
          </a:xfrm>
          <a:prstGeom prst="rect">
            <a:avLst/>
          </a:prstGeom>
        </p:spPr>
        <p:txBody>
          <a:bodyPr wrap="square">
            <a:spAutoFit/>
          </a:bodyPr>
          <a:lstStyle/>
          <a:p>
            <a:pPr lvl="0" fontAlgn="base">
              <a:spcBef>
                <a:spcPct val="0"/>
              </a:spcBef>
              <a:spcAft>
                <a:spcPct val="0"/>
              </a:spcAft>
            </a:pPr>
            <a:r>
              <a:rPr lang="en-US" altLang="en-US" dirty="0">
                <a:solidFill>
                  <a:srgbClr val="000000"/>
                </a:solidFill>
                <a:latin typeface="Verdana" pitchFamily="34" charset="0"/>
                <a:cs typeface="Arial" pitchFamily="34" charset="0"/>
              </a:rPr>
              <a:t>Find the de Broglie wavelength of an electron with a speed </a:t>
            </a:r>
            <a:r>
              <a:rPr lang="en-US" altLang="en-US" dirty="0" smtClean="0">
                <a:solidFill>
                  <a:srgbClr val="000000"/>
                </a:solidFill>
                <a:latin typeface="Verdana" pitchFamily="34" charset="0"/>
                <a:cs typeface="Arial" pitchFamily="34" charset="0"/>
              </a:rPr>
              <a:t>of 0.76 C. Take </a:t>
            </a:r>
            <a:r>
              <a:rPr lang="en-US" altLang="en-US" dirty="0">
                <a:solidFill>
                  <a:srgbClr val="000000"/>
                </a:solidFill>
                <a:latin typeface="Verdana" pitchFamily="34" charset="0"/>
                <a:cs typeface="Arial" pitchFamily="34" charset="0"/>
              </a:rPr>
              <a:t>relativistic effects into account.</a:t>
            </a:r>
            <a:r>
              <a:rPr lang="en-US" altLang="en-US" sz="800" dirty="0">
                <a:latin typeface="Arial" pitchFamily="34" charset="0"/>
                <a:cs typeface="Arial" pitchFamily="34" charset="0"/>
              </a:rPr>
              <a:t> </a:t>
            </a:r>
            <a:endParaRPr lang="en-US" altLang="en-US" sz="4400" dirty="0">
              <a:latin typeface="Arial" pitchFamily="34" charset="0"/>
              <a:cs typeface="Arial" pitchFamily="34" charset="0"/>
            </a:endParaRPr>
          </a:p>
        </p:txBody>
      </p:sp>
      <p:sp>
        <p:nvSpPr>
          <p:cNvPr id="7" name="Rectangle 6"/>
          <p:cNvSpPr/>
          <p:nvPr/>
        </p:nvSpPr>
        <p:spPr>
          <a:xfrm>
            <a:off x="533400" y="4114800"/>
            <a:ext cx="8305800" cy="923330"/>
          </a:xfrm>
          <a:prstGeom prst="rect">
            <a:avLst/>
          </a:prstGeom>
        </p:spPr>
        <p:txBody>
          <a:bodyPr wrap="square">
            <a:spAutoFit/>
          </a:bodyPr>
          <a:lstStyle/>
          <a:p>
            <a:pPr lvl="0" fontAlgn="base">
              <a:spcBef>
                <a:spcPct val="0"/>
              </a:spcBef>
              <a:spcAft>
                <a:spcPct val="0"/>
              </a:spcAft>
            </a:pPr>
            <a:r>
              <a:rPr lang="en-US" altLang="en-US" dirty="0">
                <a:solidFill>
                  <a:srgbClr val="000000"/>
                </a:solidFill>
                <a:latin typeface="Verdana" pitchFamily="34" charset="0"/>
                <a:cs typeface="Arial" pitchFamily="34" charset="0"/>
              </a:rPr>
              <a:t>The de Broglie wavelength of a proton in a particle accelerator </a:t>
            </a:r>
            <a:r>
              <a:rPr lang="en-US" altLang="en-US" dirty="0" smtClean="0">
                <a:solidFill>
                  <a:srgbClr val="000000"/>
                </a:solidFill>
                <a:latin typeface="Verdana" pitchFamily="34" charset="0"/>
                <a:cs typeface="Arial" pitchFamily="34" charset="0"/>
              </a:rPr>
              <a:t>is</a:t>
            </a:r>
          </a:p>
          <a:p>
            <a:pPr lvl="0" fontAlgn="base">
              <a:spcBef>
                <a:spcPct val="0"/>
              </a:spcBef>
              <a:spcAft>
                <a:spcPct val="0"/>
              </a:spcAft>
            </a:pPr>
            <a:r>
              <a:rPr lang="en-US" altLang="en-US" dirty="0" smtClean="0">
                <a:solidFill>
                  <a:srgbClr val="000000"/>
                </a:solidFill>
                <a:latin typeface="Verdana" pitchFamily="34" charset="0"/>
                <a:cs typeface="Arial" pitchFamily="34" charset="0"/>
              </a:rPr>
              <a:t>2.67 x 10</a:t>
            </a:r>
            <a:r>
              <a:rPr lang="en-US" altLang="en-US" baseline="30000" dirty="0" smtClean="0">
                <a:solidFill>
                  <a:srgbClr val="000000"/>
                </a:solidFill>
                <a:latin typeface="Verdana" pitchFamily="34" charset="0"/>
                <a:cs typeface="Arial" pitchFamily="34" charset="0"/>
              </a:rPr>
              <a:t>-14</a:t>
            </a:r>
            <a:r>
              <a:rPr lang="en-US" altLang="en-US" dirty="0">
                <a:solidFill>
                  <a:srgbClr val="000000"/>
                </a:solidFill>
                <a:latin typeface="Verdana" pitchFamily="34" charset="0"/>
                <a:cs typeface="Arial" pitchFamily="34" charset="0"/>
              </a:rPr>
              <a:t> </a:t>
            </a:r>
            <a:r>
              <a:rPr lang="en-US" altLang="en-US" dirty="0" smtClean="0">
                <a:solidFill>
                  <a:srgbClr val="000000"/>
                </a:solidFill>
                <a:latin typeface="Verdana" pitchFamily="34" charset="0"/>
                <a:cs typeface="Arial" pitchFamily="34" charset="0"/>
              </a:rPr>
              <a:t>m. Determine </a:t>
            </a:r>
            <a:r>
              <a:rPr lang="en-US" altLang="en-US" dirty="0">
                <a:solidFill>
                  <a:srgbClr val="000000"/>
                </a:solidFill>
                <a:latin typeface="Verdana" pitchFamily="34" charset="0"/>
                <a:cs typeface="Arial" pitchFamily="34" charset="0"/>
              </a:rPr>
              <a:t>the kinetic energy (in joules) of the proton.</a:t>
            </a:r>
            <a:r>
              <a:rPr lang="en-US" altLang="en-US" sz="800" dirty="0">
                <a:latin typeface="Arial" pitchFamily="34" charset="0"/>
                <a:cs typeface="Arial" pitchFamily="34" charset="0"/>
              </a:rPr>
              <a:t> </a:t>
            </a:r>
            <a:endParaRPr lang="en-US" altLang="en-US" sz="4400" dirty="0">
              <a:latin typeface="Arial" pitchFamily="34" charset="0"/>
              <a:cs typeface="Arial" pitchFamily="34" charset="0"/>
            </a:endParaRPr>
          </a:p>
        </p:txBody>
      </p:sp>
    </p:spTree>
    <p:extLst>
      <p:ext uri="{BB962C8B-B14F-4D97-AF65-F5344CB8AC3E}">
        <p14:creationId xmlns:p14="http://schemas.microsoft.com/office/powerpoint/2010/main" val="4109145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95740" cy="762000"/>
          </a:xfrm>
        </p:spPr>
        <p:txBody>
          <a:bodyPr>
            <a:normAutofit fontScale="90000"/>
          </a:bodyPr>
          <a:lstStyle/>
          <a:p>
            <a:pPr algn="l"/>
            <a:r>
              <a:rPr lang="en-US" sz="3600" dirty="0" smtClean="0"/>
              <a:t>De Broglie wavelength using Accelerating Potential</a:t>
            </a:r>
            <a:endParaRPr lang="en-US" sz="3600" dirty="0"/>
          </a:p>
        </p:txBody>
      </p:sp>
    </p:spTree>
    <p:extLst>
      <p:ext uri="{BB962C8B-B14F-4D97-AF65-F5344CB8AC3E}">
        <p14:creationId xmlns:p14="http://schemas.microsoft.com/office/powerpoint/2010/main" val="19736389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95740" cy="762000"/>
          </a:xfrm>
        </p:spPr>
        <p:txBody>
          <a:bodyPr>
            <a:normAutofit/>
          </a:bodyPr>
          <a:lstStyle/>
          <a:p>
            <a:pPr algn="l"/>
            <a:r>
              <a:rPr lang="en-US" sz="3600" dirty="0" smtClean="0"/>
              <a:t>De Broglie wavelength using kinetic Energy</a:t>
            </a:r>
            <a:endParaRPr lang="en-US" sz="36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3962839" y="1662430"/>
            <a:ext cx="5943600" cy="4295140"/>
          </a:xfrm>
          <a:prstGeom prst="rect">
            <a:avLst/>
          </a:prstGeom>
          <a:no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1967230" y="-984274"/>
            <a:ext cx="980440" cy="4762500"/>
          </a:xfrm>
          <a:prstGeom prst="rect">
            <a:avLst/>
          </a:prstGeom>
          <a:noFill/>
          <a:ln>
            <a:noFill/>
          </a:ln>
        </p:spPr>
      </p:pic>
    </p:spTree>
    <p:extLst>
      <p:ext uri="{BB962C8B-B14F-4D97-AF65-F5344CB8AC3E}">
        <p14:creationId xmlns:p14="http://schemas.microsoft.com/office/powerpoint/2010/main" val="26154004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5"/>
          <p:cNvSpPr>
            <a:spLocks noGrp="1"/>
          </p:cNvSpPr>
          <p:nvPr>
            <p:ph type="sldNum" sz="quarter" idx="12"/>
          </p:nvPr>
        </p:nvSpPr>
        <p:spPr/>
        <p:txBody>
          <a:bodyPr/>
          <a:lstStyle/>
          <a:p>
            <a:pPr>
              <a:defRPr/>
            </a:pPr>
            <a:fld id="{34DFB5A2-A64D-4F29-AC6A-B4A6C0BEE2BA}" type="slidenum">
              <a:rPr lang="en-US"/>
              <a:pPr>
                <a:defRPr/>
              </a:pPr>
              <a:t>13</a:t>
            </a:fld>
            <a:endParaRPr lang="en-US"/>
          </a:p>
        </p:txBody>
      </p:sp>
      <p:sp>
        <p:nvSpPr>
          <p:cNvPr id="13315" name="Rectangle 2"/>
          <p:cNvSpPr>
            <a:spLocks noGrp="1" noChangeArrowheads="1"/>
          </p:cNvSpPr>
          <p:nvPr>
            <p:ph type="title"/>
          </p:nvPr>
        </p:nvSpPr>
        <p:spPr/>
        <p:txBody>
          <a:bodyPr/>
          <a:lstStyle/>
          <a:p>
            <a:pPr eaLnBrk="1" hangingPunct="1"/>
            <a:r>
              <a:rPr lang="en-US" sz="4000" smtClean="0">
                <a:ea typeface="ＭＳ Ｐゴシック" pitchFamily="34" charset="-128"/>
              </a:rPr>
              <a:t>Microscopy</a:t>
            </a:r>
          </a:p>
        </p:txBody>
      </p:sp>
      <p:sp>
        <p:nvSpPr>
          <p:cNvPr id="13316" name="Rectangle 3"/>
          <p:cNvSpPr>
            <a:spLocks noGrp="1" noChangeArrowheads="1"/>
          </p:cNvSpPr>
          <p:nvPr>
            <p:ph type="body" idx="1"/>
          </p:nvPr>
        </p:nvSpPr>
        <p:spPr>
          <a:xfrm>
            <a:off x="368300" y="1203325"/>
            <a:ext cx="8415338" cy="4892675"/>
          </a:xfrm>
        </p:spPr>
        <p:txBody>
          <a:bodyPr/>
          <a:lstStyle/>
          <a:p>
            <a:pPr eaLnBrk="1" hangingPunct="1">
              <a:buFontTx/>
              <a:buNone/>
            </a:pPr>
            <a:r>
              <a:rPr lang="en-US" sz="2800" smtClean="0">
                <a:ea typeface="ＭＳ Ｐゴシック" pitchFamily="34" charset="-128"/>
              </a:rPr>
              <a:t>Optical resolution:   10</a:t>
            </a:r>
            <a:r>
              <a:rPr lang="en-US" sz="2800" baseline="30000" smtClean="0">
                <a:ea typeface="ＭＳ Ｐゴシック" pitchFamily="34" charset="-128"/>
              </a:rPr>
              <a:t>-7 </a:t>
            </a:r>
            <a:r>
              <a:rPr lang="en-US" sz="2800" smtClean="0">
                <a:ea typeface="ＭＳ Ｐゴシック" pitchFamily="34" charset="-128"/>
              </a:rPr>
              <a:t>m = 0.1 </a:t>
            </a:r>
            <a:r>
              <a:rPr lang="en-US" sz="2800" smtClean="0">
                <a:ea typeface="ＭＳ Ｐゴシック" pitchFamily="34" charset="-128"/>
                <a:sym typeface="Symbol" pitchFamily="18" charset="2"/>
              </a:rPr>
              <a:t></a:t>
            </a:r>
            <a:r>
              <a:rPr lang="en-US" sz="2800" smtClean="0">
                <a:ea typeface="ＭＳ Ｐゴシック" pitchFamily="34" charset="-128"/>
              </a:rPr>
              <a:t>m = 100 nm</a:t>
            </a:r>
          </a:p>
          <a:p>
            <a:pPr eaLnBrk="1" hangingPunct="1">
              <a:buFontTx/>
              <a:buNone/>
            </a:pPr>
            <a:r>
              <a:rPr lang="en-US" sz="2800" smtClean="0">
                <a:ea typeface="ＭＳ Ｐゴシック" pitchFamily="34" charset="-128"/>
              </a:rPr>
              <a:t>For higher resolution need higher frequency</a:t>
            </a:r>
          </a:p>
          <a:p>
            <a:pPr lvl="1" eaLnBrk="1" hangingPunct="1"/>
            <a:r>
              <a:rPr lang="en-US" smtClean="0">
                <a:ea typeface="ＭＳ Ｐゴシック" pitchFamily="34" charset="-128"/>
              </a:rPr>
              <a:t>X-Rays?  Difficult to focus.</a:t>
            </a:r>
          </a:p>
          <a:p>
            <a:pPr lvl="1" eaLnBrk="1" hangingPunct="1"/>
            <a:r>
              <a:rPr lang="en-US" smtClean="0">
                <a:ea typeface="ＭＳ Ｐゴシック" pitchFamily="34" charset="-128"/>
              </a:rPr>
              <a:t>Electrons</a:t>
            </a:r>
          </a:p>
          <a:p>
            <a:pPr lvl="2" eaLnBrk="1" hangingPunct="1"/>
            <a:r>
              <a:rPr lang="en-US" smtClean="0">
                <a:ea typeface="ＭＳ Ｐゴシック" pitchFamily="34" charset="-128"/>
              </a:rPr>
              <a:t>Wavelength:  3 pm (0.003 nm) </a:t>
            </a:r>
          </a:p>
          <a:p>
            <a:pPr lvl="3" eaLnBrk="1" hangingPunct="1"/>
            <a:r>
              <a:rPr lang="en-US" smtClean="0">
                <a:ea typeface="ＭＳ Ｐゴシック" pitchFamily="34" charset="-128"/>
              </a:rPr>
              <a:t>(Magnification - 1,000,000X)</a:t>
            </a:r>
          </a:p>
          <a:p>
            <a:pPr lvl="2" eaLnBrk="1" hangingPunct="1"/>
            <a:r>
              <a:rPr lang="en-US" smtClean="0">
                <a:ea typeface="ＭＳ Ｐゴシック" pitchFamily="34" charset="-128"/>
              </a:rPr>
              <a:t>Atomic resolution possible</a:t>
            </a:r>
          </a:p>
          <a:p>
            <a:pPr lvl="2" eaLnBrk="1" hangingPunct="1"/>
            <a:r>
              <a:rPr lang="en-US" smtClean="0">
                <a:ea typeface="ＭＳ Ｐゴシック" pitchFamily="34" charset="-128"/>
              </a:rPr>
              <a:t>Electron beam focused by magnetic lenses.</a:t>
            </a:r>
          </a:p>
          <a:p>
            <a:pPr lvl="1" eaLnBrk="1" hangingPunct="1"/>
            <a:endParaRPr lang="en-US" smtClean="0">
              <a:ea typeface="ＭＳ Ｐゴシック" pitchFamily="34" charset="-128"/>
            </a:endParaRPr>
          </a:p>
        </p:txBody>
      </p:sp>
      <p:sp>
        <p:nvSpPr>
          <p:cNvPr id="2" name="Rectangle 1"/>
          <p:cNvSpPr/>
          <p:nvPr/>
        </p:nvSpPr>
        <p:spPr>
          <a:xfrm>
            <a:off x="3733800" y="5181600"/>
            <a:ext cx="5105400" cy="646331"/>
          </a:xfrm>
          <a:prstGeom prst="rect">
            <a:avLst/>
          </a:prstGeom>
        </p:spPr>
        <p:txBody>
          <a:bodyPr wrap="square">
            <a:spAutoFit/>
          </a:bodyPr>
          <a:lstStyle/>
          <a:p>
            <a:r>
              <a:rPr lang="en-US" dirty="0">
                <a:hlinkClick r:id="rId3"/>
              </a:rPr>
              <a:t>https://</a:t>
            </a:r>
            <a:r>
              <a:rPr lang="en-US" dirty="0" smtClean="0">
                <a:hlinkClick r:id="rId3"/>
              </a:rPr>
              <a:t>www.purdue.edu/ehps/rem/rs/sem.htm</a:t>
            </a:r>
            <a:endParaRPr lang="en-US" dirty="0" smtClean="0"/>
          </a:p>
          <a:p>
            <a:endParaRPr lang="en-US" dirty="0"/>
          </a:p>
        </p:txBody>
      </p:sp>
    </p:spTree>
    <p:extLst>
      <p:ext uri="{BB962C8B-B14F-4D97-AF65-F5344CB8AC3E}">
        <p14:creationId xmlns:p14="http://schemas.microsoft.com/office/powerpoint/2010/main" val="1475133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endParaRPr lang="en-US" smtClean="0"/>
          </a:p>
        </p:txBody>
      </p:sp>
      <p:pic>
        <p:nvPicPr>
          <p:cNvPr id="17411" name="Picture 1" descr="fig_04_15a.jpg"/>
          <p:cNvPicPr>
            <a:picLocks noChangeAspect="1"/>
          </p:cNvPicPr>
          <p:nvPr>
            <p:custDataLst>
              <p:tags r:id="rId1"/>
            </p:custDataLst>
          </p:nvPr>
        </p:nvPicPr>
        <p:blipFill>
          <a:blip r:embed="rId4" cstate="print"/>
          <a:srcRect/>
          <a:stretch>
            <a:fillRect/>
          </a:stretch>
        </p:blipFill>
        <p:spPr bwMode="auto">
          <a:xfrm>
            <a:off x="0" y="0"/>
            <a:ext cx="7407275" cy="3633788"/>
          </a:xfrm>
          <a:prstGeom prst="rect">
            <a:avLst/>
          </a:prstGeom>
          <a:noFill/>
          <a:ln w="9525">
            <a:noFill/>
            <a:miter lim="800000"/>
            <a:headEnd/>
            <a:tailEnd/>
          </a:ln>
        </p:spPr>
      </p:pic>
      <p:pic>
        <p:nvPicPr>
          <p:cNvPr id="17412" name="Picture 1" descr="fig_04_15b.jpg"/>
          <p:cNvPicPr>
            <a:picLocks noChangeAspect="1"/>
          </p:cNvPicPr>
          <p:nvPr>
            <p:custDataLst>
              <p:tags r:id="rId2"/>
            </p:custDataLst>
          </p:nvPr>
        </p:nvPicPr>
        <p:blipFill>
          <a:blip r:embed="rId5" cstate="print"/>
          <a:srcRect/>
          <a:stretch>
            <a:fillRect/>
          </a:stretch>
        </p:blipFill>
        <p:spPr bwMode="auto">
          <a:xfrm>
            <a:off x="1736725" y="3884613"/>
            <a:ext cx="7407275" cy="2973387"/>
          </a:xfrm>
          <a:prstGeom prst="rect">
            <a:avLst/>
          </a:prstGeom>
          <a:noFill/>
          <a:ln w="9525">
            <a:noFill/>
            <a:miter lim="800000"/>
            <a:headEnd/>
            <a:tailEnd/>
          </a:ln>
        </p:spPr>
      </p:pic>
    </p:spTree>
    <p:extLst>
      <p:ext uri="{BB962C8B-B14F-4D97-AF65-F5344CB8AC3E}">
        <p14:creationId xmlns:p14="http://schemas.microsoft.com/office/powerpoint/2010/main" val="29798841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10600" cy="7848302"/>
          </a:xfrm>
          <a:prstGeom prst="rect">
            <a:avLst/>
          </a:prstGeom>
        </p:spPr>
        <p:txBody>
          <a:bodyPr wrap="square">
            <a:spAutoFit/>
          </a:bodyPr>
          <a:lstStyle/>
          <a:p>
            <a:r>
              <a:rPr lang="en-US" dirty="0" smtClean="0"/>
              <a:t>1. The highest achievable resolving power of a microscope is limited only by the wavelength used; that is, the smallest item that can be distinguished has dimensions about equal to the wavelength. Suppose one wishes to “see” inside an atom. Assuming the atom to have a diameter of 100 pm, this means that one must be able to resolve a width of, say, 10 pm. (a) If an electron microscope is used, what minimum electron energy is required? (b) If a light microscope is used, what minimum photon energy is required? (c) Which microscope seems more practical? Why? </a:t>
            </a:r>
          </a:p>
          <a:p>
            <a:endParaRPr lang="en-US" dirty="0" smtClean="0"/>
          </a:p>
          <a:p>
            <a:r>
              <a:rPr lang="en-US" dirty="0" smtClean="0"/>
              <a:t>2. The existence of the atomic nucleus was discovered in 1911 by Ernest Rutherford, who properly interpreted some experiments in which a beam of alpha particles was scattered from a metal foil of atoms such as gold. (a) If the alpha particles had a kinetic energy of 7.5 </a:t>
            </a:r>
            <a:r>
              <a:rPr lang="en-US" dirty="0" err="1" smtClean="0"/>
              <a:t>MeV</a:t>
            </a:r>
            <a:r>
              <a:rPr lang="en-US" dirty="0" smtClean="0"/>
              <a:t>, what was their de Broglie wavelength? (b) Explain whether the wave nature of the incident alpha particles should have been taken into account in interpreting these experiments. The mass of an alpha particle is 4.00 u (atomic mass units), and its distance of closest approach to the nuclear center in these experiments was about 30 fm. (The wave nature of matter was not postulated until more than a decade after these crucial experiments were first performed.) </a:t>
            </a:r>
          </a:p>
          <a:p>
            <a:endParaRPr lang="en-US" dirty="0" smtClean="0"/>
          </a:p>
          <a:p>
            <a:r>
              <a:rPr lang="en-US" dirty="0" smtClean="0"/>
              <a:t>3. A </a:t>
            </a:r>
            <a:r>
              <a:rPr lang="en-US" dirty="0" smtClean="0"/>
              <a:t>non-relativistic </a:t>
            </a:r>
            <a:r>
              <a:rPr lang="en-US" dirty="0" smtClean="0"/>
              <a:t>particle is moving three times as fast as an electron. The ratio of the de Broglie wavelength of the particle to that of the electron is 1.813 × 10</a:t>
            </a:r>
            <a:r>
              <a:rPr lang="en-US" baseline="30000" dirty="0" smtClean="0"/>
              <a:t>-4</a:t>
            </a:r>
            <a:r>
              <a:rPr lang="en-US" dirty="0" smtClean="0"/>
              <a:t>. By calculating its mass, identify the particle.</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Dual Nature of Light</a:t>
            </a:r>
            <a:endParaRPr lang="en-US" dirty="0"/>
          </a:p>
        </p:txBody>
      </p:sp>
      <p:sp>
        <p:nvSpPr>
          <p:cNvPr id="4" name="TextBox 3"/>
          <p:cNvSpPr txBox="1"/>
          <p:nvPr/>
        </p:nvSpPr>
        <p:spPr>
          <a:xfrm>
            <a:off x="914400" y="1447800"/>
            <a:ext cx="5638800" cy="1477328"/>
          </a:xfrm>
          <a:prstGeom prst="rect">
            <a:avLst/>
          </a:prstGeom>
          <a:noFill/>
        </p:spPr>
        <p:txBody>
          <a:bodyPr wrap="square" rtlCol="0">
            <a:spAutoFit/>
          </a:bodyPr>
          <a:lstStyle/>
          <a:p>
            <a:r>
              <a:rPr lang="en-US" dirty="0" smtClean="0"/>
              <a:t>Newton- Particle</a:t>
            </a:r>
          </a:p>
          <a:p>
            <a:endParaRPr lang="en-US" dirty="0"/>
          </a:p>
          <a:p>
            <a:r>
              <a:rPr lang="en-US" dirty="0" smtClean="0"/>
              <a:t>Young- Wave</a:t>
            </a:r>
          </a:p>
          <a:p>
            <a:endParaRPr lang="en-US" dirty="0"/>
          </a:p>
          <a:p>
            <a:r>
              <a:rPr lang="en-US" dirty="0" smtClean="0"/>
              <a:t>Einstein- Dual (particle or wave) nature</a:t>
            </a:r>
            <a:endParaRPr lang="en-US" dirty="0"/>
          </a:p>
        </p:txBody>
      </p:sp>
      <p:sp>
        <p:nvSpPr>
          <p:cNvPr id="6" name="Rectangle 5"/>
          <p:cNvSpPr/>
          <p:nvPr/>
        </p:nvSpPr>
        <p:spPr>
          <a:xfrm>
            <a:off x="2209800" y="4495800"/>
            <a:ext cx="6172200" cy="369332"/>
          </a:xfrm>
          <a:prstGeom prst="rect">
            <a:avLst/>
          </a:prstGeom>
        </p:spPr>
        <p:txBody>
          <a:bodyPr wrap="square">
            <a:spAutoFit/>
          </a:bodyPr>
          <a:lstStyle/>
          <a:p>
            <a:r>
              <a:rPr lang="en-US" dirty="0">
                <a:hlinkClick r:id="rId2"/>
              </a:rPr>
              <a:t>https://www.youtube.com/watch?v=XB-iLRsq8A8</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Young's Double-Slit Experiment</a:t>
            </a:r>
            <a:br>
              <a:rPr lang="en-US" b="1" dirty="0"/>
            </a:br>
            <a:endParaRPr lang="en-US" dirty="0"/>
          </a:p>
        </p:txBody>
      </p:sp>
      <p:pic>
        <p:nvPicPr>
          <p:cNvPr id="2050" name="Picture 2" descr="Image described by capti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8800" y="1676400"/>
            <a:ext cx="2457450" cy="377190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04800" y="2136339"/>
            <a:ext cx="5029200" cy="2585323"/>
          </a:xfrm>
          <a:prstGeom prst="rect">
            <a:avLst/>
          </a:prstGeom>
        </p:spPr>
        <p:txBody>
          <a:bodyPr wrap="square">
            <a:spAutoFit/>
          </a:bodyPr>
          <a:lstStyle/>
          <a:p>
            <a:r>
              <a:rPr lang="en-US" dirty="0"/>
              <a:t>In 1801 the English scientist Thomas Young (1773-1829) performed a historic experiment that demonstrated the wave nature of light by showing that two overlapping light waves can interfere with each other. </a:t>
            </a:r>
            <a:endParaRPr lang="en-US" dirty="0" smtClean="0"/>
          </a:p>
          <a:p>
            <a:r>
              <a:rPr lang="en-US" dirty="0" smtClean="0"/>
              <a:t>His </a:t>
            </a:r>
            <a:r>
              <a:rPr lang="en-US" dirty="0"/>
              <a:t>experiment was particularly important because he was also able to determine the wavelength of the light from his measurements, the first such determination of this important property.</a:t>
            </a:r>
          </a:p>
        </p:txBody>
      </p:sp>
    </p:spTree>
    <p:extLst>
      <p:ext uri="{BB962C8B-B14F-4D97-AF65-F5344CB8AC3E}">
        <p14:creationId xmlns:p14="http://schemas.microsoft.com/office/powerpoint/2010/main" val="3493420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Wavelike Properties of Particles</a:t>
            </a:r>
            <a:endParaRPr lang="en-US" dirty="0"/>
          </a:p>
        </p:txBody>
      </p:sp>
      <p:pic>
        <p:nvPicPr>
          <p:cNvPr id="11266" name="Picture 2" descr="Broglie Big.jpg"/>
          <p:cNvPicPr>
            <a:picLocks noChangeAspect="1" noChangeArrowheads="1"/>
          </p:cNvPicPr>
          <p:nvPr/>
        </p:nvPicPr>
        <p:blipFill>
          <a:blip r:embed="rId2" cstate="print"/>
          <a:srcRect/>
          <a:stretch>
            <a:fillRect/>
          </a:stretch>
        </p:blipFill>
        <p:spPr bwMode="auto">
          <a:xfrm>
            <a:off x="6400800" y="2057400"/>
            <a:ext cx="1714500" cy="2181226"/>
          </a:xfrm>
          <a:prstGeom prst="rect">
            <a:avLst/>
          </a:prstGeom>
          <a:noFill/>
        </p:spPr>
      </p:pic>
      <p:sp>
        <p:nvSpPr>
          <p:cNvPr id="5" name="Rectangle 4"/>
          <p:cNvSpPr/>
          <p:nvPr/>
        </p:nvSpPr>
        <p:spPr>
          <a:xfrm>
            <a:off x="6392254" y="1601898"/>
            <a:ext cx="1665328" cy="369332"/>
          </a:xfrm>
          <a:prstGeom prst="rect">
            <a:avLst/>
          </a:prstGeom>
        </p:spPr>
        <p:txBody>
          <a:bodyPr wrap="none">
            <a:spAutoFit/>
          </a:bodyPr>
          <a:lstStyle/>
          <a:p>
            <a:r>
              <a:rPr lang="en-US" dirty="0" smtClean="0"/>
              <a:t>Louis de Broglie</a:t>
            </a:r>
            <a:endParaRPr lang="en-US" dirty="0"/>
          </a:p>
        </p:txBody>
      </p:sp>
      <p:pic>
        <p:nvPicPr>
          <p:cNvPr id="6" name="Picture 5" descr="http://edugen.wiley.com/edugen/courses/crs4957/halliday9118/halliday9088c38/image_n/nt0014-y.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26750" y="1751782"/>
            <a:ext cx="2113915" cy="378460"/>
          </a:xfrm>
          <a:prstGeom prst="rect">
            <a:avLst/>
          </a:prstGeom>
          <a:noFill/>
          <a:ln>
            <a:noFill/>
          </a:ln>
        </p:spPr>
      </p:pic>
      <p:sp>
        <p:nvSpPr>
          <p:cNvPr id="3" name="Rectangle 2"/>
          <p:cNvSpPr/>
          <p:nvPr/>
        </p:nvSpPr>
        <p:spPr>
          <a:xfrm>
            <a:off x="1066800" y="2590800"/>
            <a:ext cx="5029200" cy="3693319"/>
          </a:xfrm>
          <a:prstGeom prst="rect">
            <a:avLst/>
          </a:prstGeom>
        </p:spPr>
        <p:txBody>
          <a:bodyPr wrap="square">
            <a:spAutoFit/>
          </a:bodyPr>
          <a:lstStyle/>
          <a:p>
            <a:r>
              <a:rPr lang="en-US" dirty="0"/>
              <a:t>In 1924, French physicist Louis de </a:t>
            </a:r>
            <a:r>
              <a:rPr lang="en-US" dirty="0" smtClean="0"/>
              <a:t>Broglie,  assigned </a:t>
            </a:r>
            <a:r>
              <a:rPr lang="en-US" dirty="0"/>
              <a:t>a wavelength </a:t>
            </a:r>
            <a:r>
              <a:rPr lang="en-US" i="1" dirty="0"/>
              <a:t>λ</a:t>
            </a:r>
            <a:r>
              <a:rPr lang="en-US" dirty="0"/>
              <a:t> to a particle with momentum of magnitude </a:t>
            </a:r>
            <a:r>
              <a:rPr lang="en-US" i="1" dirty="0"/>
              <a:t>p</a:t>
            </a:r>
            <a:r>
              <a:rPr lang="en-US" dirty="0"/>
              <a:t>. </a:t>
            </a:r>
            <a:endParaRPr lang="en-US" dirty="0" smtClean="0"/>
          </a:p>
          <a:p>
            <a:endParaRPr lang="en-US" dirty="0" smtClean="0"/>
          </a:p>
          <a:p>
            <a:r>
              <a:rPr lang="en-US" dirty="0" smtClean="0"/>
              <a:t>This is Louis de Broglie’s PhD thesis work, also won the </a:t>
            </a:r>
            <a:r>
              <a:rPr lang="en-US" dirty="0" smtClean="0">
                <a:hlinkClick r:id="rId4"/>
              </a:rPr>
              <a:t>Nobel prize in 1927</a:t>
            </a:r>
            <a:r>
              <a:rPr lang="en-US" dirty="0" smtClean="0"/>
              <a:t>.</a:t>
            </a:r>
          </a:p>
          <a:p>
            <a:endParaRPr lang="en-US" dirty="0" smtClean="0"/>
          </a:p>
          <a:p>
            <a:r>
              <a:rPr lang="en-US" dirty="0" smtClean="0"/>
              <a:t>De </a:t>
            </a:r>
            <a:r>
              <a:rPr lang="en-US" dirty="0"/>
              <a:t>Broglie's prediction of the existence of matter waves was first verified experimentally in 1927, by C. J. Davisson and L. H. </a:t>
            </a:r>
            <a:r>
              <a:rPr lang="en-US" dirty="0" err="1"/>
              <a:t>Germer</a:t>
            </a:r>
            <a:r>
              <a:rPr lang="en-US" dirty="0"/>
              <a:t> of the Bell Telephone Laboratories and by George P. Thomson of the University of Aberdeen in Scotland</a:t>
            </a:r>
            <a:r>
              <a:rPr lang="en-US" dirty="0" smtClean="0"/>
              <a:t>. </a:t>
            </a:r>
            <a:br>
              <a:rPr lang="en-US" dirty="0" smtClean="0"/>
            </a:br>
            <a:r>
              <a:rPr lang="en-US" dirty="0" smtClean="0">
                <a:hlinkClick r:id="rId5"/>
              </a:rPr>
              <a:t>Nobel prize in 1937</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Davisson-</a:t>
            </a:r>
            <a:r>
              <a:rPr lang="en-US" b="1" dirty="0" err="1"/>
              <a:t>Germer</a:t>
            </a:r>
            <a:r>
              <a:rPr lang="en-US" b="1" dirty="0"/>
              <a:t> Experiment</a:t>
            </a:r>
            <a:br>
              <a:rPr lang="en-US" b="1" dirty="0"/>
            </a:b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hyperphysics.phy-astr.gsu.edu/hbase/quantum/davger2.html</a:t>
            </a:r>
            <a:endParaRPr lang="en-US" dirty="0" smtClean="0"/>
          </a:p>
          <a:p>
            <a:endParaRPr lang="en-US" dirty="0"/>
          </a:p>
        </p:txBody>
      </p:sp>
    </p:spTree>
    <p:extLst>
      <p:ext uri="{BB962C8B-B14F-4D97-AF65-F5344CB8AC3E}">
        <p14:creationId xmlns:p14="http://schemas.microsoft.com/office/powerpoint/2010/main" val="19838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5486400" cy="1143000"/>
          </a:xfrm>
        </p:spPr>
        <p:txBody>
          <a:bodyPr>
            <a:normAutofit fontScale="90000"/>
          </a:bodyPr>
          <a:lstStyle/>
          <a:p>
            <a:pPr algn="l"/>
            <a:r>
              <a:rPr lang="en-US" dirty="0" smtClean="0"/>
              <a:t>Double-slit experiment with moving electrons  </a:t>
            </a:r>
            <a:endParaRPr lang="en-US"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2217678"/>
            <a:ext cx="2914650" cy="2619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10200" y="28575"/>
            <a:ext cx="3619500" cy="6829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762000" y="5257800"/>
            <a:ext cx="4572000" cy="1200329"/>
          </a:xfrm>
          <a:prstGeom prst="rect">
            <a:avLst/>
          </a:prstGeom>
        </p:spPr>
        <p:txBody>
          <a:bodyPr>
            <a:spAutoFit/>
          </a:bodyPr>
          <a:lstStyle/>
          <a:p>
            <a:r>
              <a:rPr lang="en-US" dirty="0"/>
              <a:t>In this electron version of Young's double-slit experiment, the characteristic fringe pattern becomes recognizable only after a sufficient number of electrons have struck the screen.</a:t>
            </a:r>
          </a:p>
        </p:txBody>
      </p:sp>
    </p:spTree>
    <p:extLst>
      <p:ext uri="{BB962C8B-B14F-4D97-AF65-F5344CB8AC3E}">
        <p14:creationId xmlns:p14="http://schemas.microsoft.com/office/powerpoint/2010/main" val="538509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247" name="Picture 19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1600200"/>
            <a:ext cx="5689600"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86" name="Rectangle 2185"/>
          <p:cNvSpPr/>
          <p:nvPr/>
        </p:nvSpPr>
        <p:spPr>
          <a:xfrm>
            <a:off x="685800" y="4114800"/>
            <a:ext cx="6400800" cy="1477328"/>
          </a:xfrm>
          <a:prstGeom prst="rect">
            <a:avLst/>
          </a:prstGeom>
        </p:spPr>
        <p:txBody>
          <a:bodyPr wrap="square">
            <a:spAutoFit/>
          </a:bodyPr>
          <a:lstStyle/>
          <a:p>
            <a:r>
              <a:rPr lang="en-US" dirty="0" smtClean="0"/>
              <a:t>(</a:t>
            </a:r>
            <a:r>
              <a:rPr lang="en-US" i="1" dirty="0"/>
              <a:t>a</a:t>
            </a:r>
            <a:r>
              <a:rPr lang="en-US" dirty="0"/>
              <a:t>) Experimental arrangement for producing a double-slit diffraction pattern with electron waves. The detector can move up and down the wall. (</a:t>
            </a:r>
            <a:r>
              <a:rPr lang="en-US" i="1" dirty="0"/>
              <a:t>b</a:t>
            </a:r>
            <a:r>
              <a:rPr lang="en-US" dirty="0"/>
              <a:t>) The probability distribution </a:t>
            </a:r>
            <a:r>
              <a:rPr lang="en-US" i="1" dirty="0"/>
              <a:t>P</a:t>
            </a:r>
            <a:r>
              <a:rPr lang="en-US" dirty="0"/>
              <a:t>12 measured with both slits open. (</a:t>
            </a:r>
            <a:r>
              <a:rPr lang="en-US" i="1" dirty="0"/>
              <a:t>c</a:t>
            </a:r>
            <a:r>
              <a:rPr lang="en-US" dirty="0"/>
              <a:t>) The probability distributions </a:t>
            </a:r>
            <a:r>
              <a:rPr lang="en-US" i="1" dirty="0"/>
              <a:t>P</a:t>
            </a:r>
            <a:r>
              <a:rPr lang="en-US" dirty="0"/>
              <a:t>1 and </a:t>
            </a:r>
            <a:r>
              <a:rPr lang="en-US" i="1" dirty="0"/>
              <a:t>P</a:t>
            </a:r>
            <a:r>
              <a:rPr lang="en-US" dirty="0"/>
              <a:t>2 measured with only </a:t>
            </a:r>
            <a:r>
              <a:rPr lang="en-US" i="1" dirty="0"/>
              <a:t>P</a:t>
            </a:r>
            <a:r>
              <a:rPr lang="en-US" dirty="0"/>
              <a:t>1 and only </a:t>
            </a:r>
            <a:r>
              <a:rPr lang="en-US" i="1" dirty="0"/>
              <a:t>P</a:t>
            </a:r>
            <a:r>
              <a:rPr lang="en-US" dirty="0"/>
              <a:t>2 open, respectively</a:t>
            </a:r>
            <a:r>
              <a:rPr lang="en-US" dirty="0" smtClean="0"/>
              <a:t>.</a:t>
            </a:r>
            <a:r>
              <a:rPr lang="en-US" dirty="0"/>
              <a:t> </a:t>
            </a:r>
          </a:p>
        </p:txBody>
      </p:sp>
    </p:spTree>
    <p:extLst>
      <p:ext uri="{BB962C8B-B14F-4D97-AF65-F5344CB8AC3E}">
        <p14:creationId xmlns:p14="http://schemas.microsoft.com/office/powerpoint/2010/main" val="322531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865" y="14243"/>
            <a:ext cx="8229600" cy="900157"/>
          </a:xfrm>
        </p:spPr>
        <p:txBody>
          <a:bodyPr>
            <a:normAutofit/>
          </a:bodyPr>
          <a:lstStyle/>
          <a:p>
            <a:r>
              <a:rPr lang="en-US" dirty="0" smtClean="0"/>
              <a:t>de </a:t>
            </a:r>
            <a:r>
              <a:rPr lang="en-US" dirty="0" smtClean="0"/>
              <a:t>Broglie </a:t>
            </a:r>
            <a:r>
              <a:rPr lang="en-US" dirty="0" smtClean="0"/>
              <a:t>Wavelength</a:t>
            </a:r>
            <a:endParaRPr lang="en-US" dirty="0"/>
          </a:p>
        </p:txBody>
      </p:sp>
      <p:sp>
        <p:nvSpPr>
          <p:cNvPr id="4" name="Rectangle 3"/>
          <p:cNvSpPr/>
          <p:nvPr/>
        </p:nvSpPr>
        <p:spPr>
          <a:xfrm>
            <a:off x="457200" y="1912834"/>
            <a:ext cx="1378391" cy="1477328"/>
          </a:xfrm>
          <a:prstGeom prst="rect">
            <a:avLst/>
          </a:prstGeom>
        </p:spPr>
        <p:txBody>
          <a:bodyPr wrap="none">
            <a:spAutoFit/>
          </a:bodyPr>
          <a:lstStyle/>
          <a:p>
            <a:r>
              <a:rPr lang="en-US" dirty="0" smtClean="0"/>
              <a:t>Derivation:</a:t>
            </a:r>
          </a:p>
          <a:p>
            <a:endParaRPr lang="en-US" dirty="0"/>
          </a:p>
          <a:p>
            <a:endParaRPr lang="en-US" dirty="0" smtClean="0"/>
          </a:p>
          <a:p>
            <a:endParaRPr lang="en-US" dirty="0"/>
          </a:p>
          <a:p>
            <a:r>
              <a:rPr lang="en-US" dirty="0" smtClean="0"/>
              <a:t>Calculations:</a:t>
            </a:r>
            <a:endParaRPr lang="en-US" dirty="0"/>
          </a:p>
        </p:txBody>
      </p:sp>
      <p:pic>
        <p:nvPicPr>
          <p:cNvPr id="5" name="Picture 4" descr="http://edugen.wiley.com/edugen/courses/crs4957/halliday9118/halliday9088c38/image_n/nt0014-y.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600" y="1066800"/>
            <a:ext cx="2113915" cy="378460"/>
          </a:xfrm>
          <a:prstGeom prst="rect">
            <a:avLst/>
          </a:prstGeom>
          <a:noFill/>
          <a:ln>
            <a:noFill/>
          </a:ln>
        </p:spPr>
      </p:pic>
    </p:spTree>
    <p:extLst>
      <p:ext uri="{BB962C8B-B14F-4D97-AF65-F5344CB8AC3E}">
        <p14:creationId xmlns:p14="http://schemas.microsoft.com/office/powerpoint/2010/main" val="1344217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000" dirty="0"/>
              <a:t>A stone is dropped from the top of a building. As the stone falls, does its de Broglie wavelength increase, decrease, or remain the same</a:t>
            </a:r>
            <a:r>
              <a:rPr lang="en-US" sz="2000" dirty="0" smtClean="0"/>
              <a:t>?</a:t>
            </a:r>
          </a:p>
          <a:p>
            <a:pPr marL="0" indent="0">
              <a:buNone/>
            </a:pPr>
            <a:endParaRPr lang="en-US" sz="2000" dirty="0" smtClean="0"/>
          </a:p>
          <a:p>
            <a:endParaRPr lang="en-US" sz="2000" dirty="0" smtClean="0"/>
          </a:p>
          <a:p>
            <a:endParaRPr lang="en-US" sz="2000" dirty="0" smtClean="0"/>
          </a:p>
          <a:p>
            <a:r>
              <a:rPr lang="en-US" sz="2000" dirty="0"/>
              <a:t>An electron and a neutron have different masses. Is it possible, </a:t>
            </a:r>
            <a:r>
              <a:rPr lang="en-US" sz="2000" dirty="0" smtClean="0"/>
              <a:t>that </a:t>
            </a:r>
            <a:r>
              <a:rPr lang="en-US" sz="2000" dirty="0"/>
              <a:t>they can have the same de Broglie wavelength</a:t>
            </a:r>
            <a:r>
              <a:rPr lang="en-US" sz="2000" dirty="0" smtClean="0"/>
              <a:t>?</a:t>
            </a:r>
          </a:p>
          <a:p>
            <a:endParaRPr lang="en-US" sz="2000" dirty="0"/>
          </a:p>
        </p:txBody>
      </p:sp>
      <p:pic>
        <p:nvPicPr>
          <p:cNvPr id="4" name="Picture 3" descr="http://edugen.wiley.com/edugen/courses/crs4957/halliday9118/halliday9088c38/image_n/nt0014-y.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4200" y="533400"/>
            <a:ext cx="2571115" cy="759460"/>
          </a:xfrm>
          <a:prstGeom prst="rect">
            <a:avLst/>
          </a:prstGeom>
          <a:noFill/>
          <a:ln>
            <a:noFill/>
          </a:ln>
        </p:spPr>
      </p:pic>
    </p:spTree>
    <p:extLst>
      <p:ext uri="{BB962C8B-B14F-4D97-AF65-F5344CB8AC3E}">
        <p14:creationId xmlns:p14="http://schemas.microsoft.com/office/powerpoint/2010/main" val="2977348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IIW_TYPE_IMAGE" val="TextBox 2"/>
</p:tagLst>
</file>

<file path=ppt/tags/tag2.xml><?xml version="1.0" encoding="utf-8"?>
<p:tagLst xmlns:a="http://schemas.openxmlformats.org/drawingml/2006/main" xmlns:r="http://schemas.openxmlformats.org/officeDocument/2006/relationships" xmlns:p="http://schemas.openxmlformats.org/presentationml/2006/main">
  <p:tag name="IIW_TYPE_IMAGE" val="TextBox 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TotalTime>
  <Words>765</Words>
  <Application>Microsoft Office PowerPoint</Application>
  <PresentationFormat>On-screen Show (4:3)</PresentationFormat>
  <Paragraphs>66</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Particles and Waves </vt:lpstr>
      <vt:lpstr>Dual Nature of Light</vt:lpstr>
      <vt:lpstr>Young's Double-Slit Experiment </vt:lpstr>
      <vt:lpstr>Wavelike Properties of Particles</vt:lpstr>
      <vt:lpstr>Davisson-Germer Experiment </vt:lpstr>
      <vt:lpstr>Double-slit experiment with moving electrons  </vt:lpstr>
      <vt:lpstr>PowerPoint Presentation</vt:lpstr>
      <vt:lpstr>de Broglie Wavelength</vt:lpstr>
      <vt:lpstr>PowerPoint Presentation</vt:lpstr>
      <vt:lpstr>PowerPoint Presentation</vt:lpstr>
      <vt:lpstr>De Broglie wavelength using Accelerating Potential</vt:lpstr>
      <vt:lpstr>De Broglie wavelength using kinetic Energy</vt:lpstr>
      <vt:lpstr>Microscopy</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mahes</dc:creator>
  <cp:lastModifiedBy>Maheswaranathan, Ponn</cp:lastModifiedBy>
  <cp:revision>39</cp:revision>
  <cp:lastPrinted>2016-03-04T21:44:04Z</cp:lastPrinted>
  <dcterms:created xsi:type="dcterms:W3CDTF">2016-03-04T01:00:03Z</dcterms:created>
  <dcterms:modified xsi:type="dcterms:W3CDTF">2016-03-04T21:57:59Z</dcterms:modified>
</cp:coreProperties>
</file>