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60" r:id="rId5"/>
    <p:sldId id="264" r:id="rId6"/>
    <p:sldId id="265" r:id="rId7"/>
    <p:sldId id="266" r:id="rId8"/>
    <p:sldId id="267" r:id="rId9"/>
    <p:sldId id="269" r:id="rId10"/>
    <p:sldId id="271" r:id="rId11"/>
    <p:sldId id="268" r:id="rId12"/>
    <p:sldId id="270" r:id="rId13"/>
    <p:sldId id="259" r:id="rId14"/>
    <p:sldId id="263" r:id="rId1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58"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D72655-1FC8-4E77-9267-6F06D1D9473D}" type="datetimeFigureOut">
              <a:rPr lang="en-US" smtClean="0"/>
              <a:pPr/>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26487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72655-1FC8-4E77-9267-6F06D1D9473D}" type="datetimeFigureOut">
              <a:rPr lang="en-US" smtClean="0"/>
              <a:pPr/>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877047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72655-1FC8-4E77-9267-6F06D1D9473D}" type="datetimeFigureOut">
              <a:rPr lang="en-US" smtClean="0"/>
              <a:pPr/>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367098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72655-1FC8-4E77-9267-6F06D1D9473D}" type="datetimeFigureOut">
              <a:rPr lang="en-US" smtClean="0"/>
              <a:pPr/>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252721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D72655-1FC8-4E77-9267-6F06D1D9473D}" type="datetimeFigureOut">
              <a:rPr lang="en-US" smtClean="0"/>
              <a:pPr/>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279178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D72655-1FC8-4E77-9267-6F06D1D9473D}" type="datetimeFigureOut">
              <a:rPr lang="en-US" smtClean="0"/>
              <a:pPr/>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4055549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D72655-1FC8-4E77-9267-6F06D1D9473D}" type="datetimeFigureOut">
              <a:rPr lang="en-US" smtClean="0"/>
              <a:pPr/>
              <a:t>4/15/2016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141332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D72655-1FC8-4E77-9267-6F06D1D9473D}" type="datetimeFigureOut">
              <a:rPr lang="en-US" smtClean="0"/>
              <a:pPr/>
              <a:t>4/15/2016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418883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72655-1FC8-4E77-9267-6F06D1D9473D}" type="datetimeFigureOut">
              <a:rPr lang="en-US" smtClean="0"/>
              <a:pPr/>
              <a:t>4/15/2016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2981134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72655-1FC8-4E77-9267-6F06D1D9473D}" type="datetimeFigureOut">
              <a:rPr lang="en-US" smtClean="0"/>
              <a:pPr/>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82586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72655-1FC8-4E77-9267-6F06D1D9473D}" type="datetimeFigureOut">
              <a:rPr lang="en-US" smtClean="0"/>
              <a:pPr/>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327485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72655-1FC8-4E77-9267-6F06D1D9473D}" type="datetimeFigureOut">
              <a:rPr lang="en-US" smtClean="0"/>
              <a:pPr/>
              <a:t>4/15/2016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84840-43AA-4267-BE60-5B338C544505}" type="slidenum">
              <a:rPr lang="en-US" smtClean="0"/>
              <a:pPr/>
              <a:t>‹#›</a:t>
            </a:fld>
            <a:endParaRPr lang="en-US"/>
          </a:p>
        </p:txBody>
      </p:sp>
    </p:spTree>
    <p:extLst>
      <p:ext uri="{BB962C8B-B14F-4D97-AF65-F5344CB8AC3E}">
        <p14:creationId xmlns="" xmlns:p14="http://schemas.microsoft.com/office/powerpoint/2010/main" val="1435962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nobelprize.org/nobel_prizes/physics/laureates/1903/"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 Id="rId5" Type="http://schemas.openxmlformats.org/officeDocument/2006/relationships/image" Target="../media/image15.gif"/><Relationship Id="rId4" Type="http://schemas.openxmlformats.org/officeDocument/2006/relationships/image" Target="../media/image14.gif"/></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hyperphysics.phy-astr.gsu.edu/hbase/nuclear/radact.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hyperphysics.phy-astr.gsu.edu/hbase/nuclear/radact.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hyperlink" Target="https://www.youtube.com/watch?v=Retb06SQWM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Radioactivity (</a:t>
            </a:r>
            <a:r>
              <a:rPr lang="en-US" b="1" dirty="0" smtClean="0">
                <a:hlinkClick r:id="rId2"/>
              </a:rPr>
              <a:t>Discovery</a:t>
            </a:r>
            <a:r>
              <a:rPr lang="en-US" b="1" dirty="0" smtClean="0"/>
              <a:t>)</a:t>
            </a:r>
            <a:r>
              <a:rPr lang="en-US" b="1" dirty="0"/>
              <a:t/>
            </a:r>
            <a:br>
              <a:rPr lang="en-US" b="1" dirty="0"/>
            </a:br>
            <a:endParaRPr lang="en-US" dirty="0"/>
          </a:p>
        </p:txBody>
      </p:sp>
      <p:pic>
        <p:nvPicPr>
          <p:cNvPr id="5" name="Picture 4" descr="http://edugen.wiley.com/edugen/courses/crs4957/halliday9118/halliday9088c42/image_n/nt0005-y.gif"/>
          <p:cNvPicPr/>
          <p:nvPr/>
        </p:nvPicPr>
        <p:blipFill>
          <a:blip r:embed="rId3" cstate="print"/>
          <a:srcRect/>
          <a:stretch>
            <a:fillRect/>
          </a:stretch>
        </p:blipFill>
        <p:spPr bwMode="auto">
          <a:xfrm>
            <a:off x="533400" y="849321"/>
            <a:ext cx="4191000" cy="3429000"/>
          </a:xfrm>
          <a:prstGeom prst="rect">
            <a:avLst/>
          </a:prstGeom>
          <a:noFill/>
          <a:ln w="9525">
            <a:noFill/>
            <a:miter lim="800000"/>
            <a:headEnd/>
            <a:tailEnd/>
          </a:ln>
        </p:spPr>
      </p:pic>
      <p:pic>
        <p:nvPicPr>
          <p:cNvPr id="6" name="Picture 5" descr="http://edugen.wiley.com/edugen/courses/crs4957/halliday9118/halliday9088c42/image_n/nt0006-y.gif"/>
          <p:cNvPicPr/>
          <p:nvPr/>
        </p:nvPicPr>
        <p:blipFill>
          <a:blip r:embed="rId4" cstate="print"/>
          <a:srcRect/>
          <a:stretch>
            <a:fillRect/>
          </a:stretch>
        </p:blipFill>
        <p:spPr bwMode="auto">
          <a:xfrm>
            <a:off x="5592510" y="757237"/>
            <a:ext cx="2857500" cy="3548063"/>
          </a:xfrm>
          <a:prstGeom prst="rect">
            <a:avLst/>
          </a:prstGeom>
          <a:noFill/>
          <a:ln w="9525">
            <a:noFill/>
            <a:miter lim="800000"/>
            <a:headEnd/>
            <a:tailEnd/>
          </a:ln>
        </p:spPr>
      </p:pic>
      <p:sp>
        <p:nvSpPr>
          <p:cNvPr id="7" name="Rectangle 6"/>
          <p:cNvSpPr/>
          <p:nvPr/>
        </p:nvSpPr>
        <p:spPr>
          <a:xfrm>
            <a:off x="685800" y="4572000"/>
            <a:ext cx="8305800" cy="1754326"/>
          </a:xfrm>
          <a:prstGeom prst="rect">
            <a:avLst/>
          </a:prstGeom>
        </p:spPr>
        <p:txBody>
          <a:bodyPr wrap="square">
            <a:spAutoFit/>
          </a:bodyPr>
          <a:lstStyle/>
          <a:p>
            <a:r>
              <a:rPr lang="en-US" dirty="0" smtClean="0"/>
              <a:t>Most </a:t>
            </a:r>
            <a:r>
              <a:rPr lang="en-US" dirty="0"/>
              <a:t>of the nuclides that have been identified are radioactive. A radioactive nuclide spontaneously emits a particle, transforming itself in the process into a different nuclide, occupying a different square on the </a:t>
            </a:r>
            <a:r>
              <a:rPr lang="en-US" dirty="0" err="1"/>
              <a:t>nuclidic</a:t>
            </a:r>
            <a:r>
              <a:rPr lang="en-US" dirty="0"/>
              <a:t> chart.</a:t>
            </a:r>
          </a:p>
          <a:p>
            <a:endParaRPr lang="en-US" dirty="0" smtClean="0"/>
          </a:p>
          <a:p>
            <a:r>
              <a:rPr lang="en-US" dirty="0" smtClean="0"/>
              <a:t>Radioactive </a:t>
            </a:r>
            <a:r>
              <a:rPr lang="en-US" dirty="0"/>
              <a:t>decay provided the first evidence that the laws that govern the subatomic world are statistical. </a:t>
            </a:r>
            <a:r>
              <a:rPr lang="en-US" dirty="0" smtClean="0"/>
              <a:t> </a:t>
            </a:r>
            <a:endParaRPr lang="en-US" dirty="0"/>
          </a:p>
        </p:txBody>
      </p:sp>
    </p:spTree>
    <p:extLst>
      <p:ext uri="{BB962C8B-B14F-4D97-AF65-F5344CB8AC3E}">
        <p14:creationId xmlns="" xmlns:p14="http://schemas.microsoft.com/office/powerpoint/2010/main" val="71913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Alpha Decay</a:t>
            </a:r>
            <a:endParaRPr lang="en-US" dirty="0"/>
          </a:p>
        </p:txBody>
      </p:sp>
      <p:pic>
        <p:nvPicPr>
          <p:cNvPr id="4" name="Picture 3" descr="http://edugen.wiley.com/edugen/courses/crs4957/halliday9118/halliday9088c42/image_n/nt0015-y.gif"/>
          <p:cNvPicPr/>
          <p:nvPr/>
        </p:nvPicPr>
        <p:blipFill>
          <a:blip r:embed="rId2" cstate="print"/>
          <a:srcRect/>
          <a:stretch>
            <a:fillRect/>
          </a:stretch>
        </p:blipFill>
        <p:spPr bwMode="auto">
          <a:xfrm>
            <a:off x="685800" y="3581400"/>
            <a:ext cx="3352800" cy="3067050"/>
          </a:xfrm>
          <a:prstGeom prst="rect">
            <a:avLst/>
          </a:prstGeom>
          <a:noFill/>
          <a:ln w="9525">
            <a:noFill/>
            <a:miter lim="800000"/>
            <a:headEnd/>
            <a:tailEnd/>
          </a:ln>
        </p:spPr>
      </p:pic>
      <p:graphicFrame>
        <p:nvGraphicFramePr>
          <p:cNvPr id="5" name="Table 4"/>
          <p:cNvGraphicFramePr>
            <a:graphicFrameLocks noGrp="1"/>
          </p:cNvGraphicFramePr>
          <p:nvPr/>
        </p:nvGraphicFramePr>
        <p:xfrm>
          <a:off x="4572000" y="3886200"/>
          <a:ext cx="3733799" cy="859536"/>
        </p:xfrm>
        <a:graphic>
          <a:graphicData uri="http://schemas.openxmlformats.org/drawingml/2006/table">
            <a:tbl>
              <a:tblPr/>
              <a:tblGrid>
                <a:gridCol w="905163"/>
                <a:gridCol w="1414318"/>
                <a:gridCol w="1414318"/>
              </a:tblGrid>
              <a:tr h="0">
                <a:tc>
                  <a:txBody>
                    <a:bodyPr/>
                    <a:lstStyle/>
                    <a:p>
                      <a:pPr marL="0" marR="0" algn="ctr">
                        <a:lnSpc>
                          <a:spcPct val="115000"/>
                        </a:lnSpc>
                        <a:spcBef>
                          <a:spcPts val="0"/>
                        </a:spcBef>
                        <a:spcAft>
                          <a:spcPts val="0"/>
                        </a:spcAft>
                      </a:pPr>
                      <a:r>
                        <a:rPr lang="en-US" sz="1200" dirty="0">
                          <a:latin typeface="Times New Roman"/>
                          <a:ea typeface="Times New Roman"/>
                          <a:cs typeface="Times New Roman"/>
                        </a:rPr>
                        <a:t>Radionuclide</a:t>
                      </a:r>
                      <a:endParaRPr lang="en-US" sz="1100" dirty="0">
                        <a:latin typeface="Calibri"/>
                        <a:ea typeface="Times New Roman"/>
                        <a:cs typeface="Times New Roman"/>
                      </a:endParaRPr>
                    </a:p>
                  </a:txBody>
                  <a:tcPr marL="38100" marR="38100" marT="38100" marB="3810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i="1" dirty="0">
                          <a:latin typeface="Times New Roman"/>
                          <a:ea typeface="Times New Roman"/>
                          <a:cs typeface="Times New Roman"/>
                        </a:rPr>
                        <a:t>Q</a:t>
                      </a:r>
                      <a:endParaRPr lang="en-US" sz="1100" dirty="0">
                        <a:latin typeface="Calibri"/>
                        <a:ea typeface="Times New Roman"/>
                        <a:cs typeface="Times New Roman"/>
                      </a:endParaRPr>
                    </a:p>
                  </a:txBody>
                  <a:tcPr marL="95250" marR="38100" marT="38100" marB="3810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Half-Life</a:t>
                      </a:r>
                      <a:endParaRPr lang="en-US" sz="1100">
                        <a:latin typeface="Calibri"/>
                        <a:ea typeface="Times New Roman"/>
                        <a:cs typeface="Times New Roman"/>
                      </a:endParaRPr>
                    </a:p>
                  </a:txBody>
                  <a:tcPr marL="95250" marR="38100" marT="38100" marB="38100" anchor="b">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200" baseline="30000">
                          <a:latin typeface="Times New Roman"/>
                          <a:ea typeface="Times New Roman"/>
                          <a:cs typeface="Times New Roman"/>
                        </a:rPr>
                        <a:t>238</a:t>
                      </a:r>
                      <a:r>
                        <a:rPr lang="en-US" sz="1200">
                          <a:latin typeface="Times New Roman"/>
                          <a:ea typeface="Times New Roman"/>
                          <a:cs typeface="Times New Roman"/>
                        </a:rPr>
                        <a:t>U</a:t>
                      </a:r>
                      <a:endParaRPr lang="en-US" sz="1100">
                        <a:latin typeface="Calibri"/>
                        <a:ea typeface="Times New Roman"/>
                        <a:cs typeface="Times New Roman"/>
                      </a:endParaRPr>
                    </a:p>
                  </a:txBody>
                  <a:tcPr marL="38100" marR="38100" marT="38100" marB="3810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4.25 MeV</a:t>
                      </a:r>
                      <a:endParaRPr lang="en-US" sz="1100">
                        <a:latin typeface="Calibri"/>
                        <a:ea typeface="Times New Roman"/>
                        <a:cs typeface="Times New Roman"/>
                      </a:endParaRPr>
                    </a:p>
                  </a:txBody>
                  <a:tcPr marL="95250" marR="38100" marT="38100" marB="3810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4.5 × 10</a:t>
                      </a:r>
                      <a:r>
                        <a:rPr lang="en-US" sz="1200" baseline="30000">
                          <a:latin typeface="Times New Roman"/>
                          <a:ea typeface="Times New Roman"/>
                          <a:cs typeface="Times New Roman"/>
                        </a:rPr>
                        <a:t>9</a:t>
                      </a:r>
                      <a:r>
                        <a:rPr lang="en-US" sz="1200">
                          <a:latin typeface="Times New Roman"/>
                          <a:ea typeface="Times New Roman"/>
                          <a:cs typeface="Times New Roman"/>
                        </a:rPr>
                        <a:t> y</a:t>
                      </a:r>
                      <a:endParaRPr lang="en-US" sz="1100">
                        <a:latin typeface="Calibri"/>
                        <a:ea typeface="Times New Roman"/>
                        <a:cs typeface="Times New Roman"/>
                      </a:endParaRPr>
                    </a:p>
                  </a:txBody>
                  <a:tcPr marL="95250" marR="38100" marT="38100" marB="38100">
                    <a:lnL>
                      <a:noFill/>
                    </a:lnL>
                    <a:lnR>
                      <a:noFill/>
                    </a:lnR>
                    <a:lnT w="12700" cap="flat" cmpd="sng" algn="ctr">
                      <a:solidFill>
                        <a:srgbClr val="000000"/>
                      </a:solidFill>
                      <a:prstDash val="solid"/>
                      <a:round/>
                      <a:headEnd type="none" w="med" len="med"/>
                      <a:tailEnd type="none" w="med" len="med"/>
                    </a:lnT>
                    <a:lnB>
                      <a:noFill/>
                    </a:lnB>
                  </a:tcPr>
                </a:tc>
              </a:tr>
              <a:tr h="0">
                <a:tc>
                  <a:txBody>
                    <a:bodyPr/>
                    <a:lstStyle/>
                    <a:p>
                      <a:pPr marL="0" marR="0" algn="ctr">
                        <a:lnSpc>
                          <a:spcPct val="115000"/>
                        </a:lnSpc>
                        <a:spcBef>
                          <a:spcPts val="0"/>
                        </a:spcBef>
                        <a:spcAft>
                          <a:spcPts val="0"/>
                        </a:spcAft>
                      </a:pPr>
                      <a:r>
                        <a:rPr lang="en-US" sz="1200" baseline="30000">
                          <a:latin typeface="Times New Roman"/>
                          <a:ea typeface="Times New Roman"/>
                          <a:cs typeface="Times New Roman"/>
                        </a:rPr>
                        <a:t>228</a:t>
                      </a:r>
                      <a:r>
                        <a:rPr lang="en-US" sz="1200">
                          <a:latin typeface="Times New Roman"/>
                          <a:ea typeface="Times New Roman"/>
                          <a:cs typeface="Times New Roman"/>
                        </a:rPr>
                        <a:t>U</a:t>
                      </a:r>
                      <a:endParaRPr lang="en-US" sz="1100">
                        <a:latin typeface="Calibri"/>
                        <a:ea typeface="Times New Roman"/>
                        <a:cs typeface="Times New Roman"/>
                      </a:endParaRPr>
                    </a:p>
                  </a:txBody>
                  <a:tcPr marL="38100" marR="38100" marT="38100" marB="38100">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6.81 MeV</a:t>
                      </a:r>
                      <a:endParaRPr lang="en-US" sz="1100">
                        <a:latin typeface="Calibri"/>
                        <a:ea typeface="Times New Roman"/>
                        <a:cs typeface="Times New Roman"/>
                      </a:endParaRPr>
                    </a:p>
                  </a:txBody>
                  <a:tcPr marL="95250" marR="38100" marT="38100" marB="38100">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9.1 min</a:t>
                      </a:r>
                      <a:endParaRPr lang="en-US" sz="1100" dirty="0">
                        <a:latin typeface="Calibri"/>
                        <a:ea typeface="Times New Roman"/>
                        <a:cs typeface="Times New Roman"/>
                      </a:endParaRPr>
                    </a:p>
                  </a:txBody>
                  <a:tcPr marL="95250" marR="38100" marT="38100" marB="38100">
                    <a:lnL>
                      <a:noFill/>
                    </a:lnL>
                    <a:lnR>
                      <a:noFill/>
                    </a:lnR>
                    <a:lnT>
                      <a:noFill/>
                    </a:lnT>
                    <a:lnB>
                      <a:noFill/>
                    </a:lnB>
                  </a:tcPr>
                </a:tc>
              </a:tr>
            </a:tbl>
          </a:graphicData>
        </a:graphic>
      </p:graphicFrame>
      <p:sp>
        <p:nvSpPr>
          <p:cNvPr id="7" name="Rectangle 6"/>
          <p:cNvSpPr/>
          <p:nvPr/>
        </p:nvSpPr>
        <p:spPr>
          <a:xfrm>
            <a:off x="304800" y="914400"/>
            <a:ext cx="8458200" cy="923330"/>
          </a:xfrm>
          <a:prstGeom prst="rect">
            <a:avLst/>
          </a:prstGeom>
        </p:spPr>
        <p:txBody>
          <a:bodyPr wrap="square">
            <a:spAutoFit/>
          </a:bodyPr>
          <a:lstStyle/>
          <a:p>
            <a:pPr lvl="0" fontAlgn="base">
              <a:spcBef>
                <a:spcPct val="0"/>
              </a:spcBef>
              <a:spcAft>
                <a:spcPct val="0"/>
              </a:spcAft>
            </a:pPr>
            <a:r>
              <a:rPr lang="en-US" dirty="0" smtClean="0">
                <a:latin typeface="Calibri" pitchFamily="34" charset="0"/>
                <a:ea typeface="Times New Roman" pitchFamily="18" charset="0"/>
                <a:cs typeface="Times New Roman" pitchFamily="18" charset="0"/>
              </a:rPr>
              <a:t>When a nucleus undergoes alpha decay, it transforms to a different nuclide by emitting an alpha particle (a helium nucleus, </a:t>
            </a:r>
            <a:r>
              <a:rPr lang="en-US" baseline="30000" dirty="0" smtClean="0">
                <a:latin typeface="Calibri" pitchFamily="34" charset="0"/>
                <a:ea typeface="Times New Roman" pitchFamily="18" charset="0"/>
                <a:cs typeface="Times New Roman" pitchFamily="18" charset="0"/>
              </a:rPr>
              <a:t>4</a:t>
            </a:r>
            <a:r>
              <a:rPr lang="en-US" dirty="0" smtClean="0">
                <a:latin typeface="Calibri" pitchFamily="34" charset="0"/>
                <a:ea typeface="Times New Roman" pitchFamily="18" charset="0"/>
                <a:cs typeface="Times New Roman" pitchFamily="18" charset="0"/>
              </a:rPr>
              <a:t>He). For example, when uranium </a:t>
            </a:r>
            <a:r>
              <a:rPr lang="en-US" baseline="30000" dirty="0" smtClean="0">
                <a:latin typeface="Calibri" pitchFamily="34" charset="0"/>
                <a:ea typeface="Times New Roman" pitchFamily="18" charset="0"/>
                <a:cs typeface="Times New Roman" pitchFamily="18" charset="0"/>
              </a:rPr>
              <a:t>238</a:t>
            </a:r>
            <a:r>
              <a:rPr lang="en-US" dirty="0" smtClean="0">
                <a:latin typeface="Calibri" pitchFamily="34" charset="0"/>
                <a:ea typeface="Times New Roman" pitchFamily="18" charset="0"/>
                <a:cs typeface="Times New Roman" pitchFamily="18" charset="0"/>
              </a:rPr>
              <a:t>U undergoes alpha decay, it transforms to thorium </a:t>
            </a:r>
            <a:r>
              <a:rPr lang="en-US" baseline="30000" dirty="0" smtClean="0">
                <a:latin typeface="Calibri" pitchFamily="34" charset="0"/>
                <a:ea typeface="Times New Roman" pitchFamily="18" charset="0"/>
                <a:cs typeface="Times New Roman" pitchFamily="18" charset="0"/>
              </a:rPr>
              <a:t>234</a:t>
            </a:r>
            <a:r>
              <a:rPr lang="en-US" dirty="0" smtClean="0">
                <a:latin typeface="Calibri" pitchFamily="34" charset="0"/>
                <a:ea typeface="Times New Roman" pitchFamily="18" charset="0"/>
                <a:cs typeface="Times New Roman" pitchFamily="18" charset="0"/>
              </a:rPr>
              <a:t>Th: </a:t>
            </a:r>
            <a:endParaRPr lang="en-US" sz="2800" dirty="0" smtClean="0">
              <a:latin typeface="Arial" pitchFamily="34" charset="0"/>
              <a:cs typeface="Arial" pitchFamily="34" charset="0"/>
            </a:endParaRPr>
          </a:p>
        </p:txBody>
      </p:sp>
      <p:pic>
        <p:nvPicPr>
          <p:cNvPr id="8" name="Picture 7" descr="http://edugen.wiley.com/edugen/courses/crs4957/halliday9118/halliday9088c42/math/math021.gif"/>
          <p:cNvPicPr/>
          <p:nvPr/>
        </p:nvPicPr>
        <p:blipFill>
          <a:blip r:embed="rId3" cstate="print"/>
          <a:srcRect/>
          <a:stretch>
            <a:fillRect/>
          </a:stretch>
        </p:blipFill>
        <p:spPr bwMode="auto">
          <a:xfrm>
            <a:off x="3733800" y="1905000"/>
            <a:ext cx="1285875" cy="171450"/>
          </a:xfrm>
          <a:prstGeom prst="rect">
            <a:avLst/>
          </a:prstGeom>
          <a:noFill/>
          <a:ln w="9525">
            <a:noFill/>
            <a:miter lim="800000"/>
            <a:headEnd/>
            <a:tailEnd/>
          </a:ln>
        </p:spPr>
      </p:pic>
      <p:sp>
        <p:nvSpPr>
          <p:cNvPr id="9" name="Rectangle 8"/>
          <p:cNvSpPr/>
          <p:nvPr/>
        </p:nvSpPr>
        <p:spPr>
          <a:xfrm>
            <a:off x="457200" y="2362200"/>
            <a:ext cx="8458200" cy="923330"/>
          </a:xfrm>
          <a:prstGeom prst="rect">
            <a:avLst/>
          </a:prstGeom>
        </p:spPr>
        <p:txBody>
          <a:bodyPr wrap="square">
            <a:spAutoFit/>
          </a:bodyPr>
          <a:lstStyle/>
          <a:p>
            <a:r>
              <a:rPr lang="en-US" dirty="0" smtClean="0"/>
              <a:t>This alpha decay of </a:t>
            </a:r>
            <a:r>
              <a:rPr lang="en-US" baseline="30000" dirty="0" smtClean="0"/>
              <a:t>238</a:t>
            </a:r>
            <a:r>
              <a:rPr lang="en-US" dirty="0" smtClean="0"/>
              <a:t>U can occur spontaneously (without an external source of energy) because the total mass of the decay products </a:t>
            </a:r>
            <a:r>
              <a:rPr lang="en-US" baseline="30000" dirty="0" smtClean="0"/>
              <a:t>234</a:t>
            </a:r>
            <a:r>
              <a:rPr lang="en-US" dirty="0" smtClean="0"/>
              <a:t>Th and </a:t>
            </a:r>
            <a:r>
              <a:rPr lang="en-US" baseline="30000" dirty="0" smtClean="0"/>
              <a:t>4</a:t>
            </a:r>
            <a:r>
              <a:rPr lang="en-US" dirty="0" smtClean="0"/>
              <a:t>He is less than the mass of the original </a:t>
            </a:r>
            <a:r>
              <a:rPr lang="en-US" baseline="30000" dirty="0" smtClean="0"/>
              <a:t>238</a:t>
            </a:r>
            <a:r>
              <a:rPr lang="en-US" dirty="0" smtClean="0"/>
              <a:t>U. </a:t>
            </a:r>
            <a:endParaRPr lang="en-US" dirty="0"/>
          </a:p>
        </p:txBody>
      </p:sp>
      <p:sp>
        <p:nvSpPr>
          <p:cNvPr id="11" name="Rectangle 10"/>
          <p:cNvSpPr/>
          <p:nvPr/>
        </p:nvSpPr>
        <p:spPr>
          <a:xfrm>
            <a:off x="4419600" y="5334000"/>
            <a:ext cx="4572000" cy="1477328"/>
          </a:xfrm>
          <a:prstGeom prst="rect">
            <a:avLst/>
          </a:prstGeom>
        </p:spPr>
        <p:txBody>
          <a:bodyPr>
            <a:spAutoFit/>
          </a:bodyPr>
          <a:lstStyle/>
          <a:p>
            <a:pPr lvl="0" fontAlgn="base">
              <a:spcBef>
                <a:spcPct val="0"/>
              </a:spcBef>
              <a:spcAft>
                <a:spcPct val="0"/>
              </a:spcAft>
            </a:pPr>
            <a:r>
              <a:rPr lang="en-US" dirty="0" smtClean="0">
                <a:latin typeface="Calibri" pitchFamily="34" charset="0"/>
                <a:ea typeface="Times New Roman" pitchFamily="18" charset="0"/>
                <a:cs typeface="Times New Roman" pitchFamily="18" charset="0"/>
              </a:rPr>
              <a:t>There is a finite probability that alpha particle can tunnel through an energy barrier that is classically insurmountable. In fact, alpha decay occurs as a result of barrier tunneling, a quantum phenomenon.</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p:spPr>
        <p:txBody>
          <a:bodyPr/>
          <a:lstStyle/>
          <a:p>
            <a:r>
              <a:rPr lang="en-US" dirty="0" smtClean="0"/>
              <a:t>Q value for Alpha </a:t>
            </a:r>
            <a:r>
              <a:rPr lang="en-US" dirty="0"/>
              <a:t>Decay</a:t>
            </a:r>
          </a:p>
        </p:txBody>
      </p:sp>
      <p:pic>
        <p:nvPicPr>
          <p:cNvPr id="4" name="Picture 3" descr="http://edugen.wiley.com/edugen/courses/crs4957/halliday9118/halliday9088c42/math/math021.gif"/>
          <p:cNvPicPr/>
          <p:nvPr/>
        </p:nvPicPr>
        <p:blipFill>
          <a:blip r:embed="rId2" cstate="print"/>
          <a:srcRect/>
          <a:stretch>
            <a:fillRect/>
          </a:stretch>
        </p:blipFill>
        <p:spPr bwMode="auto">
          <a:xfrm>
            <a:off x="3755877" y="1065687"/>
            <a:ext cx="1557337" cy="390525"/>
          </a:xfrm>
          <a:prstGeom prst="rect">
            <a:avLst/>
          </a:prstGeom>
          <a:noFill/>
          <a:ln w="9525">
            <a:noFill/>
            <a:miter lim="800000"/>
            <a:headEnd/>
            <a:tailEnd/>
          </a:ln>
        </p:spPr>
      </p:pic>
      <p:pic>
        <p:nvPicPr>
          <p:cNvPr id="5" name="Picture 4" descr="http://edugen.wiley.com/edugen/courses/crs4957/halliday9118/halliday9088c42/math/math080.gif"/>
          <p:cNvPicPr/>
          <p:nvPr/>
        </p:nvPicPr>
        <p:blipFill>
          <a:blip r:embed="rId3" cstate="print"/>
          <a:srcRect/>
          <a:stretch>
            <a:fillRect/>
          </a:stretch>
        </p:blipFill>
        <p:spPr bwMode="auto">
          <a:xfrm>
            <a:off x="6629400" y="2057400"/>
            <a:ext cx="2133600" cy="657225"/>
          </a:xfrm>
          <a:prstGeom prst="rect">
            <a:avLst/>
          </a:prstGeom>
          <a:noFill/>
          <a:ln w="9525">
            <a:noFill/>
            <a:miter lim="800000"/>
            <a:headEnd/>
            <a:tailEnd/>
          </a:ln>
        </p:spPr>
      </p:pic>
      <p:sp>
        <p:nvSpPr>
          <p:cNvPr id="6" name="Rectangle 5"/>
          <p:cNvSpPr/>
          <p:nvPr/>
        </p:nvSpPr>
        <p:spPr>
          <a:xfrm>
            <a:off x="381000" y="1566097"/>
            <a:ext cx="5867399" cy="369332"/>
          </a:xfrm>
          <a:prstGeom prst="rect">
            <a:avLst/>
          </a:prstGeom>
        </p:spPr>
        <p:txBody>
          <a:bodyPr wrap="square">
            <a:spAutoFit/>
          </a:bodyPr>
          <a:lstStyle/>
          <a:p>
            <a:r>
              <a:rPr lang="en-US" dirty="0"/>
              <a:t>Calculate the energy released during the alpha decay of </a:t>
            </a:r>
            <a:r>
              <a:rPr lang="en-US" baseline="30000" dirty="0"/>
              <a:t>238</a:t>
            </a:r>
            <a:r>
              <a:rPr lang="en-US" dirty="0"/>
              <a:t>U. </a:t>
            </a:r>
          </a:p>
        </p:txBody>
      </p:sp>
      <p:sp>
        <p:nvSpPr>
          <p:cNvPr id="9" name="Rectangle 8"/>
          <p:cNvSpPr/>
          <p:nvPr/>
        </p:nvSpPr>
        <p:spPr>
          <a:xfrm>
            <a:off x="457200" y="3505200"/>
            <a:ext cx="6400800" cy="1200329"/>
          </a:xfrm>
          <a:prstGeom prst="rect">
            <a:avLst/>
          </a:prstGeom>
        </p:spPr>
        <p:txBody>
          <a:bodyPr wrap="square">
            <a:spAutoFit/>
          </a:bodyPr>
          <a:lstStyle/>
          <a:p>
            <a:r>
              <a:rPr lang="en-US" dirty="0"/>
              <a:t>Show that </a:t>
            </a:r>
            <a:r>
              <a:rPr lang="en-US" baseline="30000" dirty="0"/>
              <a:t>238</a:t>
            </a:r>
            <a:r>
              <a:rPr lang="en-US" dirty="0"/>
              <a:t>U cannot spontaneously emit a proton; that is, protons do not leak out of the nucleus in spite of the proton-proton repulsion within the nucleus.</a:t>
            </a:r>
          </a:p>
          <a:p>
            <a:r>
              <a:rPr lang="en-US" dirty="0" smtClean="0"/>
              <a:t>If </a:t>
            </a:r>
            <a:r>
              <a:rPr lang="en-US" dirty="0"/>
              <a:t>this happened, the decay process would </a:t>
            </a:r>
            <a:r>
              <a:rPr lang="en-US" dirty="0" smtClean="0"/>
              <a:t>be: </a:t>
            </a:r>
            <a:endParaRPr lang="en-US" dirty="0"/>
          </a:p>
        </p:txBody>
      </p:sp>
      <p:pic>
        <p:nvPicPr>
          <p:cNvPr id="12" name="Picture 11" descr="http://edugen.wiley.com/edugen/courses/crs4957/halliday9118/halliday9088c42/math/math083.gif"/>
          <p:cNvPicPr/>
          <p:nvPr/>
        </p:nvPicPr>
        <p:blipFill>
          <a:blip r:embed="rId4" cstate="print"/>
          <a:srcRect/>
          <a:stretch>
            <a:fillRect/>
          </a:stretch>
        </p:blipFill>
        <p:spPr bwMode="auto">
          <a:xfrm>
            <a:off x="5181600" y="4419600"/>
            <a:ext cx="1219200" cy="171450"/>
          </a:xfrm>
          <a:prstGeom prst="rect">
            <a:avLst/>
          </a:prstGeom>
          <a:noFill/>
          <a:ln w="9525">
            <a:noFill/>
            <a:miter lim="800000"/>
            <a:headEnd/>
            <a:tailEnd/>
          </a:ln>
        </p:spPr>
      </p:pic>
    </p:spTree>
    <p:extLst>
      <p:ext uri="{BB962C8B-B14F-4D97-AF65-F5344CB8AC3E}">
        <p14:creationId xmlns="" xmlns:p14="http://schemas.microsoft.com/office/powerpoint/2010/main" val="316861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2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Beta Decay</a:t>
            </a:r>
            <a:endParaRPr lang="en-US" dirty="0"/>
          </a:p>
        </p:txBody>
      </p:sp>
      <p:sp>
        <p:nvSpPr>
          <p:cNvPr id="4" name="Rectangle 3"/>
          <p:cNvSpPr/>
          <p:nvPr/>
        </p:nvSpPr>
        <p:spPr>
          <a:xfrm>
            <a:off x="228600" y="1143000"/>
            <a:ext cx="8534400" cy="2031325"/>
          </a:xfrm>
          <a:prstGeom prst="rect">
            <a:avLst/>
          </a:prstGeom>
        </p:spPr>
        <p:txBody>
          <a:bodyPr wrap="square">
            <a:spAutoFit/>
          </a:bodyPr>
          <a:lstStyle/>
          <a:p>
            <a:r>
              <a:rPr lang="en-US" dirty="0" smtClean="0"/>
              <a:t>A nucleus that decays spontaneously by emitting an electron or a positron (a positively charged particle with the mass of an electron) is said to undergo beta decay. Like alpha decay, this is a spontaneous process, with a definite disintegration energy and half-life. Again like alpha decay, beta decay is also a statistical process.</a:t>
            </a:r>
          </a:p>
          <a:p>
            <a:endParaRPr lang="en-US" dirty="0" smtClean="0"/>
          </a:p>
          <a:p>
            <a:endParaRPr lang="en-US" dirty="0" smtClean="0"/>
          </a:p>
          <a:p>
            <a:endParaRPr lang="en-US" dirty="0"/>
          </a:p>
        </p:txBody>
      </p:sp>
      <p:pic>
        <p:nvPicPr>
          <p:cNvPr id="5" name="Picture 4" descr="http://edugen.wiley.com/edugen/courses/crs4957/halliday9118/halliday9088c42/image_n/nmath022.gif"/>
          <p:cNvPicPr/>
          <p:nvPr/>
        </p:nvPicPr>
        <p:blipFill>
          <a:blip r:embed="rId2" cstate="print"/>
          <a:srcRect/>
          <a:stretch>
            <a:fillRect/>
          </a:stretch>
        </p:blipFill>
        <p:spPr bwMode="auto">
          <a:xfrm>
            <a:off x="2971800" y="2971800"/>
            <a:ext cx="2371725" cy="219075"/>
          </a:xfrm>
          <a:prstGeom prst="rect">
            <a:avLst/>
          </a:prstGeom>
          <a:noFill/>
          <a:ln w="9525">
            <a:noFill/>
            <a:miter lim="800000"/>
            <a:headEnd/>
            <a:tailEnd/>
          </a:ln>
        </p:spPr>
      </p:pic>
      <p:sp>
        <p:nvSpPr>
          <p:cNvPr id="7" name="Rectangle 6"/>
          <p:cNvSpPr/>
          <p:nvPr/>
        </p:nvSpPr>
        <p:spPr>
          <a:xfrm>
            <a:off x="609600" y="2438400"/>
            <a:ext cx="6553200" cy="369332"/>
          </a:xfrm>
          <a:prstGeom prst="rect">
            <a:avLst/>
          </a:prstGeom>
        </p:spPr>
        <p:txBody>
          <a:bodyPr wrap="square">
            <a:spAutoFit/>
          </a:bodyPr>
          <a:lstStyle/>
          <a:p>
            <a:pPr lvl="0" fontAlgn="base">
              <a:spcBef>
                <a:spcPct val="0"/>
              </a:spcBef>
              <a:spcAft>
                <a:spcPct val="0"/>
              </a:spcAft>
            </a:pPr>
            <a:r>
              <a:rPr lang="en-US" dirty="0" smtClean="0">
                <a:latin typeface="Calibri" pitchFamily="34" charset="0"/>
                <a:ea typeface="Times New Roman" pitchFamily="18" charset="0"/>
                <a:cs typeface="Times New Roman" pitchFamily="18" charset="0"/>
              </a:rPr>
              <a:t>In </a:t>
            </a:r>
            <a:r>
              <a:rPr lang="en-US" i="1" dirty="0" smtClean="0">
                <a:latin typeface="Calibri" pitchFamily="34" charset="0"/>
                <a:ea typeface="Times New Roman" pitchFamily="18" charset="0"/>
                <a:cs typeface="Times New Roman" pitchFamily="18" charset="0"/>
              </a:rPr>
              <a:t>beta-minus</a:t>
            </a:r>
            <a:r>
              <a:rPr lang="en-US" dirty="0" smtClean="0">
                <a:latin typeface="Calibri" pitchFamily="34" charset="0"/>
                <a:ea typeface="Times New Roman" pitchFamily="18" charset="0"/>
                <a:cs typeface="Times New Roman" pitchFamily="18" charset="0"/>
              </a:rPr>
              <a:t> (</a:t>
            </a:r>
            <a:r>
              <a:rPr lang="el-GR" dirty="0" smtClean="0">
                <a:latin typeface="Calibri" pitchFamily="34" charset="0"/>
                <a:ea typeface="Times New Roman" pitchFamily="18" charset="0"/>
                <a:cs typeface="Times New Roman" pitchFamily="18" charset="0"/>
              </a:rPr>
              <a:t>β</a:t>
            </a:r>
            <a:r>
              <a:rPr lang="en-US" baseline="30000" dirty="0" smtClean="0">
                <a:latin typeface="Calibri" pitchFamily="34" charset="0"/>
                <a:ea typeface="Times New Roman" pitchFamily="18" charset="0"/>
                <a:cs typeface="Times New Roman" pitchFamily="18" charset="0"/>
              </a:rPr>
              <a:t>-</a:t>
            </a:r>
            <a:r>
              <a:rPr lang="en-US" dirty="0" smtClean="0">
                <a:latin typeface="Calibri" pitchFamily="34" charset="0"/>
                <a:ea typeface="Times New Roman" pitchFamily="18" charset="0"/>
                <a:cs typeface="Times New Roman" pitchFamily="18" charset="0"/>
              </a:rPr>
              <a:t>) decay, an electron is emitted by a nucleus: </a:t>
            </a:r>
            <a:endParaRPr lang="en-US" sz="2800" dirty="0" smtClean="0">
              <a:latin typeface="Arial" pitchFamily="34" charset="0"/>
              <a:cs typeface="Arial" pitchFamily="34" charset="0"/>
            </a:endParaRPr>
          </a:p>
        </p:txBody>
      </p:sp>
      <p:sp>
        <p:nvSpPr>
          <p:cNvPr id="9" name="Rectangle 8"/>
          <p:cNvSpPr/>
          <p:nvPr/>
        </p:nvSpPr>
        <p:spPr>
          <a:xfrm>
            <a:off x="609600" y="3429000"/>
            <a:ext cx="6248400" cy="369332"/>
          </a:xfrm>
          <a:prstGeom prst="rect">
            <a:avLst/>
          </a:prstGeom>
        </p:spPr>
        <p:txBody>
          <a:bodyPr wrap="square">
            <a:spAutoFit/>
          </a:bodyPr>
          <a:lstStyle/>
          <a:p>
            <a:pPr lvl="0" fontAlgn="base">
              <a:spcBef>
                <a:spcPct val="0"/>
              </a:spcBef>
              <a:spcAft>
                <a:spcPct val="0"/>
              </a:spcAft>
            </a:pPr>
            <a:r>
              <a:rPr lang="en-US" dirty="0" smtClean="0">
                <a:latin typeface="Calibri" pitchFamily="34" charset="0"/>
                <a:ea typeface="Times New Roman" pitchFamily="18" charset="0"/>
                <a:cs typeface="Times New Roman" pitchFamily="18" charset="0"/>
              </a:rPr>
              <a:t>In </a:t>
            </a:r>
            <a:r>
              <a:rPr lang="en-US" i="1" dirty="0" smtClean="0">
                <a:latin typeface="Calibri" pitchFamily="34" charset="0"/>
                <a:ea typeface="Times New Roman" pitchFamily="18" charset="0"/>
                <a:cs typeface="Times New Roman" pitchFamily="18" charset="0"/>
              </a:rPr>
              <a:t>beta-plus</a:t>
            </a:r>
            <a:r>
              <a:rPr lang="en-US" dirty="0" smtClean="0">
                <a:latin typeface="Calibri" pitchFamily="34" charset="0"/>
                <a:ea typeface="Times New Roman" pitchFamily="18" charset="0"/>
                <a:cs typeface="Times New Roman" pitchFamily="18" charset="0"/>
              </a:rPr>
              <a:t> (</a:t>
            </a:r>
            <a:r>
              <a:rPr lang="el-GR" dirty="0" smtClean="0">
                <a:latin typeface="Calibri" pitchFamily="34" charset="0"/>
                <a:ea typeface="Times New Roman" pitchFamily="18" charset="0"/>
                <a:cs typeface="Times New Roman" pitchFamily="18" charset="0"/>
              </a:rPr>
              <a:t>β</a:t>
            </a:r>
            <a:r>
              <a:rPr lang="en-US" baseline="30000" dirty="0" smtClean="0">
                <a:latin typeface="Calibri" pitchFamily="34" charset="0"/>
                <a:ea typeface="Times New Roman" pitchFamily="18" charset="0"/>
                <a:cs typeface="Times New Roman" pitchFamily="18" charset="0"/>
              </a:rPr>
              <a:t>+</a:t>
            </a:r>
            <a:r>
              <a:rPr lang="en-US" dirty="0" smtClean="0">
                <a:latin typeface="Calibri" pitchFamily="34" charset="0"/>
                <a:ea typeface="Times New Roman" pitchFamily="18" charset="0"/>
                <a:cs typeface="Times New Roman" pitchFamily="18" charset="0"/>
              </a:rPr>
              <a:t>) decay, a positron is emitted by a nucleus: </a:t>
            </a:r>
            <a:endParaRPr lang="en-US" sz="2800" dirty="0" smtClean="0">
              <a:latin typeface="Arial" pitchFamily="34" charset="0"/>
              <a:cs typeface="Arial" pitchFamily="34" charset="0"/>
            </a:endParaRPr>
          </a:p>
        </p:txBody>
      </p:sp>
      <p:pic>
        <p:nvPicPr>
          <p:cNvPr id="10" name="Picture 9" descr="http://edugen.wiley.com/edugen/courses/crs4957/halliday9118/halliday9088c42/image_n/nmath023.gif"/>
          <p:cNvPicPr/>
          <p:nvPr/>
        </p:nvPicPr>
        <p:blipFill>
          <a:blip r:embed="rId3" cstate="print"/>
          <a:srcRect/>
          <a:stretch>
            <a:fillRect/>
          </a:stretch>
        </p:blipFill>
        <p:spPr bwMode="auto">
          <a:xfrm>
            <a:off x="3200400" y="3810000"/>
            <a:ext cx="2514600" cy="219075"/>
          </a:xfrm>
          <a:prstGeom prst="rect">
            <a:avLst/>
          </a:prstGeom>
          <a:noFill/>
          <a:ln w="9525">
            <a:noFill/>
            <a:miter lim="800000"/>
            <a:headEnd/>
            <a:tailEnd/>
          </a:ln>
        </p:spPr>
      </p:pic>
      <p:sp>
        <p:nvSpPr>
          <p:cNvPr id="11" name="Rectangle 10"/>
          <p:cNvSpPr/>
          <p:nvPr/>
        </p:nvSpPr>
        <p:spPr>
          <a:xfrm>
            <a:off x="533400" y="4191000"/>
            <a:ext cx="8077200" cy="1200329"/>
          </a:xfrm>
          <a:prstGeom prst="rect">
            <a:avLst/>
          </a:prstGeom>
        </p:spPr>
        <p:txBody>
          <a:bodyPr wrap="square">
            <a:spAutoFit/>
          </a:bodyPr>
          <a:lstStyle/>
          <a:p>
            <a:r>
              <a:rPr lang="en-US" dirty="0" smtClean="0"/>
              <a:t>The symbol </a:t>
            </a:r>
            <a:r>
              <a:rPr lang="en-US" i="1" dirty="0" smtClean="0"/>
              <a:t>v</a:t>
            </a:r>
            <a:r>
              <a:rPr lang="en-US" dirty="0" smtClean="0"/>
              <a:t> represents a neutrino, a neutral particle which has a very small mass, that is emitted from the nucleus along with the electron or positron during the decay process. Neutrinos interact only very weakly with matter and—for that reason—are so extremely difficult to detect that their presence long went unnoticed.</a:t>
            </a:r>
            <a:endParaRPr lang="en-US" dirty="0"/>
          </a:p>
        </p:txBody>
      </p:sp>
      <p:sp>
        <p:nvSpPr>
          <p:cNvPr id="13" name="Rectangle 12"/>
          <p:cNvSpPr/>
          <p:nvPr/>
        </p:nvSpPr>
        <p:spPr>
          <a:xfrm>
            <a:off x="609600" y="5410200"/>
            <a:ext cx="8153400" cy="369332"/>
          </a:xfrm>
          <a:prstGeom prst="rect">
            <a:avLst/>
          </a:prstGeom>
        </p:spPr>
        <p:txBody>
          <a:bodyPr wrap="square">
            <a:spAutoFit/>
          </a:bodyPr>
          <a:lstStyle/>
          <a:p>
            <a:pPr lvl="0" fontAlgn="base">
              <a:spcBef>
                <a:spcPct val="0"/>
              </a:spcBef>
              <a:spcAft>
                <a:spcPct val="0"/>
              </a:spcAft>
            </a:pPr>
            <a:r>
              <a:rPr lang="en-US" dirty="0" smtClean="0">
                <a:latin typeface="Calibri" pitchFamily="34" charset="0"/>
                <a:ea typeface="Times New Roman" pitchFamily="18" charset="0"/>
                <a:cs typeface="Times New Roman" pitchFamily="18" charset="0"/>
              </a:rPr>
              <a:t>For beta-minus decay, a neutron transforms into a proton within the nucleus:</a:t>
            </a:r>
            <a:endParaRPr lang="en-US" sz="2800" dirty="0" smtClean="0">
              <a:latin typeface="Arial" pitchFamily="34" charset="0"/>
              <a:cs typeface="Arial" pitchFamily="34" charset="0"/>
            </a:endParaRPr>
          </a:p>
        </p:txBody>
      </p:sp>
      <p:pic>
        <p:nvPicPr>
          <p:cNvPr id="14" name="Picture 13" descr="http://edugen.wiley.com/edugen/courses/crs4957/halliday9118/halliday9088c42/math/math024.gif"/>
          <p:cNvPicPr/>
          <p:nvPr/>
        </p:nvPicPr>
        <p:blipFill>
          <a:blip r:embed="rId4" cstate="print"/>
          <a:srcRect/>
          <a:stretch>
            <a:fillRect/>
          </a:stretch>
        </p:blipFill>
        <p:spPr bwMode="auto">
          <a:xfrm>
            <a:off x="4114800" y="5791200"/>
            <a:ext cx="1000125" cy="152400"/>
          </a:xfrm>
          <a:prstGeom prst="rect">
            <a:avLst/>
          </a:prstGeom>
          <a:noFill/>
          <a:ln w="9525">
            <a:noFill/>
            <a:miter lim="800000"/>
            <a:headEnd/>
            <a:tailEnd/>
          </a:ln>
        </p:spPr>
      </p:pic>
      <p:sp>
        <p:nvSpPr>
          <p:cNvPr id="16" name="Rectangle 15"/>
          <p:cNvSpPr/>
          <p:nvPr/>
        </p:nvSpPr>
        <p:spPr>
          <a:xfrm>
            <a:off x="685800" y="6096000"/>
            <a:ext cx="5943600" cy="369332"/>
          </a:xfrm>
          <a:prstGeom prst="rect">
            <a:avLst/>
          </a:prstGeom>
        </p:spPr>
        <p:txBody>
          <a:bodyPr wrap="square">
            <a:spAutoFit/>
          </a:bodyPr>
          <a:lstStyle/>
          <a:p>
            <a:pPr lvl="0" fontAlgn="base">
              <a:spcBef>
                <a:spcPct val="0"/>
              </a:spcBef>
              <a:spcAft>
                <a:spcPct val="0"/>
              </a:spcAft>
            </a:pPr>
            <a:r>
              <a:rPr lang="en-US" dirty="0" smtClean="0">
                <a:latin typeface="Calibri" pitchFamily="34" charset="0"/>
                <a:ea typeface="Times New Roman" pitchFamily="18" charset="0"/>
                <a:cs typeface="Times New Roman" pitchFamily="18" charset="0"/>
              </a:rPr>
              <a:t>For beta-plus decay, a proton transforms into a neutron :</a:t>
            </a:r>
            <a:endParaRPr lang="en-US" sz="2800" dirty="0" smtClean="0">
              <a:latin typeface="Arial" pitchFamily="34" charset="0"/>
              <a:cs typeface="Arial" pitchFamily="34" charset="0"/>
            </a:endParaRPr>
          </a:p>
        </p:txBody>
      </p:sp>
      <p:pic>
        <p:nvPicPr>
          <p:cNvPr id="17" name="Picture 16" descr="http://edugen.wiley.com/edugen/courses/crs4957/halliday9118/halliday9088c42/math/math025.gif"/>
          <p:cNvPicPr/>
          <p:nvPr/>
        </p:nvPicPr>
        <p:blipFill>
          <a:blip r:embed="rId5" cstate="print"/>
          <a:srcRect/>
          <a:stretch>
            <a:fillRect/>
          </a:stretch>
        </p:blipFill>
        <p:spPr bwMode="auto">
          <a:xfrm>
            <a:off x="3962400" y="6477000"/>
            <a:ext cx="1009650" cy="180975"/>
          </a:xfrm>
          <a:prstGeom prst="rect">
            <a:avLst/>
          </a:prstGeom>
          <a:noFill/>
          <a:ln w="9525">
            <a:noFill/>
            <a:miter lim="800000"/>
            <a:headEnd/>
            <a:tailEnd/>
          </a:ln>
        </p:spPr>
      </p:pic>
    </p:spTree>
    <p:extLst>
      <p:ext uri="{BB962C8B-B14F-4D97-AF65-F5344CB8AC3E}">
        <p14:creationId xmlns="" xmlns:p14="http://schemas.microsoft.com/office/powerpoint/2010/main" val="182382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20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20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fade">
                                      <p:cBhvr>
                                        <p:cTn id="37" dur="2000"/>
                                        <p:tgtEl>
                                          <p:spTgt spid="1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2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xEl>
                                              <p:pRg st="0" end="0"/>
                                            </p:txEl>
                                          </p:spTgt>
                                        </p:tgtEl>
                                        <p:attrNameLst>
                                          <p:attrName>style.visibility</p:attrName>
                                        </p:attrNameLst>
                                      </p:cBhvr>
                                      <p:to>
                                        <p:strVal val="visible"/>
                                      </p:to>
                                    </p:set>
                                    <p:animEffect transition="in" filter="fade">
                                      <p:cBhvr>
                                        <p:cTn id="47" dur="2000"/>
                                        <p:tgtEl>
                                          <p:spTgt spid="1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P spid="9" grpId="0" build="p"/>
      <p:bldP spid="11" grpId="0" build="p"/>
      <p:bldP spid="13" grpId="0" build="p"/>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28397"/>
            <a:ext cx="8229600" cy="1143000"/>
          </a:xfrm>
        </p:spPr>
        <p:txBody>
          <a:bodyPr>
            <a:normAutofit fontScale="90000"/>
          </a:bodyPr>
          <a:lstStyle/>
          <a:p>
            <a:pPr algn="l"/>
            <a:r>
              <a:rPr lang="en-US" b="1" dirty="0"/>
              <a:t>The physics of radioactivity and smoke detectors</a:t>
            </a:r>
            <a:endParaRPr lang="en-US" dirty="0"/>
          </a:p>
        </p:txBody>
      </p:sp>
      <p:sp>
        <p:nvSpPr>
          <p:cNvPr id="4" name="AutoShape 2" descr="Image described by caption and surrounding text."/>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described by caption and surrounding text."/>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5"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05400" y="762000"/>
            <a:ext cx="2371725" cy="25146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AutoShape 7" descr="alpha"/>
          <p:cNvSpPr>
            <a:spLocks noChangeAspect="1" noChangeArrowheads="1"/>
          </p:cNvSpPr>
          <p:nvPr/>
        </p:nvSpPr>
        <p:spPr bwMode="auto">
          <a:xfrm>
            <a:off x="1990725" y="-379413"/>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alpha"/>
          <p:cNvSpPr>
            <a:spLocks noChangeAspect="1" noChangeArrowheads="1"/>
          </p:cNvSpPr>
          <p:nvPr/>
        </p:nvSpPr>
        <p:spPr bwMode="auto">
          <a:xfrm>
            <a:off x="412750" y="-90488"/>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294444" y="3260933"/>
            <a:ext cx="8534400" cy="3139321"/>
          </a:xfrm>
          <a:prstGeom prst="rect">
            <a:avLst/>
          </a:prstGeom>
        </p:spPr>
        <p:txBody>
          <a:bodyPr wrap="square">
            <a:spAutoFit/>
          </a:bodyPr>
          <a:lstStyle/>
          <a:p>
            <a:pPr lvl="0" fontAlgn="base">
              <a:spcBef>
                <a:spcPct val="0"/>
              </a:spcBef>
              <a:spcAft>
                <a:spcPct val="0"/>
              </a:spcAf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One widely used application of </a:t>
            </a:r>
            <a:r>
              <a:rPr kumimoji="0" lang="el-GR" altLang="en-US" b="0" i="0" u="none" strike="noStrike" cap="none" normalizeH="0" baseline="0" dirty="0" smtClean="0">
                <a:ln>
                  <a:noFill/>
                </a:ln>
                <a:solidFill>
                  <a:srgbClr val="000000"/>
                </a:solidFill>
                <a:effectLst/>
                <a:latin typeface="Times New Roman" pitchFamily="18" charset="0"/>
                <a:cs typeface="Times New Roman" pitchFamily="18" charset="0"/>
              </a:rPr>
              <a:t>α</a:t>
            </a: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 decay is in smoke detectors. </a:t>
            </a:r>
          </a:p>
          <a:p>
            <a:pPr lvl="0" fontAlgn="base">
              <a:spcBef>
                <a:spcPct val="0"/>
              </a:spcBef>
              <a:spcAft>
                <a:spcPct val="0"/>
              </a:spcAf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Two small and parallel metal plates are separated by a distance of about one centimeter. </a:t>
            </a:r>
          </a:p>
          <a:p>
            <a:pPr lvl="0" fontAlgn="base">
              <a:spcBef>
                <a:spcPct val="0"/>
              </a:spcBef>
              <a:spcAft>
                <a:spcPct val="0"/>
              </a:spcAft>
            </a:pPr>
            <a:r>
              <a:rPr lang="en-US" dirty="0">
                <a:latin typeface="Times New Roman" panose="02020603050405020304" pitchFamily="18" charset="0"/>
                <a:cs typeface="Times New Roman" panose="02020603050405020304" pitchFamily="18" charset="0"/>
              </a:rPr>
              <a:t>A tiny amount of radioactive material at the center of one of the plates emits  particles, which collide with air molecules.</a:t>
            </a:r>
            <a:endPar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endParaRPr>
          </a:p>
          <a:p>
            <a:pPr lvl="0" fontAlgn="base">
              <a:spcBef>
                <a:spcPct val="0"/>
              </a:spcBef>
              <a:spcAft>
                <a:spcPct val="0"/>
              </a:spcAf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During the collisions, the air molecules are ionized to form positive and negative ions. </a:t>
            </a:r>
            <a:b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b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The voltage from a battery causes one plate to be positive and the other negative, so that each plate attracts ions of opposite charge. </a:t>
            </a:r>
          </a:p>
          <a:p>
            <a:pPr lvl="0" fontAlgn="base">
              <a:spcBef>
                <a:spcPct val="0"/>
              </a:spcBef>
              <a:spcAft>
                <a:spcPct val="0"/>
              </a:spcAf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As a result there is a current in the circuit attached to the plates. The presence of smoke particles between the plates reduces the current, since the ions that collide with a smoke particle are usually neutralized. </a:t>
            </a:r>
          </a:p>
          <a:p>
            <a:pPr lvl="0" fontAlgn="base">
              <a:spcBef>
                <a:spcPct val="0"/>
              </a:spcBef>
              <a:spcAft>
                <a:spcPct val="0"/>
              </a:spcAf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The drop in current that smoke particles cause is used to trigger an alarm.</a:t>
            </a:r>
            <a:r>
              <a:rPr kumimoji="0" lang="en-US" alt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b="0" i="0" u="none" strike="noStrike" cap="none" normalizeH="0" baseline="0" dirty="0" smtClean="0">
              <a:ln>
                <a:noFill/>
              </a:ln>
              <a:solidFill>
                <a:srgbClr val="000000"/>
              </a:solidFill>
              <a:effectLst/>
              <a:latin typeface="inherit"/>
              <a:cs typeface="Times New Roman" pitchFamily="18" charset="0"/>
            </a:endParaRPr>
          </a:p>
        </p:txBody>
      </p:sp>
    </p:spTree>
    <p:extLst>
      <p:ext uri="{BB962C8B-B14F-4D97-AF65-F5344CB8AC3E}">
        <p14:creationId xmlns="" xmlns:p14="http://schemas.microsoft.com/office/powerpoint/2010/main" val="91569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2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2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20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20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2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7585"/>
            <a:ext cx="8686800" cy="1143000"/>
          </a:xfrm>
        </p:spPr>
        <p:txBody>
          <a:bodyPr>
            <a:normAutofit fontScale="90000"/>
          </a:bodyPr>
          <a:lstStyle/>
          <a:p>
            <a:pPr algn="l"/>
            <a:r>
              <a:rPr lang="en-US" b="1" dirty="0"/>
              <a:t>The physics of Gamma Knife radiosurgery</a:t>
            </a:r>
            <a:endParaRPr lang="en-US" dirty="0"/>
          </a:p>
        </p:txBody>
      </p:sp>
      <p:pic>
        <p:nvPicPr>
          <p:cNvPr id="6146" name="Picture 2" descr="(a) Image described by caption and surrounding text. (b) Image described by caption and surrounding text."/>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367454" y="609600"/>
            <a:ext cx="4838700" cy="2476501"/>
          </a:xfrm>
          <a:prstGeom prst="rect">
            <a:avLst/>
          </a:prstGeom>
          <a:noFill/>
          <a:extLst>
            <a:ext uri="{909E8E84-426E-40DD-AFC4-6F175D3DCCD1}">
              <a14:hiddenFill xmlns="" xmlns:a14="http://schemas.microsoft.com/office/drawing/2010/main">
                <a:solidFill>
                  <a:srgbClr val="FFFFFF"/>
                </a:solidFill>
              </a14:hiddenFill>
            </a:ext>
          </a:extLst>
        </p:spPr>
      </p:pic>
      <p:pic>
        <p:nvPicPr>
          <p:cNvPr id="6148" name="Picture 4" descr="gamm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505363" y="-365125"/>
            <a:ext cx="104775" cy="133350"/>
          </a:xfrm>
          <a:prstGeom prst="rect">
            <a:avLst/>
          </a:prstGeom>
          <a:noFill/>
          <a:extLst>
            <a:ext uri="{909E8E84-426E-40DD-AFC4-6F175D3DCCD1}">
              <a14:hiddenFill xmlns="" xmlns:a14="http://schemas.microsoft.com/office/drawing/2010/main">
                <a:solidFill>
                  <a:srgbClr val="FFFFFF"/>
                </a:solidFill>
              </a14:hiddenFill>
            </a:ext>
          </a:extLst>
        </p:spPr>
      </p:pic>
      <p:pic>
        <p:nvPicPr>
          <p:cNvPr id="6150" name="Picture 6" descr="gamm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432088" y="-182563"/>
            <a:ext cx="104775" cy="133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167054" y="3086101"/>
            <a:ext cx="8991600" cy="3416320"/>
          </a:xfrm>
          <a:prstGeom prst="rect">
            <a:avLst/>
          </a:prstGeom>
        </p:spPr>
        <p:txBody>
          <a:bodyPr wrap="square">
            <a:spAutoFit/>
          </a:bodyPr>
          <a:lstStyle/>
          <a:p>
            <a:pPr lvl="0" fontAlgn="base">
              <a:spcBef>
                <a:spcPct val="0"/>
              </a:spcBef>
              <a:spcAft>
                <a:spcPct val="0"/>
              </a:spcAf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Gamma Knife radiosurgery is becoming a very promising medical procedure for treating certain problems of the brain, including benign and cancerous tumors as well as blood vessel malformations. </a:t>
            </a:r>
          </a:p>
          <a:p>
            <a:pPr lvl="0" fontAlgn="base">
              <a:spcBef>
                <a:spcPct val="0"/>
              </a:spcBef>
              <a:spcAft>
                <a:spcPct val="0"/>
              </a:spcAf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The procedure, which involves no knife at all, uses powerful, highly focused beams of </a:t>
            </a:r>
            <a:r>
              <a:rPr kumimoji="0" lang="el-GR" altLang="en-US" b="0" i="0" u="none" strike="noStrike" cap="none" normalizeH="0" baseline="0" dirty="0" smtClean="0">
                <a:ln>
                  <a:noFill/>
                </a:ln>
                <a:solidFill>
                  <a:srgbClr val="000000"/>
                </a:solidFill>
                <a:effectLst/>
                <a:latin typeface="Times New Roman" pitchFamily="18" charset="0"/>
                <a:cs typeface="Times New Roman" pitchFamily="18" charset="0"/>
              </a:rPr>
              <a:t>γ</a:t>
            </a:r>
            <a:r>
              <a:rPr kumimoji="0" lang="en-US" altLang="en-US" sz="105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rays (emitted by a radioactive cobalt-60 source) aimed at the tumor or malformation. </a:t>
            </a:r>
          </a:p>
          <a:p>
            <a:pPr lvl="0" fontAlgn="base">
              <a:spcBef>
                <a:spcPct val="0"/>
              </a:spcBef>
              <a:spcAft>
                <a:spcPct val="0"/>
              </a:spcAf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The patient wears a protective metal helmet that is perforated with many small holes. Part </a:t>
            </a:r>
            <a:r>
              <a:rPr kumimoji="0" lang="en-US" altLang="en-US" b="0" i="1" u="none" strike="noStrike" cap="none" normalizeH="0" baseline="0" dirty="0" smtClean="0">
                <a:ln>
                  <a:noFill/>
                </a:ln>
                <a:solidFill>
                  <a:srgbClr val="000000"/>
                </a:solidFill>
                <a:effectLst/>
                <a:latin typeface="Times New Roman" pitchFamily="18" charset="0"/>
                <a:cs typeface="Times New Roman" pitchFamily="18" charset="0"/>
              </a:rPr>
              <a:t>b</a:t>
            </a: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 of the figure shows that the holes focus the </a:t>
            </a:r>
            <a:r>
              <a:rPr kumimoji="0" lang="el-GR" altLang="en-US" b="0" i="0" u="none" strike="noStrike" cap="none" normalizeH="0" baseline="0" dirty="0" smtClean="0">
                <a:ln>
                  <a:noFill/>
                </a:ln>
                <a:solidFill>
                  <a:srgbClr val="000000"/>
                </a:solidFill>
                <a:effectLst/>
                <a:latin typeface="Times New Roman" pitchFamily="18" charset="0"/>
                <a:cs typeface="Times New Roman" pitchFamily="18" charset="0"/>
              </a:rPr>
              <a:t>γ</a:t>
            </a: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 rays to a single tiny target within the brain. </a:t>
            </a:r>
          </a:p>
          <a:p>
            <a:pPr lvl="0" fontAlgn="base">
              <a:spcBef>
                <a:spcPct val="0"/>
              </a:spcBef>
              <a:spcAft>
                <a:spcPct val="0"/>
              </a:spcAf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The target tissue thus receives a very intense dose of radiation and is destroyed, while the surrounding healthy tissue is undamaged. </a:t>
            </a:r>
          </a:p>
          <a:p>
            <a:pPr lvl="0" fontAlgn="base">
              <a:spcBef>
                <a:spcPct val="0"/>
              </a:spcBef>
              <a:spcAft>
                <a:spcPct val="0"/>
              </a:spcAf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Gamma Knife surgery is a noninvasive, painless, and bloodless procedure that is often performed under local anesthesia. Hospital stays are 70 to 90% shorter than with conventional surgery, and patients often return to work within a few days.</a:t>
            </a:r>
            <a:r>
              <a:rPr kumimoji="0" lang="en-US" alt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b="0" i="0" u="none" strike="noStrike" cap="none" normalizeH="0" baseline="0" dirty="0" smtClean="0">
              <a:ln>
                <a:noFill/>
              </a:ln>
              <a:solidFill>
                <a:srgbClr val="000000"/>
              </a:solidFill>
              <a:effectLst/>
              <a:latin typeface="inherit"/>
              <a:cs typeface="Times New Roman" pitchFamily="18" charset="0"/>
            </a:endParaRPr>
          </a:p>
        </p:txBody>
      </p:sp>
    </p:spTree>
    <p:extLst>
      <p:ext uri="{BB962C8B-B14F-4D97-AF65-F5344CB8AC3E}">
        <p14:creationId xmlns="" xmlns:p14="http://schemas.microsoft.com/office/powerpoint/2010/main" val="138050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kumimoji="0" lang="el-GR" altLang="en-US" b="0" i="0" u="none" strike="noStrike" cap="none" normalizeH="0" baseline="0" dirty="0" smtClean="0">
                <a:ln>
                  <a:noFill/>
                </a:ln>
                <a:solidFill>
                  <a:srgbClr val="000000"/>
                </a:solidFill>
                <a:effectLst/>
                <a:latin typeface="Times New Roman" pitchFamily="18" charset="0"/>
                <a:cs typeface="Times New Roman" pitchFamily="18" charset="0"/>
              </a:rPr>
              <a:t>α</a:t>
            </a: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 , </a:t>
            </a:r>
            <a:r>
              <a:rPr kumimoji="0" lang="el-GR" altLang="en-US" b="0" i="0" u="none" strike="noStrike" cap="none" normalizeH="0" baseline="0" dirty="0" smtClean="0">
                <a:ln>
                  <a:noFill/>
                </a:ln>
                <a:solidFill>
                  <a:srgbClr val="000000"/>
                </a:solidFill>
                <a:effectLst/>
                <a:latin typeface="Times New Roman" pitchFamily="18" charset="0"/>
                <a:cs typeface="Times New Roman" pitchFamily="18" charset="0"/>
              </a:rPr>
              <a:t>β</a:t>
            </a:r>
            <a:r>
              <a:rPr kumimoji="0" lang="en-US" altLang="en-US" b="0" i="0" u="none" strike="noStrike" cap="none" normalizeH="0" baseline="0" dirty="0" smtClean="0">
                <a:ln>
                  <a:noFill/>
                </a:ln>
                <a:solidFill>
                  <a:srgbClr val="000000"/>
                </a:solidFill>
                <a:effectLst/>
                <a:latin typeface="inherit"/>
                <a:cs typeface="Times New Roman" pitchFamily="18" charset="0"/>
              </a:rPr>
              <a:t> </a:t>
            </a: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,and </a:t>
            </a:r>
            <a:r>
              <a:rPr kumimoji="0" lang="el-GR" altLang="en-US" b="0" i="0" u="none" strike="noStrike" cap="none" normalizeH="0" baseline="0" dirty="0" smtClean="0">
                <a:ln>
                  <a:noFill/>
                </a:ln>
                <a:solidFill>
                  <a:srgbClr val="000000"/>
                </a:solidFill>
                <a:effectLst/>
                <a:latin typeface="Times New Roman" pitchFamily="18" charset="0"/>
                <a:cs typeface="Times New Roman" pitchFamily="18" charset="0"/>
              </a:rPr>
              <a:t>γ</a:t>
            </a: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 rays </a:t>
            </a:r>
            <a:r>
              <a:rPr kumimoji="0" lang="en-US" altLang="en-US" b="0" i="0" u="none" strike="noStrike" cap="none" normalizeH="0" baseline="0" dirty="0" smtClean="0">
                <a:ln>
                  <a:noFill/>
                </a:ln>
                <a:solidFill>
                  <a:srgbClr val="000000"/>
                </a:solidFill>
                <a:effectLst/>
                <a:latin typeface="inherit"/>
                <a:cs typeface="Times New Roman" pitchFamily="18" charset="0"/>
              </a:rPr>
              <a:t/>
            </a:r>
            <a:br>
              <a:rPr kumimoji="0" lang="en-US" altLang="en-US" b="0" i="0" u="none" strike="noStrike" cap="none" normalizeH="0" baseline="0" dirty="0" smtClean="0">
                <a:ln>
                  <a:noFill/>
                </a:ln>
                <a:solidFill>
                  <a:srgbClr val="000000"/>
                </a:solidFill>
                <a:effectLst/>
                <a:latin typeface="inherit"/>
                <a:cs typeface="Times New Roman" pitchFamily="18" charset="0"/>
              </a:rPr>
            </a:br>
            <a:endParaRPr lang="en-US" dirty="0"/>
          </a:p>
        </p:txBody>
      </p:sp>
      <p:sp>
        <p:nvSpPr>
          <p:cNvPr id="4" name="Rectangle 17"/>
          <p:cNvSpPr>
            <a:spLocks noChangeArrowheads="1"/>
          </p:cNvSpPr>
          <p:nvPr/>
        </p:nvSpPr>
        <p:spPr bwMode="auto">
          <a:xfrm>
            <a:off x="609600" y="1676400"/>
            <a:ext cx="7620000" cy="13234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itchFamily="18" charset="0"/>
                <a:cs typeface="Times New Roman" pitchFamily="18" charset="0"/>
              </a:rPr>
              <a:t>When an unstable or radioactive nucleus disintegrates spontaneously, certain kinds of particles and/or high-energy photons are released. These particles and photons are collectively called “rays.” Three kinds of rays are produced by naturally occurring radioactivity: </a:t>
            </a:r>
            <a:r>
              <a:rPr kumimoji="0" lang="el-GR" altLang="en-US" sz="2000" b="0" i="0" u="none" strike="noStrike" cap="none" normalizeH="0" baseline="0" dirty="0" smtClean="0">
                <a:ln>
                  <a:noFill/>
                </a:ln>
                <a:solidFill>
                  <a:srgbClr val="000000"/>
                </a:solidFill>
                <a:effectLst/>
                <a:latin typeface="Times New Roman" pitchFamily="18" charset="0"/>
                <a:cs typeface="Times New Roman" pitchFamily="18" charset="0"/>
              </a:rPr>
              <a:t>α</a:t>
            </a:r>
            <a:r>
              <a:rPr kumimoji="0" lang="en-US" altLang="en-US" sz="2000" b="0" i="0" u="none" strike="noStrike" cap="none" normalizeH="0" baseline="0" dirty="0" smtClean="0">
                <a:ln>
                  <a:noFill/>
                </a:ln>
                <a:solidFill>
                  <a:srgbClr val="000000"/>
                </a:solidFill>
                <a:effectLst/>
                <a:latin typeface="Times New Roman" pitchFamily="18" charset="0"/>
                <a:cs typeface="Times New Roman" pitchFamily="18" charset="0"/>
              </a:rPr>
              <a:t> , </a:t>
            </a:r>
            <a:r>
              <a:rPr kumimoji="0" lang="el-GR" altLang="en-US" sz="2000" b="0" i="0" u="none" strike="noStrike" cap="none" normalizeH="0" baseline="0" dirty="0" smtClean="0">
                <a:ln>
                  <a:noFill/>
                </a:ln>
                <a:solidFill>
                  <a:srgbClr val="000000"/>
                </a:solidFill>
                <a:effectLst/>
                <a:latin typeface="Times New Roman" pitchFamily="18" charset="0"/>
                <a:cs typeface="Times New Roman" pitchFamily="18" charset="0"/>
              </a:rPr>
              <a:t>β</a:t>
            </a:r>
            <a:r>
              <a:rPr kumimoji="0" lang="en-US" altLang="en-US" sz="2000" b="0" i="0" u="none" strike="noStrike" cap="none" normalizeH="0" baseline="0" dirty="0" smtClean="0">
                <a:ln>
                  <a:noFill/>
                </a:ln>
                <a:solidFill>
                  <a:srgbClr val="000000"/>
                </a:solidFill>
                <a:effectLst/>
                <a:latin typeface="inherit"/>
                <a:cs typeface="Times New Roman" pitchFamily="18" charset="0"/>
              </a:rPr>
              <a:t> </a:t>
            </a:r>
            <a:r>
              <a:rPr kumimoji="0" lang="en-US" altLang="en-US" sz="2000" b="0" i="0" u="none" strike="noStrike" cap="none" normalizeH="0" baseline="0" dirty="0" smtClean="0">
                <a:ln>
                  <a:noFill/>
                </a:ln>
                <a:solidFill>
                  <a:srgbClr val="000000"/>
                </a:solidFill>
                <a:effectLst/>
                <a:latin typeface="Times New Roman" pitchFamily="18" charset="0"/>
                <a:cs typeface="Times New Roman" pitchFamily="18" charset="0"/>
              </a:rPr>
              <a:t>,and </a:t>
            </a:r>
            <a:r>
              <a:rPr kumimoji="0" lang="el-GR" altLang="en-US" sz="2000" b="0" i="0" u="none" strike="noStrike" cap="none" normalizeH="0" baseline="0" dirty="0" smtClean="0">
                <a:ln>
                  <a:noFill/>
                </a:ln>
                <a:solidFill>
                  <a:srgbClr val="000000"/>
                </a:solidFill>
                <a:effectLst/>
                <a:latin typeface="Times New Roman" pitchFamily="18" charset="0"/>
                <a:cs typeface="Times New Roman" pitchFamily="18" charset="0"/>
              </a:rPr>
              <a:t>γ</a:t>
            </a:r>
            <a:r>
              <a:rPr kumimoji="0" lang="en-US" altLang="en-US" sz="20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altLang="en-US" sz="2000" b="0" i="0" u="none" strike="noStrike" cap="none" normalizeH="0" baseline="0" dirty="0" smtClean="0">
              <a:ln>
                <a:noFill/>
              </a:ln>
              <a:solidFill>
                <a:srgbClr val="000000"/>
              </a:solidFill>
              <a:effectLst/>
              <a:latin typeface="inherit"/>
              <a:cs typeface="Times New Roman" pitchFamily="18" charset="0"/>
            </a:endParaRPr>
          </a:p>
        </p:txBody>
      </p:sp>
      <p:pic>
        <p:nvPicPr>
          <p:cNvPr id="5" name="Picture 2" descr="http://hyperphysics.phy-astr.gsu.edu/hbase/nuclear/imgnuc/radpen.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16807" y="3429000"/>
            <a:ext cx="4286250" cy="14668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5824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Properties</a:t>
            </a:r>
            <a:endParaRPr lang="en-US" dirty="0"/>
          </a:p>
        </p:txBody>
      </p:sp>
      <p:sp>
        <p:nvSpPr>
          <p:cNvPr id="4" name="Rectangle 3"/>
          <p:cNvSpPr/>
          <p:nvPr/>
        </p:nvSpPr>
        <p:spPr>
          <a:xfrm>
            <a:off x="2438400" y="5334000"/>
            <a:ext cx="4572000" cy="646331"/>
          </a:xfrm>
          <a:prstGeom prst="rect">
            <a:avLst/>
          </a:prstGeom>
        </p:spPr>
        <p:txBody>
          <a:bodyPr>
            <a:spAutoFit/>
          </a:bodyPr>
          <a:lstStyle/>
          <a:p>
            <a:r>
              <a:rPr lang="en-US" dirty="0" smtClean="0">
                <a:hlinkClick r:id="rId2"/>
              </a:rPr>
              <a:t>http://hyperphysics.phy-astr.gsu.edu/hbase/nuclear/radact.html</a:t>
            </a:r>
            <a:endParaRPr lang="en-US" dirty="0"/>
          </a:p>
        </p:txBody>
      </p:sp>
      <p:sp>
        <p:nvSpPr>
          <p:cNvPr id="5" name="AutoShape 4" descr="Image described by caption and surrounding text."/>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described by caption and surrounding text."/>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133600" y="1984049"/>
            <a:ext cx="4105275" cy="27146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318036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Motion of the particles in </a:t>
            </a:r>
            <a:br>
              <a:rPr lang="en-US" dirty="0" smtClean="0"/>
            </a:br>
            <a:r>
              <a:rPr lang="en-US" dirty="0" smtClean="0"/>
              <a:t>magnetic and electric fields</a:t>
            </a:r>
            <a:endParaRPr lang="en-US" dirty="0"/>
          </a:p>
        </p:txBody>
      </p:sp>
      <p:sp>
        <p:nvSpPr>
          <p:cNvPr id="4" name="Rectangle 3"/>
          <p:cNvSpPr/>
          <p:nvPr/>
        </p:nvSpPr>
        <p:spPr>
          <a:xfrm>
            <a:off x="2438400" y="4724400"/>
            <a:ext cx="4572000" cy="923330"/>
          </a:xfrm>
          <a:prstGeom prst="rect">
            <a:avLst/>
          </a:prstGeom>
        </p:spPr>
        <p:txBody>
          <a:bodyPr>
            <a:spAutoFit/>
          </a:bodyPr>
          <a:lstStyle/>
          <a:p>
            <a:r>
              <a:rPr lang="en-US" dirty="0" smtClean="0">
                <a:hlinkClick r:id="rId2"/>
              </a:rPr>
              <a:t>http://hyperphysics.phy-astr.gsu.edu/hbase/nuclear/radact.html</a:t>
            </a:r>
            <a:endParaRPr lang="en-US" dirty="0" smtClean="0"/>
          </a:p>
          <a:p>
            <a:endParaRPr lang="en-US" dirty="0"/>
          </a:p>
        </p:txBody>
      </p:sp>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90763" y="2519363"/>
            <a:ext cx="4562475" cy="18192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TextBox 4"/>
          <p:cNvSpPr txBox="1"/>
          <p:nvPr/>
        </p:nvSpPr>
        <p:spPr>
          <a:xfrm>
            <a:off x="1219200" y="1752600"/>
            <a:ext cx="6172200" cy="369332"/>
          </a:xfrm>
          <a:prstGeom prst="rect">
            <a:avLst/>
          </a:prstGeom>
          <a:noFill/>
        </p:spPr>
        <p:txBody>
          <a:bodyPr wrap="square" rtlCol="0">
            <a:spAutoFit/>
          </a:bodyPr>
          <a:lstStyle/>
          <a:p>
            <a:r>
              <a:rPr lang="en-US" dirty="0" smtClean="0"/>
              <a:t>Identify the particles </a:t>
            </a:r>
            <a:r>
              <a:rPr lang="el-GR" dirty="0" smtClean="0"/>
              <a:t>α</a:t>
            </a:r>
            <a:r>
              <a:rPr lang="en-US" dirty="0" smtClean="0"/>
              <a:t>, </a:t>
            </a:r>
            <a:r>
              <a:rPr lang="el-GR" dirty="0" smtClean="0"/>
              <a:t>β</a:t>
            </a:r>
            <a:r>
              <a:rPr lang="en-US" dirty="0" smtClean="0"/>
              <a:t>, and </a:t>
            </a:r>
            <a:r>
              <a:rPr lang="el-GR" dirty="0" smtClean="0"/>
              <a:t>γ</a:t>
            </a:r>
            <a:r>
              <a:rPr lang="en-US" dirty="0" smtClean="0"/>
              <a:t> particles in the figure below:</a:t>
            </a:r>
            <a:endParaRPr lang="en-US" dirty="0"/>
          </a:p>
        </p:txBody>
      </p:sp>
    </p:spTree>
    <p:extLst>
      <p:ext uri="{BB962C8B-B14F-4D97-AF65-F5344CB8AC3E}">
        <p14:creationId xmlns="" xmlns:p14="http://schemas.microsoft.com/office/powerpoint/2010/main" val="2044868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Decay Constant (</a:t>
            </a:r>
            <a:r>
              <a:rPr lang="el-GR" i="1" dirty="0" smtClean="0"/>
              <a:t>λ</a:t>
            </a:r>
            <a:r>
              <a:rPr lang="en-US" dirty="0" smtClean="0"/>
              <a:t>) and Activity (</a:t>
            </a:r>
            <a:r>
              <a:rPr lang="en-US" i="1" dirty="0" smtClean="0"/>
              <a:t>R</a:t>
            </a:r>
            <a:r>
              <a:rPr lang="en-US" dirty="0" smtClean="0"/>
              <a:t>)</a:t>
            </a:r>
            <a:endParaRPr lang="en-US" dirty="0"/>
          </a:p>
        </p:txBody>
      </p:sp>
    </p:spTree>
    <p:extLst>
      <p:ext uri="{BB962C8B-B14F-4D97-AF65-F5344CB8AC3E}">
        <p14:creationId xmlns="" xmlns:p14="http://schemas.microsoft.com/office/powerpoint/2010/main" val="823765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Half-life and Mean life</a:t>
            </a:r>
            <a:endParaRPr lang="en-US" dirty="0"/>
          </a:p>
        </p:txBody>
      </p:sp>
    </p:spTree>
    <p:extLst>
      <p:ext uri="{BB962C8B-B14F-4D97-AF65-F5344CB8AC3E}">
        <p14:creationId xmlns="" xmlns:p14="http://schemas.microsoft.com/office/powerpoint/2010/main" val="2559400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Finding the disintegration constant and half-life from a graph</a:t>
            </a:r>
            <a:br>
              <a:rPr lang="en-US" dirty="0"/>
            </a:br>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3320822253"/>
              </p:ext>
            </p:extLst>
          </p:nvPr>
        </p:nvGraphicFramePr>
        <p:xfrm>
          <a:off x="4343400" y="2438400"/>
          <a:ext cx="4419599" cy="1642872"/>
        </p:xfrm>
        <a:graphic>
          <a:graphicData uri="http://schemas.openxmlformats.org/drawingml/2006/table">
            <a:tbl>
              <a:tblPr firstRow="1" firstCol="1" bandRow="1">
                <a:tableStyleId>{5C22544A-7EE6-4342-B048-85BDC9FD1C3A}</a:tableStyleId>
              </a:tblPr>
              <a:tblGrid>
                <a:gridCol w="613833"/>
                <a:gridCol w="1138767"/>
                <a:gridCol w="1143000"/>
                <a:gridCol w="1523999"/>
              </a:tblGrid>
              <a:tr h="0">
                <a:tc>
                  <a:txBody>
                    <a:bodyPr/>
                    <a:lstStyle/>
                    <a:p>
                      <a:pPr marL="0" marR="0" algn="ctr">
                        <a:lnSpc>
                          <a:spcPct val="115000"/>
                        </a:lnSpc>
                        <a:spcBef>
                          <a:spcPts val="0"/>
                        </a:spcBef>
                        <a:spcAft>
                          <a:spcPts val="0"/>
                        </a:spcAft>
                      </a:pPr>
                      <a:r>
                        <a:rPr lang="en-US" sz="1200" dirty="0">
                          <a:effectLst/>
                        </a:rPr>
                        <a:t>Time (min)</a:t>
                      </a:r>
                      <a:endParaRPr lang="en-US" sz="1100" dirty="0">
                        <a:effectLst/>
                        <a:latin typeface="Calibri"/>
                        <a:ea typeface="Times New Roman"/>
                        <a:cs typeface="Times New Roman"/>
                      </a:endParaRPr>
                    </a:p>
                  </a:txBody>
                  <a:tcPr marL="38100" marR="38100" marT="38100" marB="38100" anchor="b"/>
                </a:tc>
                <a:tc>
                  <a:txBody>
                    <a:bodyPr/>
                    <a:lstStyle/>
                    <a:p>
                      <a:pPr marL="0" marR="0" algn="ctr">
                        <a:lnSpc>
                          <a:spcPct val="115000"/>
                        </a:lnSpc>
                        <a:spcBef>
                          <a:spcPts val="0"/>
                        </a:spcBef>
                        <a:spcAft>
                          <a:spcPts val="0"/>
                        </a:spcAft>
                      </a:pPr>
                      <a:r>
                        <a:rPr lang="en-US" sz="1200">
                          <a:effectLst/>
                        </a:rPr>
                        <a:t>R (counts/s)</a:t>
                      </a:r>
                      <a:endParaRPr lang="en-US" sz="1100">
                        <a:effectLst/>
                        <a:latin typeface="Calibri"/>
                        <a:ea typeface="Times New Roman"/>
                        <a:cs typeface="Times New Roman"/>
                      </a:endParaRPr>
                    </a:p>
                  </a:txBody>
                  <a:tcPr marL="95250" marR="38100" marT="38100" marB="38100" anchor="b"/>
                </a:tc>
                <a:tc>
                  <a:txBody>
                    <a:bodyPr/>
                    <a:lstStyle/>
                    <a:p>
                      <a:pPr marL="0" marR="0" algn="ctr">
                        <a:lnSpc>
                          <a:spcPct val="115000"/>
                        </a:lnSpc>
                        <a:spcBef>
                          <a:spcPts val="0"/>
                        </a:spcBef>
                        <a:spcAft>
                          <a:spcPts val="0"/>
                        </a:spcAft>
                      </a:pPr>
                      <a:r>
                        <a:rPr lang="en-US" sz="1200" dirty="0">
                          <a:effectLst/>
                        </a:rPr>
                        <a:t>Time (min)</a:t>
                      </a:r>
                      <a:endParaRPr lang="en-US" sz="1100" dirty="0">
                        <a:effectLst/>
                        <a:latin typeface="Calibri"/>
                        <a:ea typeface="Times New Roman"/>
                        <a:cs typeface="Times New Roman"/>
                      </a:endParaRPr>
                    </a:p>
                  </a:txBody>
                  <a:tcPr marL="95250" marR="38100" marT="38100" marB="38100" anchor="b"/>
                </a:tc>
                <a:tc>
                  <a:txBody>
                    <a:bodyPr/>
                    <a:lstStyle/>
                    <a:p>
                      <a:pPr marL="0" marR="0" algn="ctr">
                        <a:lnSpc>
                          <a:spcPct val="115000"/>
                        </a:lnSpc>
                        <a:spcBef>
                          <a:spcPts val="0"/>
                        </a:spcBef>
                        <a:spcAft>
                          <a:spcPts val="0"/>
                        </a:spcAft>
                      </a:pPr>
                      <a:r>
                        <a:rPr lang="en-US" sz="1200">
                          <a:effectLst/>
                        </a:rPr>
                        <a:t>R (counts/s)</a:t>
                      </a:r>
                      <a:endParaRPr lang="en-US" sz="1100">
                        <a:effectLst/>
                        <a:latin typeface="Calibri"/>
                        <a:ea typeface="Times New Roman"/>
                        <a:cs typeface="Times New Roman"/>
                      </a:endParaRPr>
                    </a:p>
                  </a:txBody>
                  <a:tcPr marL="95250" marR="38100" marT="38100" marB="38100" anchor="b"/>
                </a:tc>
              </a:tr>
              <a:tr h="0">
                <a:tc>
                  <a:txBody>
                    <a:bodyPr/>
                    <a:lstStyle/>
                    <a:p>
                      <a:pPr marL="0" marR="0" algn="r">
                        <a:lnSpc>
                          <a:spcPct val="115000"/>
                        </a:lnSpc>
                        <a:spcBef>
                          <a:spcPts val="0"/>
                        </a:spcBef>
                        <a:spcAft>
                          <a:spcPts val="0"/>
                        </a:spcAft>
                      </a:pPr>
                      <a:r>
                        <a:rPr lang="en-US" sz="1200">
                          <a:effectLst/>
                        </a:rPr>
                        <a:t>4</a:t>
                      </a:r>
                      <a:endParaRPr lang="en-US" sz="1100">
                        <a:effectLst/>
                        <a:latin typeface="Calibri"/>
                        <a:ea typeface="Times New Roman"/>
                        <a:cs typeface="Times New Roman"/>
                      </a:endParaRPr>
                    </a:p>
                  </a:txBody>
                  <a:tcPr marL="38100" marR="38100" marT="38100" marB="38100"/>
                </a:tc>
                <a:tc>
                  <a:txBody>
                    <a:bodyPr/>
                    <a:lstStyle/>
                    <a:p>
                      <a:pPr marL="0" marR="0" algn="r">
                        <a:lnSpc>
                          <a:spcPct val="115000"/>
                        </a:lnSpc>
                        <a:spcBef>
                          <a:spcPts val="0"/>
                        </a:spcBef>
                        <a:spcAft>
                          <a:spcPts val="0"/>
                        </a:spcAft>
                      </a:pPr>
                      <a:r>
                        <a:rPr lang="en-US" sz="1200">
                          <a:effectLst/>
                        </a:rPr>
                        <a:t>392.2</a:t>
                      </a:r>
                      <a:endParaRPr lang="en-US" sz="1100">
                        <a:effectLst/>
                        <a:latin typeface="Calibri"/>
                        <a:ea typeface="Times New Roman"/>
                        <a:cs typeface="Times New Roman"/>
                      </a:endParaRPr>
                    </a:p>
                  </a:txBody>
                  <a:tcPr marL="95250" marR="38100" marT="38100" marB="38100"/>
                </a:tc>
                <a:tc>
                  <a:txBody>
                    <a:bodyPr/>
                    <a:lstStyle/>
                    <a:p>
                      <a:pPr marL="0" marR="0" algn="r">
                        <a:lnSpc>
                          <a:spcPct val="115000"/>
                        </a:lnSpc>
                        <a:spcBef>
                          <a:spcPts val="0"/>
                        </a:spcBef>
                        <a:spcAft>
                          <a:spcPts val="0"/>
                        </a:spcAft>
                      </a:pPr>
                      <a:r>
                        <a:rPr lang="en-US" sz="1200">
                          <a:effectLst/>
                        </a:rPr>
                        <a:t>132</a:t>
                      </a:r>
                      <a:endParaRPr lang="en-US" sz="1100">
                        <a:effectLst/>
                        <a:latin typeface="Calibri"/>
                        <a:ea typeface="Times New Roman"/>
                        <a:cs typeface="Times New Roman"/>
                      </a:endParaRPr>
                    </a:p>
                  </a:txBody>
                  <a:tcPr marL="95250" marR="38100" marT="38100" marB="38100"/>
                </a:tc>
                <a:tc>
                  <a:txBody>
                    <a:bodyPr/>
                    <a:lstStyle/>
                    <a:p>
                      <a:pPr marL="0" marR="0" algn="r">
                        <a:lnSpc>
                          <a:spcPct val="115000"/>
                        </a:lnSpc>
                        <a:spcBef>
                          <a:spcPts val="0"/>
                        </a:spcBef>
                        <a:spcAft>
                          <a:spcPts val="0"/>
                        </a:spcAft>
                      </a:pPr>
                      <a:r>
                        <a:rPr lang="en-US" sz="1200">
                          <a:effectLst/>
                        </a:rPr>
                        <a:t>10.9</a:t>
                      </a:r>
                      <a:endParaRPr lang="en-US" sz="1100">
                        <a:effectLst/>
                        <a:latin typeface="Calibri"/>
                        <a:ea typeface="Times New Roman"/>
                        <a:cs typeface="Times New Roman"/>
                      </a:endParaRPr>
                    </a:p>
                  </a:txBody>
                  <a:tcPr marL="95250" marR="38100" marT="38100" marB="38100"/>
                </a:tc>
              </a:tr>
              <a:tr h="0">
                <a:tc>
                  <a:txBody>
                    <a:bodyPr/>
                    <a:lstStyle/>
                    <a:p>
                      <a:pPr marL="0" marR="0" algn="r">
                        <a:lnSpc>
                          <a:spcPct val="115000"/>
                        </a:lnSpc>
                        <a:spcBef>
                          <a:spcPts val="0"/>
                        </a:spcBef>
                        <a:spcAft>
                          <a:spcPts val="0"/>
                        </a:spcAft>
                      </a:pPr>
                      <a:r>
                        <a:rPr lang="en-US" sz="1200">
                          <a:effectLst/>
                        </a:rPr>
                        <a:t>36</a:t>
                      </a:r>
                      <a:endParaRPr lang="en-US" sz="1100">
                        <a:effectLst/>
                        <a:latin typeface="Calibri"/>
                        <a:ea typeface="Times New Roman"/>
                        <a:cs typeface="Times New Roman"/>
                      </a:endParaRPr>
                    </a:p>
                  </a:txBody>
                  <a:tcPr marL="38100" marR="38100" marT="38100" marB="38100"/>
                </a:tc>
                <a:tc>
                  <a:txBody>
                    <a:bodyPr/>
                    <a:lstStyle/>
                    <a:p>
                      <a:pPr marL="0" marR="0" algn="r">
                        <a:lnSpc>
                          <a:spcPct val="115000"/>
                        </a:lnSpc>
                        <a:spcBef>
                          <a:spcPts val="0"/>
                        </a:spcBef>
                        <a:spcAft>
                          <a:spcPts val="0"/>
                        </a:spcAft>
                      </a:pPr>
                      <a:r>
                        <a:rPr lang="en-US" sz="1200">
                          <a:effectLst/>
                        </a:rPr>
                        <a:t>161.4</a:t>
                      </a:r>
                      <a:endParaRPr lang="en-US" sz="1100">
                        <a:effectLst/>
                        <a:latin typeface="Calibri"/>
                        <a:ea typeface="Times New Roman"/>
                        <a:cs typeface="Times New Roman"/>
                      </a:endParaRPr>
                    </a:p>
                  </a:txBody>
                  <a:tcPr marL="95250" marR="38100" marT="38100" marB="38100"/>
                </a:tc>
                <a:tc>
                  <a:txBody>
                    <a:bodyPr/>
                    <a:lstStyle/>
                    <a:p>
                      <a:pPr marL="0" marR="0" algn="r">
                        <a:lnSpc>
                          <a:spcPct val="115000"/>
                        </a:lnSpc>
                        <a:spcBef>
                          <a:spcPts val="0"/>
                        </a:spcBef>
                        <a:spcAft>
                          <a:spcPts val="0"/>
                        </a:spcAft>
                      </a:pPr>
                      <a:r>
                        <a:rPr lang="en-US" sz="1200">
                          <a:effectLst/>
                        </a:rPr>
                        <a:t>164</a:t>
                      </a:r>
                      <a:endParaRPr lang="en-US" sz="1100">
                        <a:effectLst/>
                        <a:latin typeface="Calibri"/>
                        <a:ea typeface="Times New Roman"/>
                        <a:cs typeface="Times New Roman"/>
                      </a:endParaRPr>
                    </a:p>
                  </a:txBody>
                  <a:tcPr marL="95250" marR="38100" marT="38100" marB="38100"/>
                </a:tc>
                <a:tc>
                  <a:txBody>
                    <a:bodyPr/>
                    <a:lstStyle/>
                    <a:p>
                      <a:pPr marL="0" marR="0" algn="r">
                        <a:lnSpc>
                          <a:spcPct val="115000"/>
                        </a:lnSpc>
                        <a:spcBef>
                          <a:spcPts val="0"/>
                        </a:spcBef>
                        <a:spcAft>
                          <a:spcPts val="0"/>
                        </a:spcAft>
                      </a:pPr>
                      <a:r>
                        <a:rPr lang="en-US" sz="1200">
                          <a:effectLst/>
                        </a:rPr>
                        <a:t>4.56</a:t>
                      </a:r>
                      <a:endParaRPr lang="en-US" sz="1100">
                        <a:effectLst/>
                        <a:latin typeface="Calibri"/>
                        <a:ea typeface="Times New Roman"/>
                        <a:cs typeface="Times New Roman"/>
                      </a:endParaRPr>
                    </a:p>
                  </a:txBody>
                  <a:tcPr marL="95250" marR="38100" marT="38100" marB="38100"/>
                </a:tc>
              </a:tr>
              <a:tr h="0">
                <a:tc>
                  <a:txBody>
                    <a:bodyPr/>
                    <a:lstStyle/>
                    <a:p>
                      <a:pPr marL="0" marR="0" algn="r">
                        <a:lnSpc>
                          <a:spcPct val="115000"/>
                        </a:lnSpc>
                        <a:spcBef>
                          <a:spcPts val="0"/>
                        </a:spcBef>
                        <a:spcAft>
                          <a:spcPts val="0"/>
                        </a:spcAft>
                      </a:pPr>
                      <a:r>
                        <a:rPr lang="en-US" sz="1200">
                          <a:effectLst/>
                        </a:rPr>
                        <a:t>68</a:t>
                      </a:r>
                      <a:endParaRPr lang="en-US" sz="1100">
                        <a:effectLst/>
                        <a:latin typeface="Calibri"/>
                        <a:ea typeface="Times New Roman"/>
                        <a:cs typeface="Times New Roman"/>
                      </a:endParaRPr>
                    </a:p>
                  </a:txBody>
                  <a:tcPr marL="38100" marR="38100" marT="38100" marB="38100"/>
                </a:tc>
                <a:tc>
                  <a:txBody>
                    <a:bodyPr/>
                    <a:lstStyle/>
                    <a:p>
                      <a:pPr marL="0" marR="0" algn="r">
                        <a:lnSpc>
                          <a:spcPct val="115000"/>
                        </a:lnSpc>
                        <a:spcBef>
                          <a:spcPts val="0"/>
                        </a:spcBef>
                        <a:spcAft>
                          <a:spcPts val="0"/>
                        </a:spcAft>
                      </a:pPr>
                      <a:r>
                        <a:rPr lang="en-US" sz="1200">
                          <a:effectLst/>
                        </a:rPr>
                        <a:t>65.5</a:t>
                      </a:r>
                      <a:endParaRPr lang="en-US" sz="1100">
                        <a:effectLst/>
                        <a:latin typeface="Calibri"/>
                        <a:ea typeface="Times New Roman"/>
                        <a:cs typeface="Times New Roman"/>
                      </a:endParaRPr>
                    </a:p>
                  </a:txBody>
                  <a:tcPr marL="95250" marR="38100" marT="38100" marB="38100"/>
                </a:tc>
                <a:tc>
                  <a:txBody>
                    <a:bodyPr/>
                    <a:lstStyle/>
                    <a:p>
                      <a:pPr marL="0" marR="0" algn="r">
                        <a:lnSpc>
                          <a:spcPct val="115000"/>
                        </a:lnSpc>
                        <a:spcBef>
                          <a:spcPts val="0"/>
                        </a:spcBef>
                        <a:spcAft>
                          <a:spcPts val="0"/>
                        </a:spcAft>
                      </a:pPr>
                      <a:r>
                        <a:rPr lang="en-US" sz="1200">
                          <a:effectLst/>
                        </a:rPr>
                        <a:t>196</a:t>
                      </a:r>
                      <a:endParaRPr lang="en-US" sz="1100">
                        <a:effectLst/>
                        <a:latin typeface="Calibri"/>
                        <a:ea typeface="Times New Roman"/>
                        <a:cs typeface="Times New Roman"/>
                      </a:endParaRPr>
                    </a:p>
                  </a:txBody>
                  <a:tcPr marL="95250" marR="38100" marT="38100" marB="38100"/>
                </a:tc>
                <a:tc>
                  <a:txBody>
                    <a:bodyPr/>
                    <a:lstStyle/>
                    <a:p>
                      <a:pPr marL="0" marR="0" algn="r">
                        <a:lnSpc>
                          <a:spcPct val="115000"/>
                        </a:lnSpc>
                        <a:spcBef>
                          <a:spcPts val="0"/>
                        </a:spcBef>
                        <a:spcAft>
                          <a:spcPts val="0"/>
                        </a:spcAft>
                      </a:pPr>
                      <a:r>
                        <a:rPr lang="en-US" sz="1200">
                          <a:effectLst/>
                        </a:rPr>
                        <a:t>1.86</a:t>
                      </a:r>
                      <a:endParaRPr lang="en-US" sz="1100">
                        <a:effectLst/>
                        <a:latin typeface="Calibri"/>
                        <a:ea typeface="Times New Roman"/>
                        <a:cs typeface="Times New Roman"/>
                      </a:endParaRPr>
                    </a:p>
                  </a:txBody>
                  <a:tcPr marL="95250" marR="38100" marT="38100" marB="38100"/>
                </a:tc>
              </a:tr>
              <a:tr h="0">
                <a:tc>
                  <a:txBody>
                    <a:bodyPr/>
                    <a:lstStyle/>
                    <a:p>
                      <a:pPr marL="0" marR="0" algn="r">
                        <a:lnSpc>
                          <a:spcPct val="115000"/>
                        </a:lnSpc>
                        <a:spcBef>
                          <a:spcPts val="0"/>
                        </a:spcBef>
                        <a:spcAft>
                          <a:spcPts val="0"/>
                        </a:spcAft>
                      </a:pPr>
                      <a:r>
                        <a:rPr lang="en-US" sz="1200">
                          <a:effectLst/>
                        </a:rPr>
                        <a:t>100</a:t>
                      </a:r>
                      <a:endParaRPr lang="en-US" sz="1100">
                        <a:effectLst/>
                        <a:latin typeface="Calibri"/>
                        <a:ea typeface="Times New Roman"/>
                        <a:cs typeface="Times New Roman"/>
                      </a:endParaRPr>
                    </a:p>
                  </a:txBody>
                  <a:tcPr marL="38100" marR="38100" marT="38100" marB="38100"/>
                </a:tc>
                <a:tc>
                  <a:txBody>
                    <a:bodyPr/>
                    <a:lstStyle/>
                    <a:p>
                      <a:pPr marL="0" marR="0" algn="r">
                        <a:lnSpc>
                          <a:spcPct val="115000"/>
                        </a:lnSpc>
                        <a:spcBef>
                          <a:spcPts val="0"/>
                        </a:spcBef>
                        <a:spcAft>
                          <a:spcPts val="0"/>
                        </a:spcAft>
                      </a:pPr>
                      <a:r>
                        <a:rPr lang="en-US" sz="1200">
                          <a:effectLst/>
                        </a:rPr>
                        <a:t>26.8</a:t>
                      </a:r>
                      <a:endParaRPr lang="en-US" sz="1100">
                        <a:effectLst/>
                        <a:latin typeface="Calibri"/>
                        <a:ea typeface="Times New Roman"/>
                        <a:cs typeface="Times New Roman"/>
                      </a:endParaRPr>
                    </a:p>
                  </a:txBody>
                  <a:tcPr marL="95250" marR="38100" marT="38100" marB="38100"/>
                </a:tc>
                <a:tc>
                  <a:txBody>
                    <a:bodyPr/>
                    <a:lstStyle/>
                    <a:p>
                      <a:pPr marL="0" marR="0" algn="r">
                        <a:lnSpc>
                          <a:spcPct val="115000"/>
                        </a:lnSpc>
                        <a:spcBef>
                          <a:spcPts val="0"/>
                        </a:spcBef>
                        <a:spcAft>
                          <a:spcPts val="0"/>
                        </a:spcAft>
                      </a:pPr>
                      <a:r>
                        <a:rPr lang="en-US" sz="1200">
                          <a:effectLst/>
                        </a:rPr>
                        <a:t>218</a:t>
                      </a:r>
                      <a:endParaRPr lang="en-US" sz="1100">
                        <a:effectLst/>
                        <a:latin typeface="Calibri"/>
                        <a:ea typeface="Times New Roman"/>
                        <a:cs typeface="Times New Roman"/>
                      </a:endParaRPr>
                    </a:p>
                  </a:txBody>
                  <a:tcPr marL="95250" marR="38100" marT="38100" marB="38100"/>
                </a:tc>
                <a:tc>
                  <a:txBody>
                    <a:bodyPr/>
                    <a:lstStyle/>
                    <a:p>
                      <a:pPr marL="0" marR="0" algn="r">
                        <a:lnSpc>
                          <a:spcPct val="115000"/>
                        </a:lnSpc>
                        <a:spcBef>
                          <a:spcPts val="0"/>
                        </a:spcBef>
                        <a:spcAft>
                          <a:spcPts val="0"/>
                        </a:spcAft>
                      </a:pPr>
                      <a:r>
                        <a:rPr lang="en-US" sz="1200" dirty="0">
                          <a:effectLst/>
                        </a:rPr>
                        <a:t>1.00</a:t>
                      </a:r>
                      <a:endParaRPr lang="en-US" sz="1100" dirty="0">
                        <a:effectLst/>
                        <a:latin typeface="Calibri"/>
                        <a:ea typeface="Times New Roman"/>
                        <a:cs typeface="Times New Roman"/>
                      </a:endParaRPr>
                    </a:p>
                  </a:txBody>
                  <a:tcPr marL="95250" marR="38100" marT="38100" marB="38100"/>
                </a:tc>
              </a:tr>
            </a:tbl>
          </a:graphicData>
        </a:graphic>
      </p:graphicFrame>
      <p:sp>
        <p:nvSpPr>
          <p:cNvPr id="8" name="Rectangle 7"/>
          <p:cNvSpPr/>
          <p:nvPr/>
        </p:nvSpPr>
        <p:spPr>
          <a:xfrm>
            <a:off x="152400" y="1447800"/>
            <a:ext cx="8686800" cy="1200329"/>
          </a:xfrm>
          <a:prstGeom prst="rect">
            <a:avLst/>
          </a:prstGeom>
        </p:spPr>
        <p:txBody>
          <a:bodyPr wrap="square">
            <a:spAutoFit/>
          </a:bodyPr>
          <a:lstStyle/>
          <a:p>
            <a:r>
              <a:rPr lang="en-US" dirty="0"/>
              <a:t>The table that follows shows some measurements of the decay rate of a sample of </a:t>
            </a:r>
            <a:r>
              <a:rPr lang="en-US" baseline="30000" dirty="0"/>
              <a:t>128</a:t>
            </a:r>
            <a:r>
              <a:rPr lang="en-US" dirty="0"/>
              <a:t>I, a radionuclide often used medically as a tracer to measure the rate at which iodine is absorbed by the thyroid gland</a:t>
            </a:r>
            <a:r>
              <a:rPr lang="en-US" dirty="0" smtClean="0"/>
              <a:t>. </a:t>
            </a:r>
            <a:r>
              <a:rPr lang="en-US" dirty="0"/>
              <a:t>Find the disintegration constant </a:t>
            </a:r>
            <a:r>
              <a:rPr lang="en-US" i="1" dirty="0"/>
              <a:t>λ</a:t>
            </a:r>
            <a:r>
              <a:rPr lang="en-US" dirty="0"/>
              <a:t> and the half-life T</a:t>
            </a:r>
            <a:r>
              <a:rPr lang="en-US" baseline="-25000" dirty="0"/>
              <a:t>1/2</a:t>
            </a:r>
            <a:r>
              <a:rPr lang="en-US" dirty="0"/>
              <a:t> for this radionuclide.</a:t>
            </a:r>
          </a:p>
        </p:txBody>
      </p:sp>
    </p:spTree>
    <p:extLst>
      <p:ext uri="{BB962C8B-B14F-4D97-AF65-F5344CB8AC3E}">
        <p14:creationId xmlns="" xmlns:p14="http://schemas.microsoft.com/office/powerpoint/2010/main" val="320156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Finding the half-life from the activity and mass</a:t>
            </a:r>
          </a:p>
        </p:txBody>
      </p:sp>
      <p:sp>
        <p:nvSpPr>
          <p:cNvPr id="4" name="Rectangle 3"/>
          <p:cNvSpPr/>
          <p:nvPr/>
        </p:nvSpPr>
        <p:spPr>
          <a:xfrm>
            <a:off x="685800" y="1676400"/>
            <a:ext cx="7620000" cy="1200329"/>
          </a:xfrm>
          <a:prstGeom prst="rect">
            <a:avLst/>
          </a:prstGeom>
        </p:spPr>
        <p:txBody>
          <a:bodyPr wrap="square">
            <a:spAutoFit/>
          </a:bodyPr>
          <a:lstStyle/>
          <a:p>
            <a:r>
              <a:rPr lang="en-US" dirty="0"/>
              <a:t>A 2.71 g sample of </a:t>
            </a:r>
            <a:r>
              <a:rPr lang="en-US" dirty="0" err="1"/>
              <a:t>KCl</a:t>
            </a:r>
            <a:r>
              <a:rPr lang="en-US" dirty="0"/>
              <a:t> from the chemistry stockroom is found to be radioactive, and it is decaying at a constant rate of 44.90 </a:t>
            </a:r>
            <a:r>
              <a:rPr lang="en-US" dirty="0" err="1"/>
              <a:t>Bq</a:t>
            </a:r>
            <a:r>
              <a:rPr lang="en-US" dirty="0"/>
              <a:t>. The decays are traced to the element potassium and in particular to the isotope </a:t>
            </a:r>
            <a:r>
              <a:rPr lang="en-US" baseline="30000" dirty="0"/>
              <a:t>40</a:t>
            </a:r>
            <a:r>
              <a:rPr lang="en-US" dirty="0"/>
              <a:t>K, which constitutes 0.0117% of normal potassium. Calculate the half-life of this nuclide.</a:t>
            </a:r>
          </a:p>
        </p:txBody>
      </p:sp>
    </p:spTree>
    <p:extLst>
      <p:ext uri="{BB962C8B-B14F-4D97-AF65-F5344CB8AC3E}">
        <p14:creationId xmlns="" xmlns:p14="http://schemas.microsoft.com/office/powerpoint/2010/main" val="3941056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335"/>
            <a:ext cx="8229600" cy="1143000"/>
          </a:xfrm>
        </p:spPr>
        <p:txBody>
          <a:bodyPr/>
          <a:lstStyle/>
          <a:p>
            <a:r>
              <a:rPr lang="en-US" dirty="0" smtClean="0"/>
              <a:t>Q value</a:t>
            </a:r>
            <a:endParaRPr lang="en-US" dirty="0"/>
          </a:p>
        </p:txBody>
      </p:sp>
      <p:sp>
        <p:nvSpPr>
          <p:cNvPr id="4" name="Rectangle 3"/>
          <p:cNvSpPr/>
          <p:nvPr/>
        </p:nvSpPr>
        <p:spPr>
          <a:xfrm>
            <a:off x="823957" y="4495800"/>
            <a:ext cx="7010400" cy="1754326"/>
          </a:xfrm>
          <a:prstGeom prst="rect">
            <a:avLst/>
          </a:prstGeom>
        </p:spPr>
        <p:txBody>
          <a:bodyPr wrap="square">
            <a:spAutoFit/>
          </a:bodyPr>
          <a:lstStyle/>
          <a:p>
            <a:r>
              <a:rPr lang="en-US" b="1" dirty="0"/>
              <a:t>Calculate Q-Value of the following </a:t>
            </a:r>
            <a:r>
              <a:rPr lang="en-US" b="1" dirty="0" smtClean="0"/>
              <a:t>reaction</a:t>
            </a:r>
            <a:endParaRPr lang="en-US" b="1" dirty="0"/>
          </a:p>
          <a:p>
            <a:r>
              <a:rPr lang="en-US" b="1" baseline="-25000" dirty="0"/>
              <a:t>3</a:t>
            </a:r>
            <a:r>
              <a:rPr lang="en-US" b="1" dirty="0"/>
              <a:t>Li</a:t>
            </a:r>
            <a:r>
              <a:rPr lang="en-US" b="1" baseline="30000" dirty="0"/>
              <a:t>7</a:t>
            </a:r>
            <a:r>
              <a:rPr lang="en-US" b="1" dirty="0"/>
              <a:t> + </a:t>
            </a:r>
            <a:r>
              <a:rPr lang="en-US" b="1" baseline="-25000" dirty="0"/>
              <a:t>1</a:t>
            </a:r>
            <a:r>
              <a:rPr lang="en-US" b="1" dirty="0"/>
              <a:t>H</a:t>
            </a:r>
            <a:r>
              <a:rPr lang="en-US" b="1" baseline="30000" dirty="0"/>
              <a:t>1</a:t>
            </a:r>
            <a:r>
              <a:rPr lang="en-US" b="1" dirty="0"/>
              <a:t> ——–&gt; 2</a:t>
            </a:r>
            <a:r>
              <a:rPr lang="en-US" b="1" baseline="-25000" dirty="0"/>
              <a:t>2</a:t>
            </a:r>
            <a:r>
              <a:rPr lang="en-US" b="1" dirty="0"/>
              <a:t>He</a:t>
            </a:r>
            <a:r>
              <a:rPr lang="en-US" b="1" baseline="30000" dirty="0"/>
              <a:t>4</a:t>
            </a:r>
            <a:endParaRPr lang="en-US" dirty="0"/>
          </a:p>
          <a:p>
            <a:r>
              <a:rPr lang="en-US" b="1" dirty="0"/>
              <a:t>Check whether the reaction is exoergic or endoergic</a:t>
            </a:r>
            <a:endParaRPr lang="en-US" dirty="0"/>
          </a:p>
          <a:p>
            <a:r>
              <a:rPr lang="en-US" dirty="0" smtClean="0"/>
              <a:t>The </a:t>
            </a:r>
            <a:r>
              <a:rPr lang="en-US" dirty="0"/>
              <a:t>exact mass of </a:t>
            </a:r>
            <a:r>
              <a:rPr lang="en-US" baseline="-25000" dirty="0"/>
              <a:t>3</a:t>
            </a:r>
            <a:r>
              <a:rPr lang="en-US" dirty="0"/>
              <a:t>Li</a:t>
            </a:r>
            <a:r>
              <a:rPr lang="en-US" baseline="30000" dirty="0"/>
              <a:t>7</a:t>
            </a:r>
            <a:r>
              <a:rPr lang="en-US" dirty="0"/>
              <a:t> isotope = 7.01601 </a:t>
            </a:r>
            <a:r>
              <a:rPr lang="en-US" dirty="0" err="1"/>
              <a:t>a.m.u</a:t>
            </a:r>
            <a:r>
              <a:rPr lang="en-US" dirty="0"/>
              <a:t>. and that of </a:t>
            </a:r>
            <a:r>
              <a:rPr lang="en-US" baseline="-25000" dirty="0"/>
              <a:t>1</a:t>
            </a:r>
            <a:r>
              <a:rPr lang="en-US" dirty="0"/>
              <a:t>H</a:t>
            </a:r>
            <a:r>
              <a:rPr lang="en-US" baseline="30000" dirty="0"/>
              <a:t>1</a:t>
            </a:r>
            <a:r>
              <a:rPr lang="en-US" dirty="0"/>
              <a:t> = 1.00738 </a:t>
            </a:r>
            <a:r>
              <a:rPr lang="en-US" dirty="0" err="1"/>
              <a:t>a.m.u</a:t>
            </a:r>
            <a:r>
              <a:rPr lang="en-US" dirty="0" smtClean="0"/>
              <a:t>. The </a:t>
            </a:r>
            <a:r>
              <a:rPr lang="en-US" dirty="0"/>
              <a:t>exact mass of </a:t>
            </a:r>
            <a:r>
              <a:rPr lang="en-US" baseline="-25000" dirty="0"/>
              <a:t>2</a:t>
            </a:r>
            <a:r>
              <a:rPr lang="en-US" dirty="0"/>
              <a:t>He</a:t>
            </a:r>
            <a:r>
              <a:rPr lang="en-US" baseline="30000" dirty="0"/>
              <a:t>4</a:t>
            </a:r>
            <a:r>
              <a:rPr lang="en-US" dirty="0"/>
              <a:t> = 4.00260 </a:t>
            </a:r>
            <a:r>
              <a:rPr lang="en-US" dirty="0" err="1"/>
              <a:t>a.m.u</a:t>
            </a:r>
            <a:r>
              <a:rPr lang="en-US" dirty="0"/>
              <a:t>.</a:t>
            </a:r>
            <a:br>
              <a:rPr lang="en-US" dirty="0"/>
            </a:br>
            <a:endParaRPr lang="en-US" dirty="0"/>
          </a:p>
        </p:txBody>
      </p:sp>
      <p:sp>
        <p:nvSpPr>
          <p:cNvPr id="5" name="Rectangle 4"/>
          <p:cNvSpPr/>
          <p:nvPr/>
        </p:nvSpPr>
        <p:spPr>
          <a:xfrm>
            <a:off x="539809" y="1143000"/>
            <a:ext cx="8458200" cy="923330"/>
          </a:xfrm>
          <a:prstGeom prst="rect">
            <a:avLst/>
          </a:prstGeom>
        </p:spPr>
        <p:txBody>
          <a:bodyPr wrap="square">
            <a:spAutoFit/>
          </a:bodyPr>
          <a:lstStyle/>
          <a:p>
            <a:r>
              <a:rPr lang="en-US" dirty="0"/>
              <a:t>In a system undergoing a chemical or nuclear reaction, a change in the total mass energy of the system due to the reaction is often given as a </a:t>
            </a:r>
            <a:r>
              <a:rPr lang="en-US" i="1" dirty="0"/>
              <a:t>Q</a:t>
            </a:r>
            <a:r>
              <a:rPr lang="en-US" dirty="0"/>
              <a:t> value. The </a:t>
            </a:r>
            <a:r>
              <a:rPr lang="en-US" i="1" dirty="0"/>
              <a:t>Q</a:t>
            </a:r>
            <a:r>
              <a:rPr lang="en-US" dirty="0"/>
              <a:t> value for a reaction is obtained from the </a:t>
            </a:r>
            <a:r>
              <a:rPr lang="en-US" dirty="0" smtClean="0"/>
              <a:t>relation:</a:t>
            </a:r>
            <a:endParaRPr lang="en-US" dirty="0"/>
          </a:p>
        </p:txBody>
      </p:sp>
      <p:pic>
        <p:nvPicPr>
          <p:cNvPr id="6" name="Picture 5" descr="http://edugen.wiley.com/edugen/courses/crs4957/halliday9118/halliday9088c37/math/math046.gif"/>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426032" y="2286000"/>
            <a:ext cx="4431968" cy="228600"/>
          </a:xfrm>
          <a:prstGeom prst="rect">
            <a:avLst/>
          </a:prstGeom>
          <a:noFill/>
          <a:ln>
            <a:noFill/>
          </a:ln>
        </p:spPr>
      </p:pic>
      <p:pic>
        <p:nvPicPr>
          <p:cNvPr id="7" name="Picture 6" descr="http://edugen.wiley.com/edugen/courses/crs4957/halliday9118/halliday9088c37/math/math048.gif"/>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887850" y="3013393"/>
            <a:ext cx="1268095" cy="263207"/>
          </a:xfrm>
          <a:prstGeom prst="rect">
            <a:avLst/>
          </a:prstGeom>
          <a:noFill/>
          <a:ln>
            <a:noFill/>
          </a:ln>
        </p:spPr>
      </p:pic>
      <p:sp>
        <p:nvSpPr>
          <p:cNvPr id="8" name="Rectangle 7"/>
          <p:cNvSpPr/>
          <p:nvPr/>
        </p:nvSpPr>
        <p:spPr>
          <a:xfrm>
            <a:off x="1676400" y="3657600"/>
            <a:ext cx="5181600" cy="369332"/>
          </a:xfrm>
          <a:prstGeom prst="rect">
            <a:avLst/>
          </a:prstGeom>
        </p:spPr>
        <p:txBody>
          <a:bodyPr wrap="square">
            <a:spAutoFit/>
          </a:bodyPr>
          <a:lstStyle/>
          <a:p>
            <a:r>
              <a:rPr lang="en-US" dirty="0" smtClean="0">
                <a:hlinkClick r:id="rId4"/>
              </a:rPr>
              <a:t>https://www.youtube.com/watch?v=Retb06SQWMA</a:t>
            </a:r>
            <a:endParaRPr lang="en-US" dirty="0"/>
          </a:p>
        </p:txBody>
      </p:sp>
    </p:spTree>
    <p:extLst>
      <p:ext uri="{BB962C8B-B14F-4D97-AF65-F5344CB8AC3E}">
        <p14:creationId xmlns="" xmlns:p14="http://schemas.microsoft.com/office/powerpoint/2010/main" val="269572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20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fade">
                                      <p:cBhvr>
                                        <p:cTn id="37" dur="2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774</Words>
  <Application>Microsoft Office PowerPoint</Application>
  <PresentationFormat>On-screen Show (4:3)</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Radioactivity (Discovery) </vt:lpstr>
      <vt:lpstr>α , β ,and γ rays  </vt:lpstr>
      <vt:lpstr>Charge Properties</vt:lpstr>
      <vt:lpstr>Motion of the particles in  magnetic and electric fields</vt:lpstr>
      <vt:lpstr>Decay Constant (λ) and Activity (R)</vt:lpstr>
      <vt:lpstr>Half-life and Mean life</vt:lpstr>
      <vt:lpstr>Finding the disintegration constant and half-life from a graph </vt:lpstr>
      <vt:lpstr>Finding the half-life from the activity and mass</vt:lpstr>
      <vt:lpstr>Q value</vt:lpstr>
      <vt:lpstr>Alpha Decay</vt:lpstr>
      <vt:lpstr>Q value for Alpha Decay</vt:lpstr>
      <vt:lpstr>Beta Decay</vt:lpstr>
      <vt:lpstr>The physics of radioactivity and smoke detectors</vt:lpstr>
      <vt:lpstr>The physics of Gamma Knife radiosurgery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Maheswaranathan, Ponn</dc:creator>
  <cp:lastModifiedBy>mahes</cp:lastModifiedBy>
  <cp:revision>24</cp:revision>
  <cp:lastPrinted>2016-04-12T20:28:41Z</cp:lastPrinted>
  <dcterms:created xsi:type="dcterms:W3CDTF">2016-04-11T19:54:21Z</dcterms:created>
  <dcterms:modified xsi:type="dcterms:W3CDTF">2016-04-16T04:07:12Z</dcterms:modified>
</cp:coreProperties>
</file>