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58" r:id="rId7"/>
    <p:sldId id="265" r:id="rId8"/>
    <p:sldId id="273" r:id="rId9"/>
    <p:sldId id="266" r:id="rId10"/>
    <p:sldId id="268" r:id="rId11"/>
    <p:sldId id="269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A1FA-9902-41EE-8E37-E21EC2737EE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00D1-D7E0-4C61-8933-E7DAC2D0B5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577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A1FA-9902-41EE-8E37-E21EC2737EE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00D1-D7E0-4C61-8933-E7DAC2D0B5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406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A1FA-9902-41EE-8E37-E21EC2737EE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00D1-D7E0-4C61-8933-E7DAC2D0B5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934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A1FA-9902-41EE-8E37-E21EC2737EE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00D1-D7E0-4C61-8933-E7DAC2D0B5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3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A1FA-9902-41EE-8E37-E21EC2737EE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00D1-D7E0-4C61-8933-E7DAC2D0B5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09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A1FA-9902-41EE-8E37-E21EC2737EE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00D1-D7E0-4C61-8933-E7DAC2D0B5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771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A1FA-9902-41EE-8E37-E21EC2737EE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00D1-D7E0-4C61-8933-E7DAC2D0B5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391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A1FA-9902-41EE-8E37-E21EC2737EE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00D1-D7E0-4C61-8933-E7DAC2D0B5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024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A1FA-9902-41EE-8E37-E21EC2737EE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00D1-D7E0-4C61-8933-E7DAC2D0B5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157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A1FA-9902-41EE-8E37-E21EC2737EE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00D1-D7E0-4C61-8933-E7DAC2D0B5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578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A1FA-9902-41EE-8E37-E21EC2737EE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00D1-D7E0-4C61-8933-E7DAC2D0B5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812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AA1FA-9902-41EE-8E37-E21EC2737EE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300D1-D7E0-4C61-8933-E7DAC2D0B5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871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dugen.wiley.com/edugen/courses/crs4957/halliday9118/halliday9088c42/halliday9118/halliday9088c42/halliday9088c42xlinks.xform?id=halliday9088c42-fig-0004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dugen.wiley.com/edugen/courses/crs4957/halliday9118/halliday9088c42/halliday9118/halliday9088c42/halliday9088c42xlinks.xform?id=halliday9088c42-note-0003" TargetMode="External"/><Relationship Id="rId2" Type="http://schemas.openxmlformats.org/officeDocument/2006/relationships/hyperlink" Target="http://edugen.wiley.com/edugen/courses/crs4957/halliday9118/halliday9088c42/halliday9118/halliday9088c42/halliday9088c42xlinks.xform?id=halliday9088c42-note-000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gen.wiley.com/edugen/courses/crs4957/halliday9118/halliday9088c42/halliday9118/halliday9088c42/halliday9088c42xlinks.xform?id=halliday9088c42-note-000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Nuclear Physics 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524000"/>
            <a:ext cx="708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Discovery of the nucleus</a:t>
            </a:r>
          </a:p>
          <a:p>
            <a:r>
              <a:rPr lang="en-US" sz="3600" dirty="0" smtClean="0"/>
              <a:t>Nuclear properties</a:t>
            </a:r>
          </a:p>
          <a:p>
            <a:r>
              <a:rPr lang="en-US" sz="3600" dirty="0" smtClean="0"/>
              <a:t>Nuclear binding energies</a:t>
            </a:r>
          </a:p>
          <a:p>
            <a:r>
              <a:rPr lang="en-US" sz="3600" dirty="0" smtClean="0"/>
              <a:t>Radioactivity</a:t>
            </a:r>
          </a:p>
          <a:p>
            <a:r>
              <a:rPr lang="en-US" sz="3600" dirty="0" smtClean="0"/>
              <a:t>Nuclear Models</a:t>
            </a:r>
          </a:p>
          <a:p>
            <a:r>
              <a:rPr lang="en-US" sz="3600" dirty="0" smtClean="0"/>
              <a:t>Nuclear Energy: Fission and Fusion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8411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2789"/>
            <a:ext cx="8229600" cy="1143000"/>
          </a:xfrm>
        </p:spPr>
        <p:txBody>
          <a:bodyPr/>
          <a:lstStyle/>
          <a:p>
            <a:r>
              <a:rPr lang="en-US" dirty="0" smtClean="0"/>
              <a:t>Known Nuclides</a:t>
            </a:r>
            <a:endParaRPr lang="en-US" dirty="0"/>
          </a:p>
        </p:txBody>
      </p:sp>
      <p:pic>
        <p:nvPicPr>
          <p:cNvPr id="4" name="Picture 3" descr="http://edugen.wiley.com/edugen/courses/crs4957/halliday9118/halliday9088c42/image_n/nt0005-y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066800"/>
            <a:ext cx="58769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3362" y="53340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green shading identifies the band of stable nuclides, the beige shading the radionuclides. Low-mass, stable nuclides have essentially equal numbers of neutrons and protons, but more massive nuclides have an increasing excess of neutrons. The figure shows that there are no stable nuclides with </a:t>
            </a:r>
            <a:r>
              <a:rPr lang="en-US" i="1" dirty="0"/>
              <a:t>Z</a:t>
            </a:r>
            <a:r>
              <a:rPr lang="en-US" dirty="0"/>
              <a:t> &gt; 83 (bismuth).</a:t>
            </a:r>
          </a:p>
        </p:txBody>
      </p:sp>
    </p:spTree>
    <p:extLst>
      <p:ext uri="{BB962C8B-B14F-4D97-AF65-F5344CB8AC3E}">
        <p14:creationId xmlns="" xmlns:p14="http://schemas.microsoft.com/office/powerpoint/2010/main" val="5214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78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Organizing the Nuclides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6608" y="6858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neutral atoms of all isotopes of an element (all with the same </a:t>
            </a:r>
            <a:r>
              <a:rPr lang="en-US" i="1" dirty="0"/>
              <a:t>Z</a:t>
            </a:r>
            <a:r>
              <a:rPr lang="en-US" dirty="0"/>
              <a:t>) have the same number of electrons and the same chemical properties, and they fit into the same box in the periodic table of the elements.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/>
              <a:t>nuclear</a:t>
            </a:r>
            <a:r>
              <a:rPr lang="en-US" dirty="0"/>
              <a:t> properties of the isotopes of a given element, however, are very different from one isotope to another. Thus, the periodic table is of limited use to the nuclear physicist, the nuclear chemist, or the nuclear engineer.</a:t>
            </a:r>
          </a:p>
        </p:txBody>
      </p:sp>
      <p:pic>
        <p:nvPicPr>
          <p:cNvPr id="5" name="Picture 4" descr="http://edugen.wiley.com/edugen/courses/crs4957/halliday9118/halliday9088c42/image_n/nt0006-y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10928"/>
            <a:ext cx="37338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343400" y="3886200"/>
            <a:ext cx="414471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 enlarged and detailed section of the </a:t>
            </a:r>
            <a:r>
              <a:rPr lang="en-US" dirty="0" err="1"/>
              <a:t>nuclidic</a:t>
            </a:r>
            <a:r>
              <a:rPr lang="en-US" dirty="0"/>
              <a:t> </a:t>
            </a:r>
            <a:r>
              <a:rPr lang="en-US" dirty="0" smtClean="0"/>
              <a:t>chart, centered </a:t>
            </a:r>
            <a:r>
              <a:rPr lang="en-US" dirty="0"/>
              <a:t>on </a:t>
            </a:r>
            <a:r>
              <a:rPr lang="en-US" baseline="30000" dirty="0"/>
              <a:t>197</a:t>
            </a:r>
            <a:r>
              <a:rPr lang="en-US" dirty="0"/>
              <a:t>Au. Green squares represent stable nuclides, for which relative isotopic abundances are given. Beige squares represent radionuclides, for which half-lives are given. Isobaric lines of constant mass number </a:t>
            </a:r>
            <a:r>
              <a:rPr lang="en-US" i="1" dirty="0"/>
              <a:t>A</a:t>
            </a:r>
            <a:r>
              <a:rPr lang="en-US" dirty="0"/>
              <a:t> slope as shown by the example line for </a:t>
            </a:r>
            <a:r>
              <a:rPr lang="en-US" i="1" dirty="0"/>
              <a:t>A</a:t>
            </a:r>
            <a:r>
              <a:rPr lang="en-US" dirty="0"/>
              <a:t> = 198.</a:t>
            </a:r>
          </a:p>
        </p:txBody>
      </p:sp>
    </p:spTree>
    <p:extLst>
      <p:ext uri="{BB962C8B-B14F-4D97-AF65-F5344CB8AC3E}">
        <p14:creationId xmlns="" xmlns:p14="http://schemas.microsoft.com/office/powerpoint/2010/main" val="121361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Nuclear </a:t>
            </a:r>
            <a:r>
              <a:rPr lang="en-US" b="1" dirty="0" smtClean="0"/>
              <a:t>Radii and Density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AutoShape 2" descr="Image described by caption and surrounding text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263842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://edugen.wiley.com/edugen/courses/crs4957/halliday9118/halliday9088c42/image_n/nt0007-y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514600"/>
            <a:ext cx="1295400" cy="38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162800" y="2595562"/>
            <a:ext cx="116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0</a:t>
            </a:r>
            <a:r>
              <a:rPr lang="en-US" dirty="0"/>
              <a:t> ≈ 1.2 </a:t>
            </a:r>
            <a:r>
              <a:rPr lang="en-US" dirty="0" err="1"/>
              <a:t>fm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4048125"/>
            <a:ext cx="2638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Density of nuclear </a:t>
            </a:r>
            <a:r>
              <a:rPr lang="en-US" dirty="0" smtClean="0"/>
              <a:t>matter: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699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Nuclear Binding </a:t>
            </a:r>
            <a:r>
              <a:rPr lang="en-US" dirty="0" smtClean="0"/>
              <a:t>Energies</a:t>
            </a:r>
            <a:endParaRPr lang="en-US" dirty="0"/>
          </a:p>
        </p:txBody>
      </p:sp>
      <p:pic>
        <p:nvPicPr>
          <p:cNvPr id="4" name="Picture 3" descr="http://edugen.wiley.com/edugen/courses/crs4957/halliday9118/halliday9088c42/math/math00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9950" y="2204949"/>
            <a:ext cx="25527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9935" y="990600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mass </a:t>
            </a:r>
            <a:r>
              <a:rPr lang="en-US" i="1" dirty="0"/>
              <a:t>M</a:t>
            </a:r>
            <a:r>
              <a:rPr lang="en-US" dirty="0"/>
              <a:t> of a nucleus is </a:t>
            </a:r>
            <a:r>
              <a:rPr lang="en-US" i="1" dirty="0"/>
              <a:t>less</a:t>
            </a:r>
            <a:r>
              <a:rPr lang="en-US" dirty="0"/>
              <a:t> than the total mass </a:t>
            </a:r>
            <a:r>
              <a:rPr lang="en-US" i="1" dirty="0" err="1"/>
              <a:t>Σm</a:t>
            </a:r>
            <a:r>
              <a:rPr lang="en-US" dirty="0"/>
              <a:t> of its individual protons and neutrons. That means that the mass energy </a:t>
            </a:r>
            <a:r>
              <a:rPr lang="en-US" i="1" dirty="0"/>
              <a:t>Mc</a:t>
            </a:r>
            <a:r>
              <a:rPr lang="en-US" baseline="30000" dirty="0"/>
              <a:t>2</a:t>
            </a:r>
            <a:r>
              <a:rPr lang="en-US" dirty="0"/>
              <a:t> of a nucleus is </a:t>
            </a:r>
            <a:r>
              <a:rPr lang="en-US" i="1" dirty="0"/>
              <a:t>less</a:t>
            </a:r>
            <a:r>
              <a:rPr lang="en-US" dirty="0"/>
              <a:t> than the total mass energy </a:t>
            </a:r>
            <a:r>
              <a:rPr lang="en-US" i="1" dirty="0"/>
              <a:t>Σ</a:t>
            </a:r>
            <a:r>
              <a:rPr lang="en-US" dirty="0"/>
              <a:t>(mc</a:t>
            </a:r>
            <a:r>
              <a:rPr lang="en-US" baseline="30000" dirty="0"/>
              <a:t>2</a:t>
            </a:r>
            <a:r>
              <a:rPr lang="en-US" dirty="0"/>
              <a:t>) of its individual protons and neutrons. The difference between these two energies is called the binding energy of the nucleus: </a:t>
            </a:r>
          </a:p>
        </p:txBody>
      </p:sp>
      <p:sp>
        <p:nvSpPr>
          <p:cNvPr id="6" name="Rectangle 5"/>
          <p:cNvSpPr/>
          <p:nvPr/>
        </p:nvSpPr>
        <p:spPr>
          <a:xfrm>
            <a:off x="281299" y="2667000"/>
            <a:ext cx="8534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Binding energy is not an energy that resides in the nucleus. Rather, it is a </a:t>
            </a:r>
            <a:r>
              <a:rPr lang="en-US" i="1" dirty="0"/>
              <a:t>difference</a:t>
            </a:r>
            <a:r>
              <a:rPr lang="en-US" dirty="0"/>
              <a:t> in mass energy between a nucleus and its individual nucleons: If we were able to separate a nucleus into its nucleons, we would have to transfer a total energy equal to </a:t>
            </a:r>
            <a:r>
              <a:rPr lang="en-US" i="1" dirty="0" err="1"/>
              <a:t>ΔE</a:t>
            </a:r>
            <a:r>
              <a:rPr lang="en-US" i="1" baseline="-25000" dirty="0" err="1"/>
              <a:t>be</a:t>
            </a:r>
            <a:r>
              <a:rPr lang="en-US" dirty="0"/>
              <a:t> to those particles during the separating process. Although we cannot actually tear apart a nucleus in this way, the nuclear binding energy is still a convenient measure of how well a nucleus is held together, in the sense that it measures how difficult the nucleus would be to take apart</a:t>
            </a:r>
            <a:r>
              <a:rPr lang="en-US" dirty="0" smtClean="0"/>
              <a:t>.</a:t>
            </a:r>
          </a:p>
          <a:p>
            <a:r>
              <a:rPr lang="en-US" dirty="0"/>
              <a:t>A better measure is the binding energy per nucleon </a:t>
            </a:r>
            <a:r>
              <a:rPr lang="en-US" i="1" dirty="0" err="1"/>
              <a:t>ΔE</a:t>
            </a:r>
            <a:r>
              <a:rPr lang="en-US" baseline="-25000" dirty="0" err="1"/>
              <a:t>ben</a:t>
            </a:r>
            <a:r>
              <a:rPr lang="en-US" dirty="0"/>
              <a:t>, which is the ratio of the binding energy </a:t>
            </a:r>
            <a:r>
              <a:rPr lang="en-US" i="1" dirty="0" err="1"/>
              <a:t>ΔE</a:t>
            </a:r>
            <a:r>
              <a:rPr lang="en-US" baseline="-25000" dirty="0" err="1"/>
              <a:t>be</a:t>
            </a:r>
            <a:r>
              <a:rPr lang="en-US" dirty="0"/>
              <a:t> of a nucleus to the number </a:t>
            </a:r>
            <a:r>
              <a:rPr lang="en-US" i="1" dirty="0"/>
              <a:t>A</a:t>
            </a:r>
            <a:r>
              <a:rPr lang="en-US" dirty="0"/>
              <a:t> of nucleons in that nucleus: </a:t>
            </a:r>
          </a:p>
        </p:txBody>
      </p:sp>
      <p:pic>
        <p:nvPicPr>
          <p:cNvPr id="7" name="Picture 6" descr="http://edugen.wiley.com/edugen/courses/crs4957/halliday9118/halliday9088c42/math/math006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726" y="5411352"/>
            <a:ext cx="273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52515" y="5791200"/>
            <a:ext cx="84290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 can think of the binding energy per nucleon as the average energy needed to separate a nucleus into its individual nucleons. </a:t>
            </a:r>
            <a:r>
              <a:rPr lang="en-US" i="1" dirty="0"/>
              <a:t>A greater binding energy per nucleon means a more tightly bound nucleus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83365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Plot </a:t>
            </a:r>
            <a:r>
              <a:rPr lang="en-US" dirty="0"/>
              <a:t>of the binding energy per nucleon </a:t>
            </a:r>
            <a:r>
              <a:rPr lang="en-US" i="1" dirty="0" err="1"/>
              <a:t>ΔE</a:t>
            </a:r>
            <a:r>
              <a:rPr lang="en-US" baseline="-25000" dirty="0" err="1"/>
              <a:t>ben</a:t>
            </a:r>
            <a:r>
              <a:rPr lang="en-US" dirty="0"/>
              <a:t> versus mass number </a:t>
            </a:r>
            <a:r>
              <a:rPr lang="en-US" i="1" dirty="0"/>
              <a:t>A</a:t>
            </a:r>
            <a:endParaRPr lang="en-US" dirty="0"/>
          </a:p>
        </p:txBody>
      </p:sp>
      <p:pic>
        <p:nvPicPr>
          <p:cNvPr id="4" name="Picture 3" descr="http://edugen.wiley.com/edugen/courses/crs4957/halliday9118/halliday9088c42/image_n/nt0009-y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19200"/>
            <a:ext cx="397192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472440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binding energy per nu-</a:t>
            </a:r>
            <a:r>
              <a:rPr lang="en-US" dirty="0" err="1"/>
              <a:t>cleon</a:t>
            </a:r>
            <a:r>
              <a:rPr lang="en-US" dirty="0"/>
              <a:t> for some representative nuclides. The nickel nuclide </a:t>
            </a:r>
            <a:r>
              <a:rPr lang="en-US" baseline="30000" dirty="0"/>
              <a:t>62</a:t>
            </a:r>
            <a:r>
              <a:rPr lang="en-US" dirty="0"/>
              <a:t>Ni has the highest binding energy per nucleon (about 8.794 60 MeV/nucleon) of any known stable nuclide. Note that the alpha particle (</a:t>
            </a:r>
            <a:r>
              <a:rPr lang="en-US" baseline="30000" dirty="0"/>
              <a:t>4</a:t>
            </a:r>
            <a:r>
              <a:rPr lang="en-US" dirty="0"/>
              <a:t>He) has a higher binding energy per nucleon than its neighbors in the periodic table and thus is also particularly stable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What is the binding energy per nucleon for </a:t>
            </a:r>
            <a:r>
              <a:rPr lang="en-US" baseline="30000" dirty="0" smtClean="0"/>
              <a:t>120</a:t>
            </a:r>
            <a:r>
              <a:rPr lang="en-US" dirty="0" smtClean="0"/>
              <a:t>Sn?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757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of the </a:t>
            </a:r>
            <a:r>
              <a:rPr lang="en-US" dirty="0"/>
              <a:t>Nucleus</a:t>
            </a:r>
          </a:p>
        </p:txBody>
      </p:sp>
      <p:pic>
        <p:nvPicPr>
          <p:cNvPr id="4" name="Picture 3" descr="http://edugen.wiley.com/edugen/courses/crs4957/halliday9118/halliday9088c42/image_n/nt0001-y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605897"/>
            <a:ext cx="13430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85800" y="4191000"/>
            <a:ext cx="807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 arrangement (top view) used in Rutherford's laboratory in 1911-1913 to study the scattering of a particles by thin metal foils. The detector can be rotated to various values of the scattering </a:t>
            </a:r>
            <a:r>
              <a:rPr lang="en-US" dirty="0" smtClean="0"/>
              <a:t>angle </a:t>
            </a:r>
            <a:r>
              <a:rPr lang="el-GR" dirty="0" smtClean="0"/>
              <a:t>φ</a:t>
            </a:r>
            <a:r>
              <a:rPr lang="en-US" dirty="0" smtClean="0"/>
              <a:t>. </a:t>
            </a:r>
            <a:r>
              <a:rPr lang="en-US" dirty="0"/>
              <a:t>The alpha source was radon gas, a decay product of radium. With this simple “tabletop” apparatus, the atomic nucleus was discovered.</a:t>
            </a:r>
          </a:p>
        </p:txBody>
      </p:sp>
    </p:spTree>
    <p:extLst>
      <p:ext uri="{BB962C8B-B14F-4D97-AF65-F5344CB8AC3E}">
        <p14:creationId xmlns="" xmlns:p14="http://schemas.microsoft.com/office/powerpoint/2010/main" val="298545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of the </a:t>
            </a:r>
            <a:r>
              <a:rPr lang="en-US" dirty="0"/>
              <a:t>Nucleus</a:t>
            </a:r>
          </a:p>
        </p:txBody>
      </p:sp>
      <p:pic>
        <p:nvPicPr>
          <p:cNvPr id="4" name="Picture 3" descr="http://edugen.wiley.com/edugen/courses/crs4957/halliday9118/halliday9088c42/image_n/nt0001-y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771" y="1600200"/>
            <a:ext cx="13430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edugen.wiley.com/edugen/courses/crs4957/halliday9118/halliday9088c42/image_n/nt0002-y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524000"/>
            <a:ext cx="22764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219200" y="4495800"/>
            <a:ext cx="746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dots are alpha-particle scattering data for a gold foil, obtained by Geiger and Marsden using the apparatus </a:t>
            </a:r>
            <a:r>
              <a:rPr lang="en-US" dirty="0" smtClean="0"/>
              <a:t>shown. The </a:t>
            </a:r>
            <a:r>
              <a:rPr lang="en-US" dirty="0"/>
              <a:t>solid curve is the theoretical prediction, based on the assumption that the atom has a small, massive, positively charged nucleus. The data have been adjusted to fit the theoretical curve at the experimental point that is enclosed in a circle.</a:t>
            </a:r>
          </a:p>
        </p:txBody>
      </p:sp>
    </p:spTree>
    <p:extLst>
      <p:ext uri="{BB962C8B-B14F-4D97-AF65-F5344CB8AC3E}">
        <p14:creationId xmlns="" xmlns:p14="http://schemas.microsoft.com/office/powerpoint/2010/main" val="268437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atom</a:t>
            </a:r>
            <a:endParaRPr lang="en-US" dirty="0"/>
          </a:p>
        </p:txBody>
      </p:sp>
      <p:pic>
        <p:nvPicPr>
          <p:cNvPr id="4" name="Picture 3" descr="http://edugen.wiley.com/edugen/courses/crs4957/halliday9118/halliday9088c42/image_n/nt0003-y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20193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2133600"/>
            <a:ext cx="5029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</a:t>
            </a:r>
            <a:r>
              <a:rPr lang="en-US" dirty="0" smtClean="0"/>
              <a:t>shows </a:t>
            </a:r>
            <a:r>
              <a:rPr lang="en-US" dirty="0"/>
              <a:t>possible paths taken by typical alpha particles as they pass through the atoms of the target foil.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we see, most are either </a:t>
            </a:r>
            <a:r>
              <a:rPr lang="en-US" dirty="0" err="1"/>
              <a:t>undeflected</a:t>
            </a:r>
            <a:r>
              <a:rPr lang="en-US" dirty="0"/>
              <a:t> or only slightly deflected, but a few (those whose incoming paths pass, by chance, very close to a nucleus) are deflected through large angles.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an analysis of the data, Rutherford concluded that the radius of the nucleus must be smaller than the radius of an atom by a factor of about 10</a:t>
            </a:r>
            <a:r>
              <a:rPr lang="en-US" baseline="30000" dirty="0"/>
              <a:t>4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other words, the atom is mostly empty space.</a:t>
            </a:r>
          </a:p>
        </p:txBody>
      </p:sp>
    </p:spTree>
    <p:extLst>
      <p:ext uri="{BB962C8B-B14F-4D97-AF65-F5344CB8AC3E}">
        <p14:creationId xmlns="" xmlns:p14="http://schemas.microsoft.com/office/powerpoint/2010/main" val="89447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Coulomb’s law and Electric Potential Energy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67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335"/>
            <a:ext cx="8229600" cy="1143000"/>
          </a:xfrm>
        </p:spPr>
        <p:txBody>
          <a:bodyPr/>
          <a:lstStyle/>
          <a:p>
            <a:r>
              <a:rPr lang="en-US" dirty="0"/>
              <a:t>Rutherford scattering</a:t>
            </a:r>
          </a:p>
        </p:txBody>
      </p:sp>
      <p:pic>
        <p:nvPicPr>
          <p:cNvPr id="4" name="Picture 3" descr="http://edugen.wiley.com/edugen/courses/crs4957/halliday9118/halliday9088c42/image_n/nt0004-y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690" y="1447800"/>
            <a:ext cx="7315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55626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 alpha particle with kinetic energy </a:t>
            </a:r>
            <a:r>
              <a:rPr lang="en-US" i="1" dirty="0"/>
              <a:t>K</a:t>
            </a:r>
            <a:r>
              <a:rPr lang="en-US" i="1" baseline="-25000" dirty="0"/>
              <a:t>i</a:t>
            </a:r>
            <a:r>
              <a:rPr lang="en-US" dirty="0"/>
              <a:t> = 5.30 MeV happens, by chance, to be headed directly toward the nucleus of a neutral gold atom (Fig. </a:t>
            </a:r>
            <a:r>
              <a:rPr lang="en-US" u="sng" dirty="0">
                <a:hlinkClick r:id="rId3"/>
              </a:rPr>
              <a:t>42-4</a:t>
            </a:r>
            <a:r>
              <a:rPr lang="en-US" i="1" dirty="0"/>
              <a:t>a</a:t>
            </a:r>
            <a:r>
              <a:rPr lang="en-US" dirty="0"/>
              <a:t>). What is its </a:t>
            </a:r>
            <a:r>
              <a:rPr lang="en-US" i="1" dirty="0"/>
              <a:t>distance of closest approach d</a:t>
            </a:r>
            <a:r>
              <a:rPr lang="en-US" dirty="0"/>
              <a:t> (least center-to-center separation) to the nucleus? Assume that the atom remains stationary.</a:t>
            </a:r>
          </a:p>
        </p:txBody>
      </p:sp>
    </p:spTree>
    <p:extLst>
      <p:ext uri="{BB962C8B-B14F-4D97-AF65-F5344CB8AC3E}">
        <p14:creationId xmlns="" xmlns:p14="http://schemas.microsoft.com/office/powerpoint/2010/main" val="326188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Properties of Atomic Particles</a:t>
            </a:r>
            <a:endParaRPr lang="en-US" dirty="0"/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3979642"/>
              </p:ext>
            </p:extLst>
          </p:nvPr>
        </p:nvGraphicFramePr>
        <p:xfrm>
          <a:off x="914400" y="1382712"/>
          <a:ext cx="76962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230"/>
                <a:gridCol w="1617570"/>
                <a:gridCol w="1981200"/>
                <a:gridCol w="1371600"/>
                <a:gridCol w="17526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 (kg)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 (u)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 (</a:t>
                      </a:r>
                      <a:r>
                        <a:rPr lang="en-US" dirty="0" err="1" smtClean="0"/>
                        <a:t>MeV</a:t>
                      </a:r>
                      <a:r>
                        <a:rPr lang="en-US" dirty="0" smtClean="0"/>
                        <a:t>/c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)</a:t>
                      </a:r>
                      <a:endParaRPr lang="en-US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-1.602 x 10</a:t>
                      </a:r>
                      <a:r>
                        <a:rPr lang="en-US" baseline="30000" dirty="0" smtClean="0"/>
                        <a:t>-19</a:t>
                      </a:r>
                      <a:r>
                        <a:rPr lang="en-US" alt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C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9.109382 x 10</a:t>
                      </a:r>
                      <a:r>
                        <a:rPr lang="en-US" baseline="30000" dirty="0" smtClean="0"/>
                        <a:t>-31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5.485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0.510999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1.602 x 10</a:t>
                      </a:r>
                      <a:r>
                        <a:rPr lang="en-US" baseline="30000" dirty="0" smtClean="0"/>
                        <a:t>-19</a:t>
                      </a:r>
                      <a:r>
                        <a:rPr lang="en-US" alt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1.672622 x 10</a:t>
                      </a:r>
                      <a:r>
                        <a:rPr lang="en-US" baseline="30000" dirty="0" smtClean="0"/>
                        <a:t>-27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1.007276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938.27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Neutron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1.674927 x 10</a:t>
                      </a:r>
                      <a:r>
                        <a:rPr lang="en-US" baseline="30000" dirty="0" smtClean="0"/>
                        <a:t>-27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1.008665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939.57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H-atom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1.673534 x 10</a:t>
                      </a:r>
                      <a:r>
                        <a:rPr lang="en-US" baseline="30000" dirty="0" smtClean="0"/>
                        <a:t>-27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1.007825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938.783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1.66053886 x 10</a:t>
                      </a:r>
                      <a:r>
                        <a:rPr lang="en-US" baseline="30000" dirty="0" smtClean="0"/>
                        <a:t>-27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931.494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8" name="Picture 57" descr="http://edugen.wiley.com/edugen/courses/crs4957/halliday9118/halliday9088c42/math/math00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066800"/>
            <a:ext cx="18002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Rectangle 59"/>
          <p:cNvSpPr/>
          <p:nvPr/>
        </p:nvSpPr>
        <p:spPr>
          <a:xfrm>
            <a:off x="381000" y="36576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nucleus of an atom consists of neutrons and protons, collectively referred to as </a:t>
            </a:r>
            <a:r>
              <a:rPr lang="en-US" b="1" i="1" dirty="0"/>
              <a:t>nucleons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61" name="AutoShape 15" descr="w15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AutoShape 19" descr="w1515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0"/>
            <a:ext cx="19526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3231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Mass Unit = u</a:t>
            </a:r>
            <a:endParaRPr lang="en-US" dirty="0"/>
          </a:p>
        </p:txBody>
      </p:sp>
      <p:pic>
        <p:nvPicPr>
          <p:cNvPr id="4" name="Picture 3" descr="http://edugen.wiley.com/edugen/courses/crs4957/halliday9118/halliday9088c42/math/math00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371600"/>
            <a:ext cx="18002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2133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Express the atomic mass unit, u in its rest energy equivalent.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Properties of Selected Nuclides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8276383"/>
              </p:ext>
            </p:extLst>
          </p:nvPr>
        </p:nvGraphicFramePr>
        <p:xfrm>
          <a:off x="304801" y="2220309"/>
          <a:ext cx="8382001" cy="3285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1790"/>
                <a:gridCol w="1077173"/>
                <a:gridCol w="1077173"/>
                <a:gridCol w="1077173"/>
                <a:gridCol w="1077173"/>
                <a:gridCol w="1077173"/>
                <a:gridCol w="858944"/>
                <a:gridCol w="1295402"/>
              </a:tblGrid>
              <a:tr h="70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Nuclide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Z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Stability</a:t>
                      </a:r>
                      <a:r>
                        <a:rPr lang="en-US" sz="1200" baseline="30000">
                          <a:effectLst/>
                          <a:hlinkClick r:id="rId2"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Mass</a:t>
                      </a:r>
                      <a:r>
                        <a:rPr lang="en-US" sz="1200" baseline="30000">
                          <a:effectLst/>
                          <a:hlinkClick r:id="rId3"/>
                        </a:rPr>
                        <a:t>b</a:t>
                      </a:r>
                      <a:r>
                        <a:rPr lang="en-US" sz="1200">
                          <a:effectLst/>
                        </a:rPr>
                        <a:t> (u)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Spin</a:t>
                      </a:r>
                      <a:r>
                        <a:rPr lang="en-US" sz="1200" baseline="30000">
                          <a:effectLst/>
                          <a:hlinkClick r:id="rId4"/>
                        </a:rPr>
                        <a:t>c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Binding Energy (Me V/nucleon)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 anchor="b"/>
                </a:tc>
              </a:tr>
              <a:tr h="286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H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99.985%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1.007 825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1/2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—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</a:tr>
              <a:tr h="286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</a:rPr>
                        <a:t>7</a:t>
                      </a:r>
                      <a:r>
                        <a:rPr lang="en-US" sz="1200">
                          <a:effectLst/>
                        </a:rPr>
                        <a:t>Li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92.5%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7.016 004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3/2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</a:tr>
              <a:tr h="286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</a:rPr>
                        <a:t>31</a:t>
                      </a:r>
                      <a:r>
                        <a:rPr lang="en-US" sz="1200">
                          <a:effectLst/>
                        </a:rPr>
                        <a:t>P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30.973 762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1/2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8.48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</a:tr>
              <a:tr h="286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</a:rPr>
                        <a:t>84</a:t>
                      </a:r>
                      <a:r>
                        <a:rPr lang="en-US" sz="1200">
                          <a:effectLst/>
                        </a:rPr>
                        <a:t>Kr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57.0%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83.911 507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</a:tr>
              <a:tr h="286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</a:rPr>
                        <a:t>120</a:t>
                      </a:r>
                      <a:r>
                        <a:rPr lang="en-US" sz="1200">
                          <a:effectLst/>
                        </a:rPr>
                        <a:t>Sn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32.4%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119.902 197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8.51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</a:tr>
              <a:tr h="286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</a:rPr>
                        <a:t>157</a:t>
                      </a:r>
                      <a:r>
                        <a:rPr lang="en-US" sz="1200">
                          <a:effectLst/>
                        </a:rPr>
                        <a:t>Gd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15.7%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156.923 957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3/2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8.21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</a:tr>
              <a:tr h="286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</a:rPr>
                        <a:t>197</a:t>
                      </a:r>
                      <a:r>
                        <a:rPr lang="en-US" sz="1200">
                          <a:effectLst/>
                        </a:rPr>
                        <a:t>Au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196.966 552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3/2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7.91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</a:tr>
              <a:tr h="286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</a:rPr>
                        <a:t>227</a:t>
                      </a:r>
                      <a:r>
                        <a:rPr lang="en-US" sz="1200">
                          <a:effectLst/>
                        </a:rPr>
                        <a:t>Ac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21.8 y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227.027 747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3/2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7.65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</a:tr>
              <a:tr h="286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</a:rPr>
                        <a:t>239</a:t>
                      </a:r>
                      <a:r>
                        <a:rPr lang="en-US" sz="1200">
                          <a:effectLst/>
                        </a:rPr>
                        <a:t>Pu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24 100 y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239.052 157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1/2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7.56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831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1077</Words>
  <Application>Microsoft Office PowerPoint</Application>
  <PresentationFormat>On-screen Show (4:3)</PresentationFormat>
  <Paragraphs>152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Nuclear Physics  </vt:lpstr>
      <vt:lpstr>Discovery of the Nucleus</vt:lpstr>
      <vt:lpstr>Discovery of the Nucleus</vt:lpstr>
      <vt:lpstr>Structure of the atom</vt:lpstr>
      <vt:lpstr>Coulomb’s law and Electric Potential Energy</vt:lpstr>
      <vt:lpstr>Rutherford scattering</vt:lpstr>
      <vt:lpstr>Properties of Atomic Particles</vt:lpstr>
      <vt:lpstr>Atomic Mass Unit = u</vt:lpstr>
      <vt:lpstr>Some Properties of Selected Nuclides</vt:lpstr>
      <vt:lpstr>Known Nuclides</vt:lpstr>
      <vt:lpstr>Organizing the Nuclides </vt:lpstr>
      <vt:lpstr>Nuclear Radii and Density </vt:lpstr>
      <vt:lpstr>Nuclear Binding Energies</vt:lpstr>
      <vt:lpstr>Plot of the binding energy per nucleon ΔEben versus mass number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Maheswaranathan, Ponn</dc:creator>
  <cp:lastModifiedBy>mahes</cp:lastModifiedBy>
  <cp:revision>19</cp:revision>
  <dcterms:created xsi:type="dcterms:W3CDTF">2016-04-08T18:20:36Z</dcterms:created>
  <dcterms:modified xsi:type="dcterms:W3CDTF">2016-04-10T18:49:41Z</dcterms:modified>
</cp:coreProperties>
</file>