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8" r:id="rId2"/>
    <p:sldId id="274" r:id="rId3"/>
    <p:sldId id="260" r:id="rId4"/>
    <p:sldId id="261" r:id="rId5"/>
    <p:sldId id="262" r:id="rId6"/>
    <p:sldId id="263" r:id="rId7"/>
    <p:sldId id="269" r:id="rId8"/>
    <p:sldId id="264" r:id="rId9"/>
    <p:sldId id="265" r:id="rId10"/>
    <p:sldId id="266" r:id="rId11"/>
    <p:sldId id="267" r:id="rId12"/>
    <p:sldId id="270" r:id="rId13"/>
    <p:sldId id="272" r:id="rId14"/>
    <p:sldId id="26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3825545-D44F-4405-B7BE-C3C0F3A74847}" type="datetimeFigureOut">
              <a:rPr lang="en-US" smtClean="0"/>
              <a:t>3/7/2016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C9FDBD7-8B2A-4B8B-99FB-D361FF6534EA}" type="slidenum">
              <a:rPr lang="en-US" smtClean="0"/>
              <a:t>‹#›</a:t>
            </a:fld>
            <a:endParaRPr lang="en-US"/>
          </a:p>
        </p:txBody>
      </p:sp>
    </p:spTree>
    <p:extLst>
      <p:ext uri="{BB962C8B-B14F-4D97-AF65-F5344CB8AC3E}">
        <p14:creationId xmlns:p14="http://schemas.microsoft.com/office/powerpoint/2010/main" val="26018480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E32912-BC81-4A35-A400-25ADB0D96C00}"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E32912-BC81-4A35-A400-25ADB0D96C00}"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E32912-BC81-4A35-A400-25ADB0D96C00}"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457200" y="241326"/>
            <a:ext cx="8062912" cy="659535"/>
          </a:xfrm>
        </p:spPr>
        <p:txBody>
          <a:bodyPr/>
          <a:lstStyle/>
          <a:p>
            <a:r>
              <a:rPr lang="en-US" dirty="0" smtClean="0"/>
              <a:t>Click to edit</a:t>
            </a:r>
            <a:endParaRPr lang="en-US" dirty="0"/>
          </a:p>
        </p:txBody>
      </p:sp>
      <p:sp>
        <p:nvSpPr>
          <p:cNvPr id="8" name="Picture Placeholder 8"/>
          <p:cNvSpPr>
            <a:spLocks noGrp="1"/>
          </p:cNvSpPr>
          <p:nvPr>
            <p:ph type="pic" sz="quarter" idx="13"/>
          </p:nvPr>
        </p:nvSpPr>
        <p:spPr>
          <a:xfrm>
            <a:off x="457199" y="1122386"/>
            <a:ext cx="8062913" cy="3500071"/>
          </a:xfrm>
        </p:spPr>
        <p:txBody>
          <a:bodyPr rtlCol="0">
            <a:normAutofit/>
          </a:bodyPr>
          <a:lstStyle/>
          <a:p>
            <a:pPr lvl="0"/>
            <a:endParaRPr lang="en-US" noProof="0"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5"/>
          </p:nvPr>
        </p:nvSpPr>
        <p:spPr/>
        <p:txBody>
          <a:bodyPr/>
          <a:lstStyle>
            <a:lvl1pPr>
              <a:defRPr/>
            </a:lvl1pPr>
          </a:lstStyle>
          <a:p>
            <a:pPr>
              <a:defRPr/>
            </a:pPr>
            <a:fld id="{A1DBDB5D-5956-4717-B2E0-D781475071B8}" type="datetime4">
              <a:rPr lang="en-US"/>
              <a:pPr>
                <a:defRPr/>
              </a:pPr>
              <a:t>March 7, 2016</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10" name="Slide Number Placeholder 5"/>
          <p:cNvSpPr>
            <a:spLocks noGrp="1"/>
          </p:cNvSpPr>
          <p:nvPr>
            <p:ph type="sldNum" sz="quarter" idx="17"/>
          </p:nvPr>
        </p:nvSpPr>
        <p:spPr/>
        <p:txBody>
          <a:bodyPr/>
          <a:lstStyle>
            <a:lvl1pPr>
              <a:defRPr/>
            </a:lvl1pPr>
          </a:lstStyle>
          <a:p>
            <a:pPr>
              <a:defRPr/>
            </a:pPr>
            <a:fld id="{2C3785B0-FE98-4A5B-9A50-1292CD97EB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E32912-BC81-4A35-A400-25ADB0D96C00}"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E32912-BC81-4A35-A400-25ADB0D96C00}"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E32912-BC81-4A35-A400-25ADB0D96C00}"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E32912-BC81-4A35-A400-25ADB0D96C00}" type="datetimeFigureOut">
              <a:rPr lang="en-US" smtClean="0"/>
              <a:pPr/>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E32912-BC81-4A35-A400-25ADB0D96C00}" type="datetimeFigureOut">
              <a:rPr lang="en-US" smtClean="0"/>
              <a:pPr/>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32912-BC81-4A35-A400-25ADB0D96C00}" type="datetimeFigureOut">
              <a:rPr lang="en-US" smtClean="0"/>
              <a:pPr/>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32912-BC81-4A35-A400-25ADB0D96C00}"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32912-BC81-4A35-A400-25ADB0D96C00}"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46CA0-11B3-4B7C-9091-7D25A28BC2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32912-BC81-4A35-A400-25ADB0D96C00}" type="datetimeFigureOut">
              <a:rPr lang="en-US" smtClean="0"/>
              <a:pPr/>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46CA0-11B3-4B7C-9091-7D25A28BC2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1.gif"/><Relationship Id="rId1" Type="http://schemas.openxmlformats.org/officeDocument/2006/relationships/slideLayout" Target="../slideLayouts/slideLayout12.xml"/><Relationship Id="rId5" Type="http://schemas.openxmlformats.org/officeDocument/2006/relationships/image" Target="../media/image13.gif"/><Relationship Id="rId4" Type="http://schemas.openxmlformats.org/officeDocument/2006/relationships/image" Target="../media/image12.gif"/></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JKGZDhQoR9E" TargetMode="External"/><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990600"/>
          </a:xfrm>
        </p:spPr>
        <p:txBody>
          <a:bodyPr/>
          <a:lstStyle/>
          <a:p>
            <a:r>
              <a:rPr lang="en-US" cap="all" dirty="0"/>
              <a:t>RELATIVITY</a:t>
            </a:r>
            <a:endParaRPr lang="en-US" dirty="0"/>
          </a:p>
        </p:txBody>
      </p:sp>
      <p:sp>
        <p:nvSpPr>
          <p:cNvPr id="2049" name="Rectangle 1"/>
          <p:cNvSpPr>
            <a:spLocks noChangeArrowheads="1"/>
          </p:cNvSpPr>
          <p:nvPr/>
        </p:nvSpPr>
        <p:spPr bwMode="auto">
          <a:xfrm>
            <a:off x="0" y="1191398"/>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Einstein demonstrated that space and time are entangled.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The time between two events depends on how far apart they occur, and vice versa.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a:solidFill>
                <a:srgbClr val="000000"/>
              </a:solidFill>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Also, the entanglement is different for observers who move relative to each other.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One result is that time does not pass at a fixed rate. Rather, that rate is adjustable: Relative motion can change the rate at which time passes.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a:solidFill>
                <a:srgbClr val="000000"/>
              </a:solidFill>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Prior to 1905, no one but a few daydreamers would have thought that. Now, engineers and scientists take it for granted because their experience with special relativity has reshaped their common sense.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a:solidFill>
                <a:srgbClr val="000000"/>
              </a:solidFill>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For example, any engineer involved with the Global Positioning System of the NAVSTAR satellites must routinely use relativity (both special relativity and general relativity) to determine the rate at which time passes on the satellites because that rate differs from the rate on Earth's surface.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Special relativity is not difficult mathematically. However, it is difficult in that we must be very careful about </a:t>
            </a:r>
            <a:r>
              <a:rPr kumimoji="0" lang="en-US"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who</a:t>
            </a: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measures </a:t>
            </a:r>
            <a:r>
              <a:rPr kumimoji="0" lang="en-US"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what</a:t>
            </a: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about an event and just </a:t>
            </a:r>
            <a:r>
              <a:rPr kumimoji="0" lang="en-US"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how</a:t>
            </a: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that measurement is made—and it can be difficult because it can contradict routine experience.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062912" cy="659535"/>
          </a:xfrm>
        </p:spPr>
        <p:txBody>
          <a:bodyPr>
            <a:normAutofit fontScale="90000"/>
          </a:bodyPr>
          <a:lstStyle/>
          <a:p>
            <a:r>
              <a:rPr lang="en-US" b="1" dirty="0" smtClean="0"/>
              <a:t>The Relativity of Time</a:t>
            </a:r>
            <a:endParaRPr lang="en-US" dirty="0"/>
          </a:p>
        </p:txBody>
      </p:sp>
      <p:sp>
        <p:nvSpPr>
          <p:cNvPr id="5" name="Rectangle 4"/>
          <p:cNvSpPr/>
          <p:nvPr/>
        </p:nvSpPr>
        <p:spPr>
          <a:xfrm>
            <a:off x="533400" y="762000"/>
            <a:ext cx="7924800" cy="646331"/>
          </a:xfrm>
          <a:prstGeom prst="rect">
            <a:avLst/>
          </a:prstGeom>
        </p:spPr>
        <p:txBody>
          <a:bodyPr wrap="square">
            <a:spAutoFit/>
          </a:bodyPr>
          <a:lstStyle/>
          <a:p>
            <a:r>
              <a:rPr lang="en-US" dirty="0" smtClean="0"/>
              <a:t>The time interval between two events depends on how far apart they occur in both space and time; that is, their spatial and temporal separations are entangled.</a:t>
            </a:r>
            <a:endParaRPr lang="en-US" dirty="0"/>
          </a:p>
        </p:txBody>
      </p:sp>
      <p:pic>
        <p:nvPicPr>
          <p:cNvPr id="6" name="Picture 5" descr="http://edugen.wiley.com/edugen/courses/crs4957/halliday9118/halliday9088c37/image_n/nt0005-y.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524000"/>
            <a:ext cx="6231890" cy="4065270"/>
          </a:xfrm>
          <a:prstGeom prst="rect">
            <a:avLst/>
          </a:prstGeom>
          <a:noFill/>
          <a:ln>
            <a:noFill/>
          </a:ln>
        </p:spPr>
      </p:pic>
      <p:sp>
        <p:nvSpPr>
          <p:cNvPr id="7" name="Rectangle 6"/>
          <p:cNvSpPr/>
          <p:nvPr/>
        </p:nvSpPr>
        <p:spPr>
          <a:xfrm>
            <a:off x="0" y="5780782"/>
            <a:ext cx="9144000" cy="1077218"/>
          </a:xfrm>
          <a:prstGeom prst="rect">
            <a:avLst/>
          </a:prstGeom>
        </p:spPr>
        <p:txBody>
          <a:bodyPr wrap="square">
            <a:spAutoFit/>
          </a:bodyPr>
          <a:lstStyle/>
          <a:p>
            <a:r>
              <a:rPr lang="en-US" sz="1600" dirty="0" smtClean="0"/>
              <a:t>(</a:t>
            </a:r>
            <a:r>
              <a:rPr lang="en-US" sz="1600" i="1" dirty="0" smtClean="0"/>
              <a:t>a</a:t>
            </a:r>
            <a:r>
              <a:rPr lang="en-US" sz="1600" dirty="0" smtClean="0"/>
              <a:t>) Sally, on the train, measures the time interval </a:t>
            </a:r>
            <a:r>
              <a:rPr lang="en-US" sz="1600" i="1" dirty="0" smtClean="0"/>
              <a:t>Δt</a:t>
            </a:r>
            <a:r>
              <a:rPr lang="en-US" sz="1600" baseline="-25000" dirty="0" smtClean="0"/>
              <a:t>0</a:t>
            </a:r>
            <a:r>
              <a:rPr lang="en-US" sz="1600" dirty="0" smtClean="0"/>
              <a:t> between events 1 and 2 using a single clock </a:t>
            </a:r>
            <a:r>
              <a:rPr lang="en-US" sz="1600" i="1" dirty="0" smtClean="0"/>
              <a:t>C</a:t>
            </a:r>
            <a:r>
              <a:rPr lang="en-US" sz="1600" dirty="0" smtClean="0"/>
              <a:t> on the train. That clock is shown twice: first for event 1 and then for event 2. (</a:t>
            </a:r>
            <a:r>
              <a:rPr lang="en-US" sz="1600" i="1" dirty="0" smtClean="0"/>
              <a:t>b</a:t>
            </a:r>
            <a:r>
              <a:rPr lang="en-US" sz="1600" dirty="0" smtClean="0"/>
              <a:t>) Sam, watching from the station as the events occur, requires two synchronized clocks, </a:t>
            </a:r>
            <a:r>
              <a:rPr lang="en-US" sz="1600" i="1" dirty="0" smtClean="0"/>
              <a:t>C</a:t>
            </a:r>
            <a:r>
              <a:rPr lang="en-US" sz="1600" baseline="-25000" dirty="0" smtClean="0"/>
              <a:t>1</a:t>
            </a:r>
            <a:r>
              <a:rPr lang="en-US" sz="1600" dirty="0" smtClean="0"/>
              <a:t> at event 1 and </a:t>
            </a:r>
            <a:r>
              <a:rPr lang="en-US" sz="1600" i="1" dirty="0" smtClean="0"/>
              <a:t>C</a:t>
            </a:r>
            <a:r>
              <a:rPr lang="en-US" sz="1600" baseline="-25000" dirty="0" smtClean="0"/>
              <a:t>2</a:t>
            </a:r>
            <a:r>
              <a:rPr lang="en-US" sz="1600" dirty="0" smtClean="0"/>
              <a:t> at event 2, to measure the time interval between the two events; his measured time interval is </a:t>
            </a:r>
            <a:r>
              <a:rPr lang="en-US" sz="1600" i="1" dirty="0" err="1" smtClean="0"/>
              <a:t>Δt</a:t>
            </a:r>
            <a:r>
              <a:rPr lang="en-US" sz="1600" dirty="0" smtClean="0"/>
              <a:t>.</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62912" cy="659535"/>
          </a:xfrm>
        </p:spPr>
        <p:txBody>
          <a:bodyPr>
            <a:normAutofit fontScale="90000"/>
          </a:bodyPr>
          <a:lstStyle/>
          <a:p>
            <a:r>
              <a:rPr lang="en-US" dirty="0" smtClean="0"/>
              <a:t>Derivation of Time Dilation </a:t>
            </a:r>
            <a:endParaRPr lang="en-US" dirty="0"/>
          </a:p>
        </p:txBody>
      </p:sp>
      <p:pic>
        <p:nvPicPr>
          <p:cNvPr id="5" name="Picture 4" descr="http://edugen.wiley.com/edugen/courses/crs4957/halliday9118/halliday9088c37/image_n/nt0005-y.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1" y="762000"/>
            <a:ext cx="4826237" cy="281940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 Time Interval </a:t>
            </a:r>
            <a:endParaRPr lang="en-US" dirty="0"/>
          </a:p>
        </p:txBody>
      </p:sp>
      <p:sp>
        <p:nvSpPr>
          <p:cNvPr id="6" name="Rectangle 5"/>
          <p:cNvSpPr/>
          <p:nvPr/>
        </p:nvSpPr>
        <p:spPr>
          <a:xfrm>
            <a:off x="304800" y="2133600"/>
            <a:ext cx="8610600" cy="1200329"/>
          </a:xfrm>
          <a:prstGeom prst="rect">
            <a:avLst/>
          </a:prstGeom>
        </p:spPr>
        <p:txBody>
          <a:bodyPr wrap="square">
            <a:spAutoFit/>
          </a:bodyPr>
          <a:lstStyle/>
          <a:p>
            <a:r>
              <a:rPr lang="en-US" dirty="0"/>
              <a:t>When two events occur at the same location in an inertial reference frame, the time interval between them, measured in that frame, is called the </a:t>
            </a:r>
            <a:r>
              <a:rPr lang="en-US" b="1" dirty="0"/>
              <a:t>proper time interval</a:t>
            </a:r>
            <a:r>
              <a:rPr lang="en-US" dirty="0"/>
              <a:t> or the </a:t>
            </a:r>
            <a:r>
              <a:rPr lang="en-US" b="1" dirty="0"/>
              <a:t>proper </a:t>
            </a:r>
            <a:r>
              <a:rPr lang="en-US" b="1" dirty="0" smtClean="0"/>
              <a:t>time</a:t>
            </a:r>
            <a:r>
              <a:rPr lang="en-US" dirty="0" smtClean="0"/>
              <a:t>. </a:t>
            </a:r>
            <a:r>
              <a:rPr lang="en-US" dirty="0"/>
              <a:t>Measurements of the same time interval from any other inertial reference frame are always greater.</a:t>
            </a:r>
          </a:p>
        </p:txBody>
      </p:sp>
      <p:pic>
        <p:nvPicPr>
          <p:cNvPr id="7" name="Picture 6" descr="http://edugen.wiley.com/edugen/courses/crs4957/halliday9118/halliday9088c37/image_n/nt0037-y.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1219200"/>
            <a:ext cx="1626870" cy="560070"/>
          </a:xfrm>
          <a:prstGeom prst="rect">
            <a:avLst/>
          </a:prstGeom>
          <a:noFill/>
          <a:ln>
            <a:noFill/>
          </a:ln>
        </p:spPr>
      </p:pic>
    </p:spTree>
    <p:extLst>
      <p:ext uri="{BB962C8B-B14F-4D97-AF65-F5344CB8AC3E}">
        <p14:creationId xmlns:p14="http://schemas.microsoft.com/office/powerpoint/2010/main" val="3820520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Lorentz Factor, </a:t>
            </a:r>
            <a:r>
              <a:rPr lang="el-GR" dirty="0" smtClean="0"/>
              <a:t>ϒ</a:t>
            </a:r>
            <a:endParaRPr lang="en-US" dirty="0"/>
          </a:p>
        </p:txBody>
      </p:sp>
      <p:pic>
        <p:nvPicPr>
          <p:cNvPr id="5" name="Picture 4" descr="http://edugen.wiley.com/edugen/courses/crs4957/halliday9118/halliday9088c37/image_n/nt0038-y.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7900" y="2438400"/>
            <a:ext cx="2667000" cy="1143000"/>
          </a:xfrm>
          <a:prstGeom prst="rect">
            <a:avLst/>
          </a:prstGeom>
          <a:noFill/>
          <a:ln>
            <a:noFill/>
          </a:ln>
        </p:spPr>
      </p:pic>
      <p:pic>
        <p:nvPicPr>
          <p:cNvPr id="7" name="Picture 6" descr="http://edugen.wiley.com/edugen/courses/crs4957/halliday9118/halliday9088c37/image_n/nt0037-y.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1219200"/>
            <a:ext cx="1626870" cy="560070"/>
          </a:xfrm>
          <a:prstGeom prst="rect">
            <a:avLst/>
          </a:prstGeom>
          <a:noFill/>
          <a:ln>
            <a:noFill/>
          </a:ln>
        </p:spPr>
      </p:pic>
      <p:pic>
        <p:nvPicPr>
          <p:cNvPr id="8" name="Picture 7" descr="http://edugen.wiley.com/edugen/courses/crs4957/halliday9118/halliday9088c37/image_n/nt0039-y.gi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4109815"/>
            <a:ext cx="2057400" cy="381000"/>
          </a:xfrm>
          <a:prstGeom prst="rect">
            <a:avLst/>
          </a:prstGeom>
          <a:noFill/>
          <a:ln>
            <a:noFill/>
          </a:ln>
        </p:spPr>
      </p:pic>
      <p:pic>
        <p:nvPicPr>
          <p:cNvPr id="9" name="Picture 8" descr="http://edugen.wiley.com/edugen/courses/crs4957/halliday9118/halliday9088c37/image_n/nt0006-y.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0" y="3993022"/>
            <a:ext cx="2556510" cy="2533650"/>
          </a:xfrm>
          <a:prstGeom prst="rect">
            <a:avLst/>
          </a:prstGeom>
          <a:noFill/>
          <a:ln>
            <a:noFill/>
          </a:ln>
        </p:spPr>
      </p:pic>
    </p:spTree>
    <p:extLst>
      <p:ext uri="{BB962C8B-B14F-4D97-AF65-F5344CB8AC3E}">
        <p14:creationId xmlns:p14="http://schemas.microsoft.com/office/powerpoint/2010/main" val="162385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Evidence for Time Dilation</a:t>
            </a:r>
            <a:br>
              <a:rPr lang="en-US" b="1" dirty="0" smtClean="0"/>
            </a:br>
            <a:endParaRPr lang="en-US" dirty="0"/>
          </a:p>
        </p:txBody>
      </p:sp>
      <p:sp>
        <p:nvSpPr>
          <p:cNvPr id="2049" name="Rectangle 1"/>
          <p:cNvSpPr>
            <a:spLocks noChangeArrowheads="1"/>
          </p:cNvSpPr>
          <p:nvPr/>
        </p:nvSpPr>
        <p:spPr bwMode="auto">
          <a:xfrm>
            <a:off x="0" y="1861066"/>
            <a:ext cx="9144000" cy="184666"/>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inherit"/>
              <a:cs typeface="Times New Roman" pitchFamily="18" charset="0"/>
            </a:endParaRPr>
          </a:p>
        </p:txBody>
      </p:sp>
      <p:pic>
        <p:nvPicPr>
          <p:cNvPr id="2051" name="Picture 3" descr="v equals 0.998 c"/>
          <p:cNvPicPr>
            <a:picLocks noChangeAspect="1" noChangeArrowheads="1"/>
          </p:cNvPicPr>
          <p:nvPr/>
        </p:nvPicPr>
        <p:blipFill>
          <a:blip r:embed="rId2" cstate="print"/>
          <a:srcRect/>
          <a:stretch>
            <a:fillRect/>
          </a:stretch>
        </p:blipFill>
        <p:spPr bwMode="auto">
          <a:xfrm>
            <a:off x="9834563" y="-182563"/>
            <a:ext cx="714375" cy="142875"/>
          </a:xfrm>
          <a:prstGeom prst="rect">
            <a:avLst/>
          </a:prstGeom>
          <a:noFill/>
        </p:spPr>
      </p:pic>
      <p:sp>
        <p:nvSpPr>
          <p:cNvPr id="8" name="Rectangle 7"/>
          <p:cNvSpPr/>
          <p:nvPr/>
        </p:nvSpPr>
        <p:spPr>
          <a:xfrm>
            <a:off x="762000" y="1214735"/>
            <a:ext cx="8077200" cy="5078313"/>
          </a:xfrm>
          <a:prstGeom prst="rect">
            <a:avLst/>
          </a:prstGeom>
        </p:spPr>
        <p:txBody>
          <a:bodyPr wrap="square">
            <a:spAutoFit/>
          </a:bodyPr>
          <a:lstStyle/>
          <a:p>
            <a:pPr lvl="0" fontAlgn="base">
              <a:spcBef>
                <a:spcPct val="0"/>
              </a:spcBef>
              <a:spcAft>
                <a:spcPct val="0"/>
              </a:spcAft>
            </a:pPr>
            <a:r>
              <a:rPr lang="en-US" dirty="0" smtClean="0">
                <a:solidFill>
                  <a:srgbClr val="000000"/>
                </a:solidFill>
                <a:latin typeface="Times New Roman" pitchFamily="18" charset="0"/>
                <a:cs typeface="Times New Roman" pitchFamily="18" charset="0"/>
              </a:rPr>
              <a:t>1. </a:t>
            </a:r>
            <a:r>
              <a:rPr lang="en-US" b="1" i="1" dirty="0" smtClean="0">
                <a:solidFill>
                  <a:srgbClr val="000000"/>
                </a:solidFill>
                <a:latin typeface="Times New Roman" pitchFamily="18" charset="0"/>
                <a:cs typeface="Times New Roman" pitchFamily="18" charset="0"/>
              </a:rPr>
              <a:t>Microscopic Clocks: </a:t>
            </a:r>
            <a:r>
              <a:rPr lang="en-US" b="1" i="1" dirty="0" smtClean="0">
                <a:solidFill>
                  <a:srgbClr val="000000"/>
                </a:solidFill>
                <a:latin typeface="Times New Roman" pitchFamily="18" charset="0"/>
                <a:cs typeface="Times New Roman" pitchFamily="18" charset="0"/>
              </a:rPr>
              <a:t> </a:t>
            </a:r>
            <a:r>
              <a:rPr lang="en-US" b="1" i="1" dirty="0" smtClean="0">
                <a:solidFill>
                  <a:srgbClr val="000000"/>
                </a:solidFill>
                <a:latin typeface="Times New Roman" pitchFamily="18" charset="0"/>
                <a:cs typeface="Times New Roman" pitchFamily="18" charset="0"/>
                <a:hlinkClick r:id="rId3"/>
              </a:rPr>
              <a:t>See Muon at 17:28-17:30, on the left.</a:t>
            </a:r>
            <a:endParaRPr lang="en-US" dirty="0" smtClean="0">
              <a:solidFill>
                <a:srgbClr val="000000"/>
              </a:solidFill>
              <a:latin typeface="Times New Roman" pitchFamily="18" charset="0"/>
              <a:cs typeface="Times New Roman" pitchFamily="18" charset="0"/>
            </a:endParaRPr>
          </a:p>
          <a:p>
            <a:pPr lvl="0" fontAlgn="base">
              <a:spcBef>
                <a:spcPct val="0"/>
              </a:spcBef>
              <a:spcAft>
                <a:spcPct val="0"/>
              </a:spcAft>
            </a:pPr>
            <a:r>
              <a:rPr lang="en-US" dirty="0" smtClean="0">
                <a:solidFill>
                  <a:srgbClr val="000000"/>
                </a:solidFill>
                <a:latin typeface="Times New Roman" pitchFamily="18" charset="0"/>
                <a:cs typeface="Times New Roman" pitchFamily="18" charset="0"/>
              </a:rPr>
              <a:t>Muons are produced in the upper atmosphere (about 10,000 m above sea level) when cosmic rays bombard earth. The average lifetime of a muon at rest is 2.200 µs. The appearance of them at sea level can be explained using time dilation. </a:t>
            </a:r>
          </a:p>
          <a:p>
            <a:pPr lvl="0" fontAlgn="base">
              <a:spcBef>
                <a:spcPct val="0"/>
              </a:spcBef>
              <a:spcAft>
                <a:spcPct val="0"/>
              </a:spcAft>
            </a:pPr>
            <a:endParaRPr lang="en-US" dirty="0">
              <a:solidFill>
                <a:srgbClr val="000000"/>
              </a:solidFill>
              <a:latin typeface="Times New Roman" pitchFamily="18" charset="0"/>
              <a:cs typeface="Times New Roman" pitchFamily="18" charset="0"/>
            </a:endParaRPr>
          </a:p>
          <a:p>
            <a:r>
              <a:rPr lang="en-US" dirty="0" smtClean="0">
                <a:solidFill>
                  <a:srgbClr val="000000"/>
                </a:solidFill>
                <a:latin typeface="Times New Roman" pitchFamily="18" charset="0"/>
                <a:cs typeface="Times New Roman" pitchFamily="18" charset="0"/>
              </a:rPr>
              <a:t>2. </a:t>
            </a:r>
            <a:r>
              <a:rPr lang="en-US" b="1" i="1" dirty="0">
                <a:latin typeface="Times New Roman" panose="02020603050405020304" pitchFamily="18" charset="0"/>
                <a:cs typeface="Times New Roman" panose="02020603050405020304" pitchFamily="18" charset="0"/>
              </a:rPr>
              <a:t>Macroscopic </a:t>
            </a:r>
            <a:r>
              <a:rPr lang="en-US" b="1" i="1" dirty="0" smtClean="0">
                <a:latin typeface="Times New Roman" panose="02020603050405020304" pitchFamily="18" charset="0"/>
                <a:cs typeface="Times New Roman" panose="02020603050405020304" pitchFamily="18" charset="0"/>
              </a:rPr>
              <a:t>Clocks:</a:t>
            </a:r>
            <a:r>
              <a:rPr lang="en-US" b="1"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October 1971, Joseph </a:t>
            </a:r>
            <a:r>
              <a:rPr lang="en-US" dirty="0" err="1">
                <a:latin typeface="Times New Roman" panose="02020603050405020304" pitchFamily="18" charset="0"/>
                <a:cs typeface="Times New Roman" panose="02020603050405020304" pitchFamily="18" charset="0"/>
              </a:rPr>
              <a:t>Hafele</a:t>
            </a:r>
            <a:r>
              <a:rPr lang="en-US" dirty="0">
                <a:latin typeface="Times New Roman" panose="02020603050405020304" pitchFamily="18" charset="0"/>
                <a:cs typeface="Times New Roman" panose="02020603050405020304" pitchFamily="18" charset="0"/>
              </a:rPr>
              <a:t> and Richard </a:t>
            </a:r>
            <a:r>
              <a:rPr lang="en-US" dirty="0" smtClean="0">
                <a:latin typeface="Times New Roman" panose="02020603050405020304" pitchFamily="18" charset="0"/>
                <a:cs typeface="Times New Roman" panose="02020603050405020304" pitchFamily="18" charset="0"/>
              </a:rPr>
              <a:t>Keating, flew </a:t>
            </a:r>
            <a:r>
              <a:rPr lang="en-US" dirty="0">
                <a:latin typeface="Times New Roman" panose="02020603050405020304" pitchFamily="18" charset="0"/>
                <a:cs typeface="Times New Roman" panose="02020603050405020304" pitchFamily="18" charset="0"/>
              </a:rPr>
              <a:t>four portable atomic clocks twice around the world on commercial airlines, once in each direction.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Such </a:t>
            </a:r>
            <a:r>
              <a:rPr lang="en-US" dirty="0">
                <a:latin typeface="Times New Roman" panose="02020603050405020304" pitchFamily="18" charset="0"/>
                <a:cs typeface="Times New Roman" panose="02020603050405020304" pitchFamily="18" charset="0"/>
              </a:rPr>
              <a:t>macroscopic measurements became possible only because of the very high precision of modern atomic clocks. </a:t>
            </a:r>
            <a:r>
              <a:rPr lang="en-US" dirty="0" err="1">
                <a:latin typeface="Times New Roman" panose="02020603050405020304" pitchFamily="18" charset="0"/>
                <a:cs typeface="Times New Roman" panose="02020603050405020304" pitchFamily="18" charset="0"/>
              </a:rPr>
              <a:t>Hafele</a:t>
            </a:r>
            <a:r>
              <a:rPr lang="en-US" dirty="0">
                <a:latin typeface="Times New Roman" panose="02020603050405020304" pitchFamily="18" charset="0"/>
                <a:cs typeface="Times New Roman" panose="02020603050405020304" pitchFamily="18" charset="0"/>
              </a:rPr>
              <a:t> and Keating verified the predictions of the theory to within 10%.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Einstein's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general</a:t>
            </a:r>
            <a:r>
              <a:rPr lang="en-US" dirty="0">
                <a:latin typeface="Times New Roman" panose="02020603050405020304" pitchFamily="18" charset="0"/>
                <a:cs typeface="Times New Roman" panose="02020603050405020304" pitchFamily="18" charset="0"/>
              </a:rPr>
              <a:t> theory of relativity, which predicts that the rate at which time passes on a clock is influenced by the gravitational force on the clock, also plays a role in this experiment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few years later, physicists at the University of Maryland carried out a similar experiment with improved precision. They flew an atomic clock round and round over Chesapeake Bay for flights lasting 15 h and succeeded in checking the time dilation prediction to better than 1%. </a:t>
            </a:r>
            <a:endParaRPr lang="en-US" dirty="0" smtClean="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Events and Inertial Reference Frames</a:t>
            </a:r>
            <a:br>
              <a:rPr lang="en-US" b="1" dirty="0" smtClean="0"/>
            </a:br>
            <a:endParaRPr lang="en-US" dirty="0"/>
          </a:p>
        </p:txBody>
      </p:sp>
      <p:pic>
        <p:nvPicPr>
          <p:cNvPr id="38914" name="Picture 2" descr="w1442"/>
          <p:cNvPicPr>
            <a:picLocks noChangeAspect="1" noChangeArrowheads="1"/>
          </p:cNvPicPr>
          <p:nvPr/>
        </p:nvPicPr>
        <p:blipFill>
          <a:blip r:embed="rId2" cstate="print"/>
          <a:srcRect/>
          <a:stretch>
            <a:fillRect/>
          </a:stretch>
        </p:blipFill>
        <p:spPr bwMode="auto">
          <a:xfrm>
            <a:off x="1524000" y="1524000"/>
            <a:ext cx="5695950" cy="2428875"/>
          </a:xfrm>
          <a:prstGeom prst="rect">
            <a:avLst/>
          </a:prstGeom>
          <a:noFill/>
        </p:spPr>
      </p:pic>
    </p:spTree>
    <p:extLst>
      <p:ext uri="{BB962C8B-B14F-4D97-AF65-F5344CB8AC3E}">
        <p14:creationId xmlns:p14="http://schemas.microsoft.com/office/powerpoint/2010/main" val="4001679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a:t>The Postulates</a:t>
            </a:r>
            <a:endParaRPr lang="en-US" dirty="0"/>
          </a:p>
        </p:txBody>
      </p:sp>
      <p:sp>
        <p:nvSpPr>
          <p:cNvPr id="4" name="Rectangle 3"/>
          <p:cNvSpPr/>
          <p:nvPr/>
        </p:nvSpPr>
        <p:spPr>
          <a:xfrm>
            <a:off x="228600" y="914400"/>
            <a:ext cx="8763000" cy="5632311"/>
          </a:xfrm>
          <a:prstGeom prst="rect">
            <a:avLst/>
          </a:prstGeom>
        </p:spPr>
        <p:txBody>
          <a:bodyPr wrap="square">
            <a:spAutoFit/>
          </a:bodyPr>
          <a:lstStyle/>
          <a:p>
            <a:pPr marL="342900" indent="-342900">
              <a:buAutoNum type="arabicPeriod"/>
            </a:pPr>
            <a:r>
              <a:rPr lang="en-US" b="1" dirty="0" smtClean="0"/>
              <a:t>The </a:t>
            </a:r>
            <a:r>
              <a:rPr lang="en-US" b="1" dirty="0"/>
              <a:t>Relativity Postulate:</a:t>
            </a:r>
            <a:r>
              <a:rPr lang="en-US" dirty="0"/>
              <a:t> The laws of physics are the same for observers in all inertial reference frames. No one frame is preferred over any other</a:t>
            </a:r>
            <a:r>
              <a:rPr lang="en-US" dirty="0" smtClean="0"/>
              <a:t>.</a:t>
            </a:r>
          </a:p>
          <a:p>
            <a:pPr marL="342900" indent="-342900">
              <a:buAutoNum type="arabicPeriod"/>
            </a:pPr>
            <a:endParaRPr lang="en-US" dirty="0"/>
          </a:p>
          <a:p>
            <a:pPr marL="342900" indent="-342900"/>
            <a:r>
              <a:rPr lang="en-US" dirty="0" smtClean="0"/>
              <a:t>	Galileo </a:t>
            </a:r>
            <a:r>
              <a:rPr lang="en-US" dirty="0"/>
              <a:t>assumed that the laws of </a:t>
            </a:r>
            <a:r>
              <a:rPr lang="en-US" i="1" dirty="0"/>
              <a:t>mechanics</a:t>
            </a:r>
            <a:r>
              <a:rPr lang="en-US" dirty="0"/>
              <a:t> were the same in all inertial reference frames. Einstein extended that idea to include </a:t>
            </a:r>
            <a:r>
              <a:rPr lang="en-US" i="1" dirty="0"/>
              <a:t>all</a:t>
            </a:r>
            <a:r>
              <a:rPr lang="en-US" dirty="0"/>
              <a:t> the laws of physics, especially those of electromagnetism and optics. </a:t>
            </a:r>
            <a:r>
              <a:rPr lang="en-US" dirty="0" smtClean="0"/>
              <a:t/>
            </a:r>
            <a:br>
              <a:rPr lang="en-US" dirty="0" smtClean="0"/>
            </a:br>
            <a:r>
              <a:rPr lang="en-US" dirty="0" smtClean="0"/>
              <a:t>This </a:t>
            </a:r>
            <a:r>
              <a:rPr lang="en-US" dirty="0"/>
              <a:t>postulate does </a:t>
            </a:r>
            <a:r>
              <a:rPr lang="en-US" i="1" dirty="0"/>
              <a:t>not</a:t>
            </a:r>
            <a:r>
              <a:rPr lang="en-US" dirty="0"/>
              <a:t> say that the measured values of all physical quantities are the same for all inertial observers; most are not the same. It is the </a:t>
            </a:r>
            <a:r>
              <a:rPr lang="en-US" i="1" dirty="0"/>
              <a:t>laws of physics</a:t>
            </a:r>
            <a:r>
              <a:rPr lang="en-US" dirty="0"/>
              <a:t>, which relate these measurements to one another, that are the same</a:t>
            </a:r>
            <a:r>
              <a:rPr lang="en-US" dirty="0" smtClean="0"/>
              <a:t>.</a:t>
            </a:r>
          </a:p>
          <a:p>
            <a:pPr marL="342900" indent="-342900">
              <a:buAutoNum type="arabicPeriod"/>
            </a:pPr>
            <a:endParaRPr lang="en-US" dirty="0"/>
          </a:p>
          <a:p>
            <a:pPr marL="342900" indent="-342900">
              <a:buAutoNum type="arabicPeriod"/>
            </a:pPr>
            <a:endParaRPr lang="en-US" dirty="0" smtClean="0"/>
          </a:p>
          <a:p>
            <a:pPr marL="342900" indent="-342900">
              <a:buAutoNum type="arabicPeriod"/>
            </a:pPr>
            <a:r>
              <a:rPr lang="en-US" b="1" dirty="0"/>
              <a:t>The Speed of Light Postulate:</a:t>
            </a:r>
            <a:r>
              <a:rPr lang="en-US" dirty="0"/>
              <a:t> The speed of light in vacuum has the same value </a:t>
            </a:r>
            <a:r>
              <a:rPr lang="en-US" i="1" dirty="0"/>
              <a:t>c</a:t>
            </a:r>
            <a:r>
              <a:rPr lang="en-US" dirty="0"/>
              <a:t> in all directions and in all inertial reference frames</a:t>
            </a:r>
            <a:r>
              <a:rPr lang="en-US" dirty="0" smtClean="0"/>
              <a:t>.</a:t>
            </a:r>
          </a:p>
          <a:p>
            <a:r>
              <a:rPr lang="en-US" dirty="0" smtClean="0"/>
              <a:t> </a:t>
            </a:r>
          </a:p>
          <a:p>
            <a:r>
              <a:rPr lang="en-US" dirty="0" smtClean="0"/>
              <a:t>Light </a:t>
            </a:r>
            <a:r>
              <a:rPr lang="en-US" dirty="0"/>
              <a:t>happens to travel at this ultimate speed. However, no entity that carries energy or information can exceed this limit. </a:t>
            </a:r>
            <a:r>
              <a:rPr lang="en-US" dirty="0" smtClean="0"/>
              <a:t/>
            </a:r>
            <a:br>
              <a:rPr lang="en-US" dirty="0" smtClean="0"/>
            </a:br>
            <a:r>
              <a:rPr lang="en-US" dirty="0" smtClean="0"/>
              <a:t>No </a:t>
            </a:r>
            <a:r>
              <a:rPr lang="en-US" dirty="0"/>
              <a:t>particle that has mass can actually reach speed </a:t>
            </a:r>
            <a:r>
              <a:rPr lang="en-US" i="1" dirty="0"/>
              <a:t>c</a:t>
            </a:r>
            <a:r>
              <a:rPr lang="en-US" dirty="0"/>
              <a:t>, no matter how much or for how long that particle is accelerated. </a:t>
            </a:r>
          </a:p>
          <a:p>
            <a:r>
              <a:rPr lang="en-US" dirty="0"/>
              <a:t> </a:t>
            </a:r>
          </a:p>
          <a:p>
            <a:r>
              <a:rPr lang="en-US" dirty="0"/>
              <a:t>Both postulates have been exhaustively tested, and no exceptions have ever been found</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Ultimate Speed</a:t>
            </a:r>
            <a:r>
              <a:rPr lang="en-US" dirty="0"/>
              <a:t/>
            </a:r>
            <a:br>
              <a:rPr lang="en-US" dirty="0"/>
            </a:br>
            <a:endParaRPr lang="en-US" dirty="0"/>
          </a:p>
        </p:txBody>
      </p:sp>
      <p:pic>
        <p:nvPicPr>
          <p:cNvPr id="4" name="Picture 3" descr="http://edugen.wiley.com/edugen/courses/crs4957/halliday9118/halliday9088c37/image_n/nt0002-y.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219200"/>
            <a:ext cx="3048000" cy="2525395"/>
          </a:xfrm>
          <a:prstGeom prst="rect">
            <a:avLst/>
          </a:prstGeom>
          <a:noFill/>
          <a:ln>
            <a:noFill/>
          </a:ln>
        </p:spPr>
      </p:pic>
      <p:pic>
        <p:nvPicPr>
          <p:cNvPr id="5" name="Picture 4" descr="http://edugen.wiley.com/edugen/courses/crs4957/halliday9118/halliday9088c37/math/math001.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1981200"/>
            <a:ext cx="1828800" cy="304800"/>
          </a:xfrm>
          <a:prstGeom prst="rect">
            <a:avLst/>
          </a:prstGeom>
          <a:noFill/>
          <a:ln>
            <a:noFill/>
          </a:ln>
        </p:spPr>
      </p:pic>
      <p:sp>
        <p:nvSpPr>
          <p:cNvPr id="6" name="Rectangle 5"/>
          <p:cNvSpPr/>
          <p:nvPr/>
        </p:nvSpPr>
        <p:spPr>
          <a:xfrm>
            <a:off x="457200" y="3962400"/>
            <a:ext cx="8001000" cy="1477328"/>
          </a:xfrm>
          <a:prstGeom prst="rect">
            <a:avLst/>
          </a:prstGeom>
        </p:spPr>
        <p:txBody>
          <a:bodyPr wrap="square">
            <a:spAutoFit/>
          </a:bodyPr>
          <a:lstStyle/>
          <a:p>
            <a:r>
              <a:rPr lang="en-US" dirty="0"/>
              <a:t>The dots show measured values of the kinetic energy of an electron plotted against its measured speed. No matter how much energy is given to an electron (or to any other particle having mass), its speed can never equal or exceed the ultimate limiting speed </a:t>
            </a:r>
            <a:r>
              <a:rPr lang="en-US" i="1" dirty="0"/>
              <a:t>c</a:t>
            </a:r>
            <a:r>
              <a:rPr lang="en-US" dirty="0"/>
              <a:t>. (The plotted curve through the dots shows the predictions of Einstein's special theory of relativity.)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Testing the Speed of Light Postulate</a:t>
            </a:r>
            <a:r>
              <a:rPr lang="en-US" dirty="0" smtClean="0"/>
              <a:t/>
            </a:r>
            <a:br>
              <a:rPr lang="en-US" dirty="0" smtClean="0"/>
            </a:b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810000" y="1219200"/>
            <a:ext cx="1163955" cy="447675"/>
          </a:xfrm>
          <a:prstGeom prst="rect">
            <a:avLst/>
          </a:prstGeom>
          <a:noFill/>
          <a:ln w="9525">
            <a:noFill/>
            <a:miter lim="800000"/>
            <a:headEnd/>
            <a:tailEnd/>
          </a:ln>
        </p:spPr>
      </p:pic>
      <p:sp>
        <p:nvSpPr>
          <p:cNvPr id="6" name="Rectangle 5"/>
          <p:cNvSpPr/>
          <p:nvPr/>
        </p:nvSpPr>
        <p:spPr>
          <a:xfrm>
            <a:off x="533400" y="1905000"/>
            <a:ext cx="7848600" cy="5078313"/>
          </a:xfrm>
          <a:prstGeom prst="rect">
            <a:avLst/>
          </a:prstGeom>
        </p:spPr>
        <p:txBody>
          <a:bodyPr wrap="square">
            <a:spAutoFit/>
          </a:bodyPr>
          <a:lstStyle/>
          <a:p>
            <a:r>
              <a:rPr lang="en-US" dirty="0" smtClean="0"/>
              <a:t>The </a:t>
            </a:r>
            <a:r>
              <a:rPr lang="en-US" i="1" dirty="0" smtClean="0"/>
              <a:t>neutral </a:t>
            </a:r>
            <a:r>
              <a:rPr lang="en-US" i="1" dirty="0" err="1" smtClean="0"/>
              <a:t>pion</a:t>
            </a:r>
            <a:r>
              <a:rPr lang="en-US" dirty="0" smtClean="0"/>
              <a:t> (symbol </a:t>
            </a:r>
            <a:r>
              <a:rPr lang="en-US" i="1" dirty="0" smtClean="0"/>
              <a:t>π</a:t>
            </a:r>
            <a:r>
              <a:rPr lang="en-US" baseline="30000" dirty="0" smtClean="0"/>
              <a:t>0</a:t>
            </a:r>
            <a:r>
              <a:rPr lang="en-US" dirty="0" smtClean="0"/>
              <a:t>), an unstable, short-lived particle that can be produced by collisions in a particle accelerator. </a:t>
            </a:r>
            <a:br>
              <a:rPr lang="en-US" dirty="0" smtClean="0"/>
            </a:br>
            <a:endParaRPr lang="en-US" dirty="0" smtClean="0"/>
          </a:p>
          <a:p>
            <a:r>
              <a:rPr lang="en-US" dirty="0" smtClean="0"/>
              <a:t>It decays (transforms) into two gamma rays. </a:t>
            </a:r>
          </a:p>
          <a:p>
            <a:endParaRPr lang="en-US" dirty="0" smtClean="0"/>
          </a:p>
          <a:p>
            <a:r>
              <a:rPr lang="en-US" dirty="0" smtClean="0"/>
              <a:t>Gamma rays are part of the electromagnetic spectrum (at very high frequencies) and so obey the speed of light postulate, just as visible light does. </a:t>
            </a:r>
            <a:br>
              <a:rPr lang="en-US" dirty="0" smtClean="0"/>
            </a:br>
            <a:r>
              <a:rPr lang="en-US" dirty="0" smtClean="0"/>
              <a:t> </a:t>
            </a:r>
          </a:p>
          <a:p>
            <a:r>
              <a:rPr lang="en-US" dirty="0" smtClean="0"/>
              <a:t>In 1964, physicists at CERN, the European particle-physics laboratory near Geneva, generated a beam of </a:t>
            </a:r>
            <a:r>
              <a:rPr lang="en-US" dirty="0" err="1" smtClean="0"/>
              <a:t>pions</a:t>
            </a:r>
            <a:r>
              <a:rPr lang="en-US" dirty="0" smtClean="0"/>
              <a:t> moving at a speed of 0.999 75</a:t>
            </a:r>
            <a:r>
              <a:rPr lang="en-US" i="1" dirty="0" smtClean="0"/>
              <a:t>c</a:t>
            </a:r>
            <a:r>
              <a:rPr lang="en-US" dirty="0" smtClean="0"/>
              <a:t> with respect to the laboratory. </a:t>
            </a:r>
          </a:p>
          <a:p>
            <a:endParaRPr lang="en-US" dirty="0" smtClean="0"/>
          </a:p>
          <a:p>
            <a:r>
              <a:rPr lang="en-US" dirty="0" smtClean="0"/>
              <a:t>The experimenters then measured the speed of the gamma rays emitted from these very rapidly moving sources. They found that the speed of the light emitted by the </a:t>
            </a:r>
            <a:r>
              <a:rPr lang="en-US" dirty="0" err="1" smtClean="0"/>
              <a:t>pions</a:t>
            </a:r>
            <a:r>
              <a:rPr lang="en-US" dirty="0" smtClean="0"/>
              <a:t> was the same as it would be if the </a:t>
            </a:r>
            <a:r>
              <a:rPr lang="en-US" dirty="0" err="1" smtClean="0"/>
              <a:t>pions</a:t>
            </a:r>
            <a:r>
              <a:rPr lang="en-US" dirty="0" smtClean="0"/>
              <a:t> were at rest in the laboratory, namely </a:t>
            </a:r>
            <a:r>
              <a:rPr lang="en-US" i="1" dirty="0" smtClean="0"/>
              <a:t>c</a:t>
            </a:r>
            <a:r>
              <a:rPr lang="en-US" dirty="0" smtClean="0"/>
              <a:t>.</a:t>
            </a:r>
            <a:br>
              <a:rPr lang="en-US" dirty="0" smtClean="0"/>
            </a:b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35"/>
            <a:ext cx="8229600" cy="1143000"/>
          </a:xfrm>
        </p:spPr>
        <p:txBody>
          <a:bodyPr/>
          <a:lstStyle/>
          <a:p>
            <a:r>
              <a:rPr lang="en-US" dirty="0" err="1" smtClean="0"/>
              <a:t>Spacetime</a:t>
            </a:r>
            <a:r>
              <a:rPr lang="en-US" dirty="0" smtClean="0"/>
              <a:t> Coordinates</a:t>
            </a:r>
            <a:endParaRPr lang="en-US" dirty="0"/>
          </a:p>
        </p:txBody>
      </p:sp>
      <p:sp>
        <p:nvSpPr>
          <p:cNvPr id="6" name="Rectangle 5"/>
          <p:cNvSpPr/>
          <p:nvPr/>
        </p:nvSpPr>
        <p:spPr>
          <a:xfrm>
            <a:off x="304800" y="1219200"/>
            <a:ext cx="8305800" cy="3139321"/>
          </a:xfrm>
          <a:prstGeom prst="rect">
            <a:avLst/>
          </a:prstGeom>
        </p:spPr>
        <p:txBody>
          <a:bodyPr wrap="square">
            <a:spAutoFit/>
          </a:bodyPr>
          <a:lstStyle/>
          <a:p>
            <a:r>
              <a:rPr lang="en-US" dirty="0"/>
              <a:t>An </a:t>
            </a:r>
            <a:r>
              <a:rPr lang="en-US" b="1" dirty="0"/>
              <a:t>event</a:t>
            </a:r>
            <a:r>
              <a:rPr lang="en-US" dirty="0"/>
              <a:t> is something that happens, and every event can be assigned three space coordinates and one time coordinate. </a:t>
            </a:r>
            <a:endParaRPr lang="en-US" dirty="0" smtClean="0"/>
          </a:p>
          <a:p>
            <a:r>
              <a:rPr lang="en-US" dirty="0" smtClean="0"/>
              <a:t>Among </a:t>
            </a:r>
            <a:r>
              <a:rPr lang="en-US" dirty="0"/>
              <a:t>many possible events are (1) the turning on or off of a tiny lightbulb, (2) the collision of two particles, (3) the passage of a pulse of light through a specified point, (4) an explosion, and (5) the sweeping of the hand of a clock past a marker on the rim of the clock. </a:t>
            </a:r>
            <a:endParaRPr lang="en-US" dirty="0" smtClean="0"/>
          </a:p>
          <a:p>
            <a:r>
              <a:rPr lang="en-US" dirty="0" smtClean="0"/>
              <a:t>A </a:t>
            </a:r>
            <a:r>
              <a:rPr lang="en-US" dirty="0"/>
              <a:t>certain observer, fixed in a certain inertial reference frame, might, for example, assign to an event </a:t>
            </a:r>
            <a:r>
              <a:rPr lang="en-US" dirty="0" smtClean="0"/>
              <a:t>the following coordinates: x = 3.5 m, y = 1.3 m, z = 0 m, t = 3.5 s. </a:t>
            </a:r>
          </a:p>
          <a:p>
            <a:r>
              <a:rPr lang="en-US" dirty="0"/>
              <a:t>Because space and time are entangled with each other in relativity, we can describe these coordinates collectively as </a:t>
            </a:r>
            <a:r>
              <a:rPr lang="en-US" i="1" dirty="0" err="1"/>
              <a:t>spacetime</a:t>
            </a:r>
            <a:r>
              <a:rPr lang="en-US" dirty="0"/>
              <a:t> coordinates. The coordinate system itself is part of the reference frame of the observer</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807" y="76200"/>
            <a:ext cx="8229600" cy="1143000"/>
          </a:xfrm>
        </p:spPr>
        <p:txBody>
          <a:bodyPr/>
          <a:lstStyle/>
          <a:p>
            <a:r>
              <a:rPr lang="en-US" b="1" dirty="0"/>
              <a:t>Measuring an Event</a:t>
            </a:r>
            <a:endParaRPr lang="en-US" dirty="0"/>
          </a:p>
        </p:txBody>
      </p:sp>
      <p:pic>
        <p:nvPicPr>
          <p:cNvPr id="4" name="Picture 3" descr="http://edugen.wiley.com/edugen/courses/crs4957/halliday9118/halliday9088c37/image_n/nt0003-y.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4419600"/>
            <a:ext cx="2843725" cy="2267585"/>
          </a:xfrm>
          <a:prstGeom prst="rect">
            <a:avLst/>
          </a:prstGeom>
          <a:noFill/>
          <a:ln>
            <a:noFill/>
          </a:ln>
        </p:spPr>
      </p:pic>
      <p:sp>
        <p:nvSpPr>
          <p:cNvPr id="6" name="Rectangle 5"/>
          <p:cNvSpPr/>
          <p:nvPr/>
        </p:nvSpPr>
        <p:spPr>
          <a:xfrm>
            <a:off x="536249" y="1551389"/>
            <a:ext cx="8077200" cy="2585323"/>
          </a:xfrm>
          <a:prstGeom prst="rect">
            <a:avLst/>
          </a:prstGeom>
        </p:spPr>
        <p:txBody>
          <a:bodyPr wrap="square">
            <a:spAutoFit/>
          </a:bodyPr>
          <a:lstStyle/>
          <a:p>
            <a:r>
              <a:rPr lang="en-US" dirty="0" smtClean="0"/>
              <a:t>The observer's </a:t>
            </a:r>
            <a:r>
              <a:rPr lang="en-US" dirty="0"/>
              <a:t>coordinate system fitted with a close-packed, three-dimensional array of measuring rods, one set of rods parallel to each of the three coordinate axes. These rods provide a way to determine coordinates along the axes</a:t>
            </a:r>
            <a:r>
              <a:rPr lang="en-US" dirty="0" smtClean="0"/>
              <a:t>.</a:t>
            </a:r>
          </a:p>
          <a:p>
            <a:endParaRPr lang="en-US" dirty="0"/>
          </a:p>
          <a:p>
            <a:r>
              <a:rPr lang="en-US" dirty="0" smtClean="0"/>
              <a:t> </a:t>
            </a:r>
            <a:r>
              <a:rPr lang="en-US" dirty="0"/>
              <a:t>For the time coordinate, we imagine that every point of intersection in the array of measuring rods includes a tiny clock, which the observer can read because the clock is illuminated by the light generated by the event. </a:t>
            </a:r>
            <a:endParaRPr lang="en-US" dirty="0" smtClean="0"/>
          </a:p>
          <a:p>
            <a:endParaRPr lang="en-US" dirty="0"/>
          </a:p>
          <a:p>
            <a:r>
              <a:rPr lang="en-US" dirty="0"/>
              <a:t>The array of clocks must be synchronized properly. </a:t>
            </a:r>
          </a:p>
        </p:txBody>
      </p:sp>
    </p:spTree>
    <p:extLst>
      <p:ext uri="{BB962C8B-B14F-4D97-AF65-F5344CB8AC3E}">
        <p14:creationId xmlns:p14="http://schemas.microsoft.com/office/powerpoint/2010/main" val="246613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00"/>
            <a:ext cx="8062913" cy="658813"/>
          </a:xfrm>
        </p:spPr>
        <p:txBody>
          <a:bodyPr>
            <a:normAutofit fontScale="90000"/>
          </a:bodyPr>
          <a:lstStyle/>
          <a:p>
            <a:pPr fontAlgn="auto">
              <a:spcAft>
                <a:spcPts val="0"/>
              </a:spcAft>
              <a:defRPr/>
            </a:pPr>
            <a:r>
              <a:rPr lang="en-US" dirty="0" smtClean="0"/>
              <a:t>Elapsed time for a foot race </a:t>
            </a:r>
            <a:endParaRPr lang="en-US" dirty="0"/>
          </a:p>
        </p:txBody>
      </p:sp>
      <p:pic>
        <p:nvPicPr>
          <p:cNvPr id="2" name="Picture Placeholder 1" descr="Figure_29_02_01.jpg"/>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26868" r="-26868"/>
          <a:stretch>
            <a:fillRect/>
          </a:stretch>
        </p:blipFill>
        <p:spPr>
          <a:xfrm>
            <a:off x="457200" y="1122363"/>
            <a:ext cx="8062913" cy="3500437"/>
          </a:xfrm>
        </p:spPr>
      </p:pic>
      <p:sp>
        <p:nvSpPr>
          <p:cNvPr id="9219" name="Text Placeholder 6"/>
          <p:cNvSpPr>
            <a:spLocks noGrp="1"/>
          </p:cNvSpPr>
          <p:nvPr>
            <p:ph type="body" sz="quarter" idx="14"/>
          </p:nvPr>
        </p:nvSpPr>
        <p:spPr>
          <a:xfrm>
            <a:off x="457200" y="4843463"/>
            <a:ext cx="8062913" cy="1166812"/>
          </a:xfrm>
        </p:spPr>
        <p:txBody>
          <a:bodyPr/>
          <a:lstStyle/>
          <a:p>
            <a:r>
              <a:rPr lang="en-US" sz="1600" dirty="0"/>
              <a:t>Elapsed time for a foot race is the same for all observers, but at relativistic speeds, elapsed time depends on the relative motion of the observer and the event </a:t>
            </a:r>
            <a:r>
              <a:rPr lang="en-US" sz="1600" dirty="0" smtClean="0"/>
              <a:t>that </a:t>
            </a:r>
            <a:r>
              <a:rPr lang="hu-HU" sz="1600" dirty="0" smtClean="0"/>
              <a:t>is </a:t>
            </a:r>
            <a:r>
              <a:rPr lang="hu-HU" sz="1600" dirty="0"/>
              <a:t>observed. (credit: Jason Edward Scott Bain, Flickr)</a:t>
            </a:r>
            <a:endParaRPr lang="en-US" sz="1600" dirty="0" smtClean="0"/>
          </a:p>
        </p:txBody>
      </p:sp>
      <p:pic>
        <p:nvPicPr>
          <p:cNvPr id="9220" name="Picture 7" descr="OSC-Stacked-TM-RGB-1.png"/>
          <p:cNvPicPr>
            <a:picLocks noChangeAspect="1"/>
          </p:cNvPicPr>
          <p:nvPr/>
        </p:nvPicPr>
        <p:blipFill>
          <a:blip r:embed="rId3" cstate="print"/>
          <a:srcRect/>
          <a:stretch>
            <a:fillRect/>
          </a:stretch>
        </p:blipFill>
        <p:spPr bwMode="auto">
          <a:xfrm>
            <a:off x="7772400" y="241300"/>
            <a:ext cx="1052513" cy="752475"/>
          </a:xfrm>
          <a:prstGeom prst="rect">
            <a:avLst/>
          </a:prstGeom>
          <a:noFill/>
          <a:ln w="9525">
            <a:noFill/>
            <a:miter lim="800000"/>
            <a:headEnd/>
            <a:tailEnd/>
          </a:ln>
        </p:spPr>
      </p:pic>
    </p:spTree>
    <p:extLst>
      <p:ext uri="{BB962C8B-B14F-4D97-AF65-F5344CB8AC3E}">
        <p14:creationId xmlns:p14="http://schemas.microsoft.com/office/powerpoint/2010/main" val="434440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Relativity of Simultaneity</a:t>
            </a:r>
            <a:endParaRPr lang="en-US" dirty="0"/>
          </a:p>
        </p:txBody>
      </p:sp>
      <p:sp>
        <p:nvSpPr>
          <p:cNvPr id="5" name="Rectangle 4"/>
          <p:cNvSpPr/>
          <p:nvPr/>
        </p:nvSpPr>
        <p:spPr>
          <a:xfrm>
            <a:off x="762000" y="1371600"/>
            <a:ext cx="7848600" cy="923330"/>
          </a:xfrm>
          <a:prstGeom prst="rect">
            <a:avLst/>
          </a:prstGeom>
        </p:spPr>
        <p:txBody>
          <a:bodyPr wrap="square">
            <a:spAutoFit/>
          </a:bodyPr>
          <a:lstStyle/>
          <a:p>
            <a:r>
              <a:rPr lang="en-US" dirty="0"/>
              <a:t>If two observers are in relative motion, they will not, in general, agree as to whether two events are simultaneous. If one observer finds them to be simultaneous, the other generally will not.</a:t>
            </a:r>
          </a:p>
        </p:txBody>
      </p:sp>
      <p:pic>
        <p:nvPicPr>
          <p:cNvPr id="6" name="Picture 5" descr="http://edugen.wiley.com/edugen/courses/crs4957/halliday9118/halliday9088c37/image_n/nt0004-y.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2480" y="2819400"/>
            <a:ext cx="5247640" cy="310451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594</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RELATIVITY</vt:lpstr>
      <vt:lpstr>Events and Inertial Reference Frames </vt:lpstr>
      <vt:lpstr>The Postulates</vt:lpstr>
      <vt:lpstr>The Ultimate Speed </vt:lpstr>
      <vt:lpstr>Testing the Speed of Light Postulate </vt:lpstr>
      <vt:lpstr>Spacetime Coordinates</vt:lpstr>
      <vt:lpstr>Measuring an Event</vt:lpstr>
      <vt:lpstr>Elapsed time for a foot race </vt:lpstr>
      <vt:lpstr>The Relativity of Simultaneity</vt:lpstr>
      <vt:lpstr>The Relativity of Time</vt:lpstr>
      <vt:lpstr>Derivation of Time Dilation </vt:lpstr>
      <vt:lpstr>Proper Time Interval </vt:lpstr>
      <vt:lpstr>Lorentz Factor, ϒ</vt:lpstr>
      <vt:lpstr>Evidence for Time Dilation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dc:creator>
  <cp:lastModifiedBy>Maheswaranathan, Ponn</cp:lastModifiedBy>
  <cp:revision>32</cp:revision>
  <cp:lastPrinted>2016-01-14T22:13:39Z</cp:lastPrinted>
  <dcterms:created xsi:type="dcterms:W3CDTF">2016-01-08T17:43:43Z</dcterms:created>
  <dcterms:modified xsi:type="dcterms:W3CDTF">2016-03-07T17:24:27Z</dcterms:modified>
</cp:coreProperties>
</file>