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6" r:id="rId2"/>
    <p:sldId id="281" r:id="rId3"/>
    <p:sldId id="272" r:id="rId4"/>
    <p:sldId id="284" r:id="rId5"/>
    <p:sldId id="286" r:id="rId6"/>
    <p:sldId id="294" r:id="rId7"/>
    <p:sldId id="293" r:id="rId8"/>
    <p:sldId id="288" r:id="rId9"/>
    <p:sldId id="290" r:id="rId10"/>
    <p:sldId id="273" r:id="rId11"/>
    <p:sldId id="278" r:id="rId12"/>
    <p:sldId id="28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3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B71FCB-3112-4501-B870-8D0F30572F0E}" type="datetimeFigureOut">
              <a:rPr lang="en-US"/>
              <a:pPr>
                <a:defRPr/>
              </a:pPr>
              <a:t>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D2CCE82-A4A7-4EF5-B28A-D8C83E8CF67D}" type="slidenum">
              <a:rPr lang="en-US"/>
              <a:pPr>
                <a:defRPr/>
              </a:pPr>
              <a:t>‹#›</a:t>
            </a:fld>
            <a:endParaRPr lang="en-US"/>
          </a:p>
        </p:txBody>
      </p:sp>
    </p:spTree>
    <p:extLst>
      <p:ext uri="{BB962C8B-B14F-4D97-AF65-F5344CB8AC3E}">
        <p14:creationId xmlns:p14="http://schemas.microsoft.com/office/powerpoint/2010/main" val="1390510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D2CCE82-A4A7-4EF5-B28A-D8C83E8CF67D}" type="slidenum">
              <a:rPr lang="en-US" smtClean="0"/>
              <a:pPr>
                <a:defRPr/>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1C3BD73-A2FF-44E6-804A-83772C6427D6}" type="datetimeFigureOut">
              <a:rPr lang="en-US"/>
              <a:pPr>
                <a:defRPr/>
              </a:pPr>
              <a:t>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6D8B07-89C8-4DCC-9157-61F21201088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2F15F0-ECBC-4A57-8075-9E05C7F7512B}" type="datetimeFigureOut">
              <a:rPr lang="en-US"/>
              <a:pPr>
                <a:defRPr/>
              </a:pPr>
              <a:t>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940887-0560-43F8-A1E5-B5304E0963F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DA3B09-4168-4D35-9664-E30B6DE004B6}" type="datetimeFigureOut">
              <a:rPr lang="en-US"/>
              <a:pPr>
                <a:defRPr/>
              </a:pPr>
              <a:t>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2F76EF-93EC-4453-9E07-5A28452169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7BC0DC-56AD-4819-AE94-0A96E8444ECF}" type="datetimeFigureOut">
              <a:rPr lang="en-US"/>
              <a:pPr>
                <a:defRPr/>
              </a:pPr>
              <a:t>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62EEC6-80DD-42E8-8D94-6C368590D9E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85E01E-A2CF-48EF-81E3-E5B370C12878}" type="datetimeFigureOut">
              <a:rPr lang="en-US"/>
              <a:pPr>
                <a:defRPr/>
              </a:pPr>
              <a:t>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269D57-12C6-4DC1-8CFD-5AE8116ACD3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81A8EDB-1D9C-4F5A-A7D6-0FAD83ADBD01}" type="datetimeFigureOut">
              <a:rPr lang="en-US"/>
              <a:pPr>
                <a:defRPr/>
              </a:pPr>
              <a:t>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077332-9A09-4D87-80BB-42A6BE9021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71D6F6E-100B-4788-9D49-4FD9944BB16D}" type="datetimeFigureOut">
              <a:rPr lang="en-US"/>
              <a:pPr>
                <a:defRPr/>
              </a:pPr>
              <a:t>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E83DEB3-81F3-48D0-93BF-7FD339B602F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84D121C-EF2D-4412-B3FB-758F2113AAA2}" type="datetimeFigureOut">
              <a:rPr lang="en-US"/>
              <a:pPr>
                <a:defRPr/>
              </a:pPr>
              <a:t>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FCBB62-40F5-4D00-8215-6C59895F3AE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E74D84-86D1-4C91-A911-A28051901AE5}" type="datetimeFigureOut">
              <a:rPr lang="en-US"/>
              <a:pPr>
                <a:defRPr/>
              </a:pPr>
              <a:t>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3AC777C-1C79-4C06-A6B8-6C6CE7A8937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216EA50-6CE1-4705-9FFF-86A8EAE11D13}" type="datetimeFigureOut">
              <a:rPr lang="en-US"/>
              <a:pPr>
                <a:defRPr/>
              </a:pPr>
              <a:t>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3A9E40-8A4D-478F-BC47-DC57E91E2F0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6700A5-CB65-4C82-A235-E2AFBD3648FD}" type="datetimeFigureOut">
              <a:rPr lang="en-US"/>
              <a:pPr>
                <a:defRPr/>
              </a:pPr>
              <a:t>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DAE2DD-4976-49E3-AE29-752A348943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59CA5-FC31-444F-8C3D-24D1F3CA4278}" type="datetimeFigureOut">
              <a:rPr lang="en-US"/>
              <a:pPr>
                <a:defRPr/>
              </a:pPr>
              <a:t>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1133799-A8B1-4927-910F-04D139C797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physics.org/article-questions.asp?id=55" TargetMode="External"/><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physicscentral.com/explore/writers/will.cf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hyperlink" Target="https://www.quora.com/What-is-the-difference-between-general-and-special-relativit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hyperphysics.phy-astr.gsu.edu/hbase/tables/funcon.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hyperlink" Target="http://edugen.wiley.com/edugen/courses/crs4957/halliday9118/halliday9088c33/halliday9118/halliday9088c33/halliday9088c33xlinks.xform?id=halliday9088c33-fig-000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 Id="rId5" Type="http://schemas.openxmlformats.org/officeDocument/2006/relationships/image" Target="../media/image7.gif"/><Relationship Id="rId4" Type="http://schemas.openxmlformats.org/officeDocument/2006/relationships/image" Target="../media/image6.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EYJ1oa5FJy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gif"/><Relationship Id="rId4" Type="http://schemas.openxmlformats.org/officeDocument/2006/relationships/hyperlink" Target="http://galileoandeinstein.physics.virginia.edu/more_stuff/flashlets/mmexpt6.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Modern Physics</a:t>
            </a:r>
            <a:endParaRPr lang="en-US" dirty="0"/>
          </a:p>
        </p:txBody>
      </p:sp>
      <p:sp>
        <p:nvSpPr>
          <p:cNvPr id="4" name="Rectangle 3"/>
          <p:cNvSpPr/>
          <p:nvPr/>
        </p:nvSpPr>
        <p:spPr>
          <a:xfrm>
            <a:off x="304800" y="1219200"/>
            <a:ext cx="8382000" cy="5078313"/>
          </a:xfrm>
          <a:prstGeom prst="rect">
            <a:avLst/>
          </a:prstGeom>
        </p:spPr>
        <p:txBody>
          <a:bodyPr wrap="square">
            <a:spAutoFit/>
          </a:bodyPr>
          <a:lstStyle/>
          <a:p>
            <a:r>
              <a:rPr lang="en-US" dirty="0" smtClean="0"/>
              <a:t>“Modern” physics means physics based on the two major breakthroughs of the early twentieth century (1900): relativity and quantum mechanics.  </a:t>
            </a:r>
          </a:p>
          <a:p>
            <a:pPr eaLnBrk="1" hangingPunct="1">
              <a:buFontTx/>
              <a:buNone/>
            </a:pPr>
            <a:r>
              <a:rPr lang="en-US" dirty="0" smtClean="0"/>
              <a:t/>
            </a:r>
            <a:br>
              <a:rPr lang="en-US" dirty="0" smtClean="0"/>
            </a:br>
            <a:r>
              <a:rPr lang="en-US" dirty="0" smtClean="0"/>
              <a:t>Physics based on what was known before then (Newton’s laws, Maxwell’s equations, thermodynamics) is called “classical” physics.</a:t>
            </a:r>
            <a:r>
              <a:rPr lang="en-US" altLang="en-US" dirty="0" smtClean="0">
                <a:cs typeface="Times New Roman" pitchFamily="18" charset="0"/>
              </a:rPr>
              <a:t> </a:t>
            </a:r>
          </a:p>
          <a:p>
            <a:pPr eaLnBrk="1" hangingPunct="1">
              <a:buFontTx/>
              <a:buNone/>
            </a:pPr>
            <a:endParaRPr lang="en-US" altLang="en-US" dirty="0" smtClean="0">
              <a:cs typeface="Times New Roman" pitchFamily="18" charset="0"/>
            </a:endParaRPr>
          </a:p>
          <a:p>
            <a:pPr eaLnBrk="1" hangingPunct="1">
              <a:buFontTx/>
              <a:buNone/>
            </a:pPr>
            <a:r>
              <a:rPr lang="en-US" altLang="en-US" dirty="0" smtClean="0">
                <a:cs typeface="Times New Roman" pitchFamily="18" charset="0"/>
              </a:rPr>
              <a:t>Physics is divided into the following sub-fields:</a:t>
            </a:r>
            <a:br>
              <a:rPr lang="en-US" altLang="en-US" dirty="0" smtClean="0">
                <a:cs typeface="Times New Roman" pitchFamily="18" charset="0"/>
              </a:rPr>
            </a:br>
            <a:endParaRPr lang="en-US" altLang="en-US" dirty="0" smtClean="0">
              <a:cs typeface="Times New Roman" pitchFamily="18" charset="0"/>
            </a:endParaRPr>
          </a:p>
          <a:p>
            <a:pPr eaLnBrk="1" hangingPunct="1"/>
            <a:r>
              <a:rPr lang="en-US" altLang="en-US" dirty="0" smtClean="0">
                <a:cs typeface="Times New Roman" pitchFamily="18" charset="0"/>
              </a:rPr>
              <a:t>Mechanics (PHYS 211)</a:t>
            </a:r>
          </a:p>
          <a:p>
            <a:pPr eaLnBrk="1" hangingPunct="1"/>
            <a:r>
              <a:rPr lang="en-US" altLang="en-US" dirty="0" smtClean="0">
                <a:cs typeface="Times New Roman" pitchFamily="18" charset="0"/>
              </a:rPr>
              <a:t>Thermal physics (PHYS 211)  </a:t>
            </a:r>
          </a:p>
          <a:p>
            <a:pPr eaLnBrk="1" hangingPunct="1"/>
            <a:r>
              <a:rPr lang="en-US" altLang="en-US" dirty="0" smtClean="0">
                <a:cs typeface="Times New Roman" pitchFamily="18" charset="0"/>
              </a:rPr>
              <a:t/>
            </a:r>
            <a:br>
              <a:rPr lang="en-US" altLang="en-US" dirty="0" smtClean="0">
                <a:cs typeface="Times New Roman" pitchFamily="18" charset="0"/>
              </a:rPr>
            </a:br>
            <a:r>
              <a:rPr lang="en-US" altLang="en-US" dirty="0" smtClean="0">
                <a:cs typeface="Times New Roman" pitchFamily="18" charset="0"/>
              </a:rPr>
              <a:t>Wave motion and sound (PHYS 212)</a:t>
            </a:r>
          </a:p>
          <a:p>
            <a:pPr eaLnBrk="1" hangingPunct="1"/>
            <a:r>
              <a:rPr lang="en-US" altLang="en-US" dirty="0" smtClean="0">
                <a:cs typeface="Times New Roman" pitchFamily="18" charset="0"/>
              </a:rPr>
              <a:t>Electricity and magnetism (PHYS 212)</a:t>
            </a:r>
          </a:p>
          <a:p>
            <a:pPr eaLnBrk="1" hangingPunct="1"/>
            <a:r>
              <a:rPr lang="en-US" altLang="en-US" dirty="0" smtClean="0">
                <a:cs typeface="Times New Roman" pitchFamily="18" charset="0"/>
              </a:rPr>
              <a:t>Light and optics (PHYS 212)</a:t>
            </a:r>
          </a:p>
          <a:p>
            <a:pPr eaLnBrk="1" hangingPunct="1"/>
            <a:r>
              <a:rPr lang="en-US" altLang="en-US" dirty="0" smtClean="0">
                <a:cs typeface="Times New Roman" pitchFamily="18" charset="0"/>
              </a:rPr>
              <a:t/>
            </a:r>
            <a:br>
              <a:rPr lang="en-US" altLang="en-US" dirty="0" smtClean="0">
                <a:cs typeface="Times New Roman" pitchFamily="18" charset="0"/>
              </a:rPr>
            </a:br>
            <a:r>
              <a:rPr lang="en-US" altLang="en-US" dirty="0" smtClean="0">
                <a:cs typeface="Times New Roman" pitchFamily="18" charset="0"/>
              </a:rPr>
              <a:t>Modern physics (PHYS 301)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fade">
                                      <p:cBhvr>
                                        <p:cTn id="27" dur="20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fade">
                                      <p:cBhvr>
                                        <p:cTn id="32" dur="20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200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fade">
                                      <p:cBhvr>
                                        <p:cTn id="42" dur="20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b="1" dirty="0" smtClean="0"/>
              <a:t>Relativity</a:t>
            </a:r>
            <a:br>
              <a:rPr lang="en-US" b="1" dirty="0" smtClean="0"/>
            </a:br>
            <a:endParaRPr lang="en-US" dirty="0"/>
          </a:p>
        </p:txBody>
      </p:sp>
      <p:pic>
        <p:nvPicPr>
          <p:cNvPr id="20482" name="Picture 2" descr="p1441"/>
          <p:cNvPicPr>
            <a:picLocks noChangeAspect="1" noChangeArrowheads="1"/>
          </p:cNvPicPr>
          <p:nvPr/>
        </p:nvPicPr>
        <p:blipFill>
          <a:blip r:embed="rId2" cstate="print"/>
          <a:srcRect/>
          <a:stretch>
            <a:fillRect/>
          </a:stretch>
        </p:blipFill>
        <p:spPr bwMode="auto">
          <a:xfrm>
            <a:off x="2362200" y="1219200"/>
            <a:ext cx="4648200" cy="2781300"/>
          </a:xfrm>
          <a:prstGeom prst="rect">
            <a:avLst/>
          </a:prstGeom>
          <a:noFill/>
        </p:spPr>
      </p:pic>
      <p:sp>
        <p:nvSpPr>
          <p:cNvPr id="5" name="Rectangle 4"/>
          <p:cNvSpPr/>
          <p:nvPr/>
        </p:nvSpPr>
        <p:spPr>
          <a:xfrm>
            <a:off x="1143000" y="4038600"/>
            <a:ext cx="7315200" cy="2031325"/>
          </a:xfrm>
          <a:prstGeom prst="rect">
            <a:avLst/>
          </a:prstGeom>
        </p:spPr>
        <p:txBody>
          <a:bodyPr wrap="square">
            <a:spAutoFit/>
          </a:bodyPr>
          <a:lstStyle/>
          <a:p>
            <a:r>
              <a:rPr lang="en-US" dirty="0" smtClean="0"/>
              <a:t>A </a:t>
            </a:r>
            <a:r>
              <a:rPr lang="en-US" dirty="0"/>
              <a:t>Global Positioning System (</a:t>
            </a:r>
            <a:r>
              <a:rPr lang="en-US" dirty="0">
                <a:hlinkClick r:id="rId3"/>
              </a:rPr>
              <a:t>GPS</a:t>
            </a:r>
            <a:r>
              <a:rPr lang="en-US" dirty="0"/>
              <a:t>) tracking unit </a:t>
            </a:r>
            <a:r>
              <a:rPr lang="en-US" dirty="0" smtClean="0"/>
              <a:t>is attached to </a:t>
            </a:r>
            <a:r>
              <a:rPr lang="en-US" dirty="0"/>
              <a:t>a cheetah in Ecuador. The unit will allow the researchers to track the cheetah's movements because GPS technology can locate objects on the earth with remarkable accuracy. </a:t>
            </a:r>
            <a:endParaRPr lang="en-US" dirty="0" smtClean="0"/>
          </a:p>
          <a:p>
            <a:endParaRPr lang="en-US" dirty="0"/>
          </a:p>
          <a:p>
            <a:r>
              <a:rPr lang="en-US" dirty="0" smtClean="0"/>
              <a:t>The </a:t>
            </a:r>
            <a:r>
              <a:rPr lang="en-US" dirty="0"/>
              <a:t>accuracy results, in part, because the system incorporates Einstein's theory of </a:t>
            </a:r>
            <a:r>
              <a:rPr lang="en-US" dirty="0" smtClean="0"/>
              <a:t>relativity.</a:t>
            </a:r>
            <a:endParaRPr lang="en-US" dirty="0"/>
          </a:p>
        </p:txBody>
      </p:sp>
      <p:sp>
        <p:nvSpPr>
          <p:cNvPr id="6" name="Rectangle 5"/>
          <p:cNvSpPr/>
          <p:nvPr/>
        </p:nvSpPr>
        <p:spPr>
          <a:xfrm>
            <a:off x="1828800" y="6248400"/>
            <a:ext cx="5638800" cy="369332"/>
          </a:xfrm>
          <a:prstGeom prst="rect">
            <a:avLst/>
          </a:prstGeom>
        </p:spPr>
        <p:txBody>
          <a:bodyPr wrap="square">
            <a:spAutoFit/>
          </a:bodyPr>
          <a:lstStyle/>
          <a:p>
            <a:r>
              <a:rPr lang="en-US" dirty="0" smtClean="0">
                <a:hlinkClick r:id="rId4"/>
              </a:rPr>
              <a:t>http://physicscentral.com/explore/writers/will.cfm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General and Special relativity</a:t>
            </a:r>
            <a:endParaRPr lang="en-US" dirty="0"/>
          </a:p>
        </p:txBody>
      </p:sp>
      <p:sp>
        <p:nvSpPr>
          <p:cNvPr id="4" name="Rectangle 3"/>
          <p:cNvSpPr/>
          <p:nvPr/>
        </p:nvSpPr>
        <p:spPr>
          <a:xfrm>
            <a:off x="533400" y="990600"/>
            <a:ext cx="7162800" cy="923330"/>
          </a:xfrm>
          <a:prstGeom prst="rect">
            <a:avLst/>
          </a:prstGeom>
        </p:spPr>
        <p:txBody>
          <a:bodyPr wrap="square">
            <a:spAutoFit/>
          </a:bodyPr>
          <a:lstStyle/>
          <a:p>
            <a:r>
              <a:rPr lang="en-US" b="1" dirty="0" smtClean="0">
                <a:hlinkClick r:id="rId2"/>
              </a:rPr>
              <a:t>What is the difference between general and special relativity?</a:t>
            </a:r>
            <a:endParaRPr lang="en-US" b="1" dirty="0" smtClean="0"/>
          </a:p>
          <a:p>
            <a:endParaRPr lang="en-US" b="1" dirty="0" smtClean="0"/>
          </a:p>
          <a:p>
            <a:endParaRPr lang="en-US" b="1" dirty="0"/>
          </a:p>
        </p:txBody>
      </p:sp>
      <p:graphicFrame>
        <p:nvGraphicFramePr>
          <p:cNvPr id="6" name="Table 5"/>
          <p:cNvGraphicFramePr>
            <a:graphicFrameLocks noGrp="1"/>
          </p:cNvGraphicFramePr>
          <p:nvPr/>
        </p:nvGraphicFramePr>
        <p:xfrm>
          <a:off x="1143000" y="9296400"/>
          <a:ext cx="7086600" cy="11435080"/>
        </p:xfrm>
        <a:graphic>
          <a:graphicData uri="http://schemas.openxmlformats.org/drawingml/2006/table">
            <a:tbl>
              <a:tblPr firstRow="1" bandRow="1">
                <a:tableStyleId>{5C22544A-7EE6-4342-B048-85BDC9FD1C3A}</a:tableStyleId>
              </a:tblPr>
              <a:tblGrid>
                <a:gridCol w="3048000"/>
                <a:gridCol w="4038600"/>
              </a:tblGrid>
              <a:tr h="370840">
                <a:tc>
                  <a:txBody>
                    <a:bodyPr/>
                    <a:lstStyle/>
                    <a:p>
                      <a:r>
                        <a:rPr lang="en-US" sz="1800" b="1" i="0" u="sng" kern="1200" dirty="0" smtClean="0">
                          <a:solidFill>
                            <a:schemeClr val="dk1"/>
                          </a:solidFill>
                          <a:latin typeface="+mn-lt"/>
                          <a:ea typeface="+mn-ea"/>
                          <a:cs typeface="+mn-cs"/>
                        </a:rPr>
                        <a:t>SPECIAL RELATIVITY</a:t>
                      </a:r>
                      <a:endParaRPr lang="en-US" dirty="0"/>
                    </a:p>
                  </a:txBody>
                  <a:tcPr/>
                </a:tc>
                <a:tc>
                  <a:txBody>
                    <a:bodyPr/>
                    <a:lstStyle/>
                    <a:p>
                      <a:endParaRPr lang="en-US" dirty="0"/>
                    </a:p>
                  </a:txBody>
                  <a:tcPr/>
                </a:tc>
              </a:tr>
              <a:tr h="370840">
                <a:tc>
                  <a:txBody>
                    <a:bodyPr/>
                    <a:lstStyle/>
                    <a:p>
                      <a:r>
                        <a:rPr lang="en-US" sz="1800" b="0" i="0" kern="1200" dirty="0" smtClean="0">
                          <a:solidFill>
                            <a:schemeClr val="dk1"/>
                          </a:solidFill>
                          <a:latin typeface="+mn-lt"/>
                          <a:ea typeface="+mn-ea"/>
                          <a:cs typeface="+mn-cs"/>
                        </a:rPr>
                        <a:t>The special theory of relativity describes the effect of *uniform motion* on space </a:t>
                      </a:r>
                      <a:r>
                        <a:rPr lang="en-US" sz="1800" b="0" i="0" kern="1200" dirty="0" err="1" smtClean="0">
                          <a:solidFill>
                            <a:schemeClr val="dk1"/>
                          </a:solidFill>
                          <a:latin typeface="+mn-lt"/>
                          <a:ea typeface="+mn-ea"/>
                          <a:cs typeface="+mn-cs"/>
                        </a:rPr>
                        <a:t>time.It</a:t>
                      </a:r>
                      <a:r>
                        <a:rPr lang="en-US" sz="1800" b="0" i="0" kern="1200" dirty="0" smtClean="0">
                          <a:solidFill>
                            <a:schemeClr val="dk1"/>
                          </a:solidFill>
                          <a:latin typeface="+mn-lt"/>
                          <a:ea typeface="+mn-ea"/>
                          <a:cs typeface="+mn-cs"/>
                        </a:rPr>
                        <a:t> is based on the argument that  the speed of light is constant for any observer provided the light travels in </a:t>
                      </a:r>
                      <a:r>
                        <a:rPr lang="en-US" sz="1800" b="0" i="0" kern="1200" dirty="0" err="1" smtClean="0">
                          <a:solidFill>
                            <a:schemeClr val="dk1"/>
                          </a:solidFill>
                          <a:latin typeface="+mn-lt"/>
                          <a:ea typeface="+mn-ea"/>
                          <a:cs typeface="+mn-cs"/>
                        </a:rPr>
                        <a:t>vacuum.This</a:t>
                      </a:r>
                      <a:r>
                        <a:rPr lang="en-US" sz="1800" b="0" i="0" kern="1200" dirty="0" smtClean="0">
                          <a:solidFill>
                            <a:schemeClr val="dk1"/>
                          </a:solidFill>
                          <a:latin typeface="+mn-lt"/>
                          <a:ea typeface="+mn-ea"/>
                          <a:cs typeface="+mn-cs"/>
                        </a:rPr>
                        <a:t> idea started with Maxwell`s equations of electromagnetism. If an object is moving at a constant speed v relative to an observer, the  conclusions for the observer are:-</a:t>
                      </a:r>
                      <a:r>
                        <a:rPr lang="en-US" dirty="0" smtClean="0"/>
                        <a:t/>
                      </a:r>
                      <a:br>
                        <a:rPr lang="en-US" dirty="0" smtClean="0"/>
                      </a:br>
                      <a:r>
                        <a:rPr lang="en-US" sz="1800" b="0" i="0" kern="1200" dirty="0" smtClean="0">
                          <a:solidFill>
                            <a:schemeClr val="dk1"/>
                          </a:solidFill>
                          <a:latin typeface="+mn-lt"/>
                          <a:ea typeface="+mn-ea"/>
                          <a:cs typeface="+mn-cs"/>
                        </a:rPr>
                        <a:t>a.) The clock in the object would tick time </a:t>
                      </a:r>
                      <a:r>
                        <a:rPr lang="en-US" sz="1800" b="0" i="0" kern="1200" dirty="0" err="1" smtClean="0">
                          <a:solidFill>
                            <a:schemeClr val="dk1"/>
                          </a:solidFill>
                          <a:latin typeface="+mn-lt"/>
                          <a:ea typeface="+mn-ea"/>
                          <a:cs typeface="+mn-cs"/>
                        </a:rPr>
                        <a:t>slowly,i.e</a:t>
                      </a:r>
                      <a:r>
                        <a:rPr lang="en-US" sz="1800" b="0" i="0" kern="1200" dirty="0" smtClean="0">
                          <a:solidFill>
                            <a:schemeClr val="dk1"/>
                          </a:solidFill>
                          <a:latin typeface="+mn-lt"/>
                          <a:ea typeface="+mn-ea"/>
                          <a:cs typeface="+mn-cs"/>
                        </a:rPr>
                        <a:t> , time would seem to elapse slowly for the </a:t>
                      </a:r>
                      <a:r>
                        <a:rPr lang="en-US" sz="1800" b="0" i="0" kern="1200" dirty="0" err="1" smtClean="0">
                          <a:solidFill>
                            <a:schemeClr val="dk1"/>
                          </a:solidFill>
                          <a:latin typeface="+mn-lt"/>
                          <a:ea typeface="+mn-ea"/>
                          <a:cs typeface="+mn-cs"/>
                        </a:rPr>
                        <a:t>object.This</a:t>
                      </a:r>
                      <a:r>
                        <a:rPr lang="en-US" sz="1800" b="0" i="0" kern="1200" dirty="0" smtClean="0">
                          <a:solidFill>
                            <a:schemeClr val="dk1"/>
                          </a:solidFill>
                          <a:latin typeface="+mn-lt"/>
                          <a:ea typeface="+mn-ea"/>
                          <a:cs typeface="+mn-cs"/>
                        </a:rPr>
                        <a:t> is called time dilation.</a:t>
                      </a:r>
                      <a:r>
                        <a:rPr lang="en-US" dirty="0" smtClean="0"/>
                        <a:t/>
                      </a:r>
                      <a:br>
                        <a:rPr lang="en-US" dirty="0" smtClean="0"/>
                      </a:br>
                      <a:r>
                        <a:rPr lang="en-US" sz="1800" b="0" i="0" kern="1200" dirty="0" smtClean="0">
                          <a:solidFill>
                            <a:schemeClr val="dk1"/>
                          </a:solidFill>
                          <a:latin typeface="+mn-lt"/>
                          <a:ea typeface="+mn-ea"/>
                          <a:cs typeface="+mn-cs"/>
                        </a:rPr>
                        <a:t>b.)The length of the object contracts in the direction of its </a:t>
                      </a:r>
                      <a:r>
                        <a:rPr lang="en-US" sz="1800" b="0" i="0" kern="1200" dirty="0" err="1" smtClean="0">
                          <a:solidFill>
                            <a:schemeClr val="dk1"/>
                          </a:solidFill>
                          <a:latin typeface="+mn-lt"/>
                          <a:ea typeface="+mn-ea"/>
                          <a:cs typeface="+mn-cs"/>
                        </a:rPr>
                        <a:t>motion.This</a:t>
                      </a:r>
                      <a:r>
                        <a:rPr lang="en-US" sz="1800" b="0" i="0" kern="1200" dirty="0" smtClean="0">
                          <a:solidFill>
                            <a:schemeClr val="dk1"/>
                          </a:solidFill>
                          <a:latin typeface="+mn-lt"/>
                          <a:ea typeface="+mn-ea"/>
                          <a:cs typeface="+mn-cs"/>
                        </a:rPr>
                        <a:t> is called length contraction.</a:t>
                      </a:r>
                      <a:r>
                        <a:rPr lang="en-US" dirty="0" smtClean="0"/>
                        <a:t/>
                      </a:r>
                      <a:br>
                        <a:rPr lang="en-US" dirty="0" smtClean="0"/>
                      </a:br>
                      <a:r>
                        <a:rPr lang="en-US" sz="1800" b="0" i="0" kern="1200" dirty="0" smtClean="0">
                          <a:solidFill>
                            <a:schemeClr val="dk1"/>
                          </a:solidFill>
                          <a:latin typeface="+mn-lt"/>
                          <a:ea typeface="+mn-ea"/>
                          <a:cs typeface="+mn-cs"/>
                        </a:rPr>
                        <a:t>c.)The mass of the object increases by the factor of time dilation .So, special relativity suggests that mass is not </a:t>
                      </a:r>
                      <a:r>
                        <a:rPr lang="en-US" sz="1800" b="0" i="0" kern="1200" dirty="0" err="1" smtClean="0">
                          <a:solidFill>
                            <a:schemeClr val="dk1"/>
                          </a:solidFill>
                          <a:latin typeface="+mn-lt"/>
                          <a:ea typeface="+mn-ea"/>
                          <a:cs typeface="+mn-cs"/>
                        </a:rPr>
                        <a:t>stationary.It</a:t>
                      </a:r>
                      <a:r>
                        <a:rPr lang="en-US" sz="1800" b="0" i="0" kern="1200" dirty="0" smtClean="0">
                          <a:solidFill>
                            <a:schemeClr val="dk1"/>
                          </a:solidFill>
                          <a:latin typeface="+mn-lt"/>
                          <a:ea typeface="+mn-ea"/>
                          <a:cs typeface="+mn-cs"/>
                        </a:rPr>
                        <a:t> is a function  of its velocity, denoted by m(v).</a:t>
                      </a:r>
                      <a:r>
                        <a:rPr lang="en-US" dirty="0" smtClean="0"/>
                        <a:t/>
                      </a:r>
                      <a:br>
                        <a:rPr lang="en-US" dirty="0" smtClean="0"/>
                      </a:br>
                      <a:r>
                        <a:rPr lang="en-US" sz="1800" b="0" i="0" kern="1200" dirty="0" smtClean="0">
                          <a:solidFill>
                            <a:schemeClr val="dk1"/>
                          </a:solidFill>
                          <a:latin typeface="+mn-lt"/>
                          <a:ea typeface="+mn-ea"/>
                          <a:cs typeface="+mn-cs"/>
                        </a:rPr>
                        <a:t>It is form relativity that Einstein made his famous recipe called E=mc^2.To understand this recipe we need to understand the application of the ingredients -  Relativistic momentum, notion of kinetic energy in relativity.</a:t>
                      </a:r>
                      <a:r>
                        <a:rPr lang="en-US" dirty="0" smtClean="0"/>
                        <a:t/>
                      </a:r>
                      <a:br>
                        <a:rPr lang="en-US" dirty="0" smtClean="0"/>
                      </a:br>
                      <a:endParaRPr lang="en-US" dirty="0"/>
                    </a:p>
                  </a:txBody>
                  <a:tcPr/>
                </a:tc>
                <a:tc>
                  <a:txBody>
                    <a:bodyPr/>
                    <a:lstStyle/>
                    <a:p>
                      <a:r>
                        <a:rPr lang="en-US" sz="1800" b="1" i="0" kern="1200" dirty="0" smtClean="0">
                          <a:solidFill>
                            <a:schemeClr val="dk1"/>
                          </a:solidFill>
                          <a:latin typeface="+mn-lt"/>
                          <a:ea typeface="+mn-ea"/>
                          <a:cs typeface="+mn-cs"/>
                        </a:rPr>
                        <a:t>GENERAL RELATIVITY</a:t>
                      </a:r>
                    </a:p>
                    <a:p>
                      <a:r>
                        <a:rPr lang="en-US" sz="1800" b="0" i="0" kern="1200" dirty="0" smtClean="0">
                          <a:solidFill>
                            <a:schemeClr val="dk1"/>
                          </a:solidFill>
                          <a:latin typeface="+mn-lt"/>
                          <a:ea typeface="+mn-ea"/>
                          <a:cs typeface="+mn-cs"/>
                        </a:rPr>
                        <a:t>The General relativity was made by Einstein when he felt that the former was insufficient to describe the whole </a:t>
                      </a:r>
                      <a:r>
                        <a:rPr lang="en-US" sz="1800" b="0" i="0" kern="1200" dirty="0" err="1" smtClean="0">
                          <a:solidFill>
                            <a:schemeClr val="dk1"/>
                          </a:solidFill>
                          <a:latin typeface="+mn-lt"/>
                          <a:ea typeface="+mn-ea"/>
                          <a:cs typeface="+mn-cs"/>
                        </a:rPr>
                        <a:t>universe.This</a:t>
                      </a:r>
                      <a:r>
                        <a:rPr lang="en-US" sz="1800" b="0" i="0" kern="1200" dirty="0" smtClean="0">
                          <a:solidFill>
                            <a:schemeClr val="dk1"/>
                          </a:solidFill>
                          <a:latin typeface="+mn-lt"/>
                          <a:ea typeface="+mn-ea"/>
                          <a:cs typeface="+mn-cs"/>
                        </a:rPr>
                        <a:t> is because in the real universe there are many factors - gravity, force, </a:t>
                      </a:r>
                      <a:r>
                        <a:rPr lang="en-US" sz="1800" b="0" i="0" kern="1200" dirty="0" err="1" smtClean="0">
                          <a:solidFill>
                            <a:schemeClr val="dk1"/>
                          </a:solidFill>
                          <a:latin typeface="+mn-lt"/>
                          <a:ea typeface="+mn-ea"/>
                          <a:cs typeface="+mn-cs"/>
                        </a:rPr>
                        <a:t>etc.But</a:t>
                      </a:r>
                      <a:r>
                        <a:rPr lang="en-US" sz="1800" b="0" i="0" kern="1200" dirty="0" smtClean="0">
                          <a:solidFill>
                            <a:schemeClr val="dk1"/>
                          </a:solidFill>
                          <a:latin typeface="+mn-lt"/>
                          <a:ea typeface="+mn-ea"/>
                          <a:cs typeface="+mn-cs"/>
                        </a:rPr>
                        <a:t> the former theory didn`t take into account these factors. So Einstein took 10 years to build the </a:t>
                      </a:r>
                      <a:r>
                        <a:rPr lang="en-US" sz="1800" b="0" i="0" kern="1200" dirty="0" err="1" smtClean="0">
                          <a:solidFill>
                            <a:schemeClr val="dk1"/>
                          </a:solidFill>
                          <a:latin typeface="+mn-lt"/>
                          <a:ea typeface="+mn-ea"/>
                          <a:cs typeface="+mn-cs"/>
                        </a:rPr>
                        <a:t>latter.It</a:t>
                      </a:r>
                      <a:r>
                        <a:rPr lang="en-US" sz="1800" b="0" i="0" kern="1200" dirty="0" smtClean="0">
                          <a:solidFill>
                            <a:schemeClr val="dk1"/>
                          </a:solidFill>
                          <a:latin typeface="+mn-lt"/>
                          <a:ea typeface="+mn-ea"/>
                          <a:cs typeface="+mn-cs"/>
                        </a:rPr>
                        <a:t> was more complex , comprehensive and covered greater part of the universe .He described space time as a fabric of the universe and gravity was a sort of depression which was created in this fabric by heavy objects.</a:t>
                      </a:r>
                      <a:r>
                        <a:rPr lang="en-US" dirty="0" smtClean="0"/>
                        <a:t/>
                      </a:r>
                      <a:br>
                        <a:rPr lang="en-US" dirty="0" smtClean="0"/>
                      </a:br>
                      <a:r>
                        <a:rPr lang="en-US" sz="1800" b="0" i="0" kern="1200" dirty="0" smtClean="0">
                          <a:solidFill>
                            <a:schemeClr val="dk1"/>
                          </a:solidFill>
                          <a:latin typeface="+mn-lt"/>
                          <a:ea typeface="+mn-ea"/>
                          <a:cs typeface="+mn-cs"/>
                        </a:rPr>
                        <a:t>A famous equation of general relativity is Einstein`s field equation .It is given below</a:t>
                      </a:r>
                      <a:r>
                        <a:rPr lang="en-US" dirty="0" smtClean="0"/>
                        <a:t/>
                      </a:r>
                      <a:br>
                        <a:rPr lang="en-US" dirty="0" smtClean="0"/>
                      </a:br>
                      <a:endParaRPr lang="en-US" sz="1800" b="0" i="0" kern="1200" dirty="0" smtClean="0">
                        <a:solidFill>
                          <a:schemeClr val="dk1"/>
                        </a:solidFill>
                        <a:latin typeface="+mn-lt"/>
                        <a:ea typeface="+mn-ea"/>
                        <a:cs typeface="+mn-cs"/>
                      </a:endParaRPr>
                    </a:p>
                    <a:p>
                      <a:r>
                        <a:rPr lang="en-US" dirty="0" smtClean="0"/>
                        <a:t/>
                      </a:r>
                      <a:br>
                        <a:rPr lang="en-US" dirty="0" smtClean="0"/>
                      </a:br>
                      <a:endParaRPr lang="en-US" dirty="0"/>
                    </a:p>
                  </a:txBody>
                  <a:tcPr/>
                </a:tc>
              </a:tr>
            </a:tbl>
          </a:graphicData>
        </a:graphic>
      </p:graphicFrame>
      <p:graphicFrame>
        <p:nvGraphicFramePr>
          <p:cNvPr id="8" name="Table 7"/>
          <p:cNvGraphicFramePr>
            <a:graphicFrameLocks noGrp="1"/>
          </p:cNvGraphicFramePr>
          <p:nvPr/>
        </p:nvGraphicFramePr>
        <p:xfrm>
          <a:off x="838200" y="1676400"/>
          <a:ext cx="7772400" cy="4953000"/>
        </p:xfrm>
        <a:graphic>
          <a:graphicData uri="http://schemas.openxmlformats.org/drawingml/2006/table">
            <a:tbl>
              <a:tblPr/>
              <a:tblGrid>
                <a:gridCol w="3886200"/>
                <a:gridCol w="3886200"/>
              </a:tblGrid>
              <a:tr h="293613">
                <a:tc>
                  <a:txBody>
                    <a:bodyPr/>
                    <a:lstStyle/>
                    <a:p>
                      <a:pPr marL="0" marR="0" algn="ctr">
                        <a:lnSpc>
                          <a:spcPct val="115000"/>
                        </a:lnSpc>
                        <a:spcBef>
                          <a:spcPts val="0"/>
                        </a:spcBef>
                        <a:spcAft>
                          <a:spcPts val="1000"/>
                        </a:spcAft>
                      </a:pPr>
                      <a:r>
                        <a:rPr lang="en-US" sz="1600" dirty="0" smtClean="0">
                          <a:latin typeface="Calibri"/>
                          <a:ea typeface="Calibri"/>
                          <a:cs typeface="Times New Roman"/>
                        </a:rPr>
                        <a:t>Special Relativity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smtClean="0">
                          <a:latin typeface="Calibri"/>
                          <a:ea typeface="Calibri"/>
                          <a:cs typeface="Times New Roman"/>
                        </a:rPr>
                        <a:t>General Relativity</a:t>
                      </a:r>
                      <a:endParaRPr lang="en-US"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59387">
                <a:tc>
                  <a:txBody>
                    <a:bodyPr/>
                    <a:lstStyle/>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Inertial reference frames.</a:t>
                      </a:r>
                    </a:p>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The </a:t>
                      </a:r>
                      <a:r>
                        <a:rPr lang="en-US" sz="1400" dirty="0">
                          <a:solidFill>
                            <a:srgbClr val="333333"/>
                          </a:solidFill>
                          <a:latin typeface="Georgia"/>
                          <a:ea typeface="Calibri"/>
                          <a:cs typeface="Times New Roman"/>
                        </a:rPr>
                        <a:t>special theory of relativity describes the effect of uniform motion on space time. </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a:solidFill>
                            <a:srgbClr val="333333"/>
                          </a:solidFill>
                          <a:latin typeface="Georgia"/>
                          <a:ea typeface="Calibri"/>
                          <a:cs typeface="Times New Roman"/>
                        </a:rPr>
                        <a:t>It is based on the argument that the speed of light is constant.</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a:solidFill>
                            <a:srgbClr val="333333"/>
                          </a:solidFill>
                          <a:latin typeface="Georgia"/>
                          <a:ea typeface="Calibri"/>
                          <a:cs typeface="Times New Roman"/>
                        </a:rPr>
                        <a:t>The moving clock would tick time slowly. Time would seem to elapse slowly for the moving object. This is called time dilation.</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a:solidFill>
                            <a:srgbClr val="333333"/>
                          </a:solidFill>
                          <a:latin typeface="Georgia"/>
                          <a:ea typeface="Calibri"/>
                          <a:cs typeface="Times New Roman"/>
                        </a:rPr>
                        <a:t>The length of the object contracts in the direction of its motion. </a:t>
                      </a:r>
                      <a:br>
                        <a:rPr lang="en-US" sz="1400" dirty="0">
                          <a:solidFill>
                            <a:srgbClr val="333333"/>
                          </a:solidFill>
                          <a:latin typeface="Georgia"/>
                          <a:ea typeface="Calibri"/>
                          <a:cs typeface="Times New Roman"/>
                        </a:rPr>
                      </a:br>
                      <a:r>
                        <a:rPr lang="en-US" sz="1400" dirty="0">
                          <a:solidFill>
                            <a:srgbClr val="333333"/>
                          </a:solidFill>
                          <a:latin typeface="Georgia"/>
                          <a:ea typeface="Calibri"/>
                          <a:cs typeface="Times New Roman"/>
                        </a:rPr>
                        <a:t>This is called length contraction.</a:t>
                      </a: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
                      </a:r>
                      <a:br>
                        <a:rPr lang="en-US" sz="1400" dirty="0">
                          <a:latin typeface="Calibri"/>
                          <a:ea typeface="Calibri"/>
                          <a:cs typeface="Times New Roman"/>
                        </a:rPr>
                      </a:br>
                      <a:r>
                        <a:rPr lang="en-US" sz="1400" dirty="0">
                          <a:latin typeface="Calibri"/>
                          <a:ea typeface="Calibri"/>
                          <a:cs typeface="Times New Roman"/>
                        </a:rPr>
                        <a:t>Special relativity suggests that the mass changes as the object moves, it is a function of its velocity. </a:t>
                      </a:r>
                      <a:endParaRPr lang="en-US" sz="1400" dirty="0" smtClean="0">
                        <a:latin typeface="Calibri"/>
                        <a:ea typeface="Calibri"/>
                        <a:cs typeface="Times New Roman"/>
                      </a:endParaRPr>
                    </a:p>
                    <a:p>
                      <a:pPr marL="0" marR="0" algn="l">
                        <a:lnSpc>
                          <a:spcPct val="115000"/>
                        </a:lnSpc>
                        <a:spcBef>
                          <a:spcPts val="0"/>
                        </a:spcBef>
                        <a:spcAft>
                          <a:spcPts val="1000"/>
                        </a:spcAft>
                      </a:pPr>
                      <a:r>
                        <a:rPr lang="en-US" sz="1400" dirty="0" smtClean="0">
                          <a:latin typeface="Calibri"/>
                          <a:ea typeface="Calibri"/>
                          <a:cs typeface="Times New Roman"/>
                        </a:rPr>
                        <a:t>E=mc^2.</a:t>
                      </a:r>
                      <a:r>
                        <a:rPr lang="en-US" sz="1100" dirty="0">
                          <a:latin typeface="Calibri"/>
                          <a:ea typeface="Calibri"/>
                          <a:cs typeface="Times New Roman"/>
                        </a:rPr>
                        <a:t/>
                      </a:r>
                      <a:br>
                        <a:rPr lang="en-US" sz="1100" dirty="0">
                          <a:latin typeface="Calibri"/>
                          <a:ea typeface="Calibri"/>
                          <a:cs typeface="Times New Roman"/>
                        </a:rPr>
                      </a:b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Accelerated reference frames. </a:t>
                      </a:r>
                    </a:p>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The </a:t>
                      </a:r>
                      <a:r>
                        <a:rPr lang="en-US" sz="1400" dirty="0">
                          <a:solidFill>
                            <a:srgbClr val="333333"/>
                          </a:solidFill>
                          <a:latin typeface="Georgia"/>
                          <a:ea typeface="Calibri"/>
                          <a:cs typeface="Times New Roman"/>
                        </a:rPr>
                        <a:t>General relativity was made by Einstein when he felt that the former was insufficient to describe the whole universe. This is because in the real universe there are many factors - gravity, force, etc. But the former theory didn`t take into account these factors. So Einstein took 10 years to build the latter. </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a:solidFill>
                            <a:srgbClr val="333333"/>
                          </a:solidFill>
                          <a:latin typeface="Georgia"/>
                          <a:ea typeface="Calibri"/>
                          <a:cs typeface="Times New Roman"/>
                        </a:rPr>
                        <a:t>It was more complex, comprehensive and covered greater part of the universe.</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Einstein described </a:t>
                      </a:r>
                      <a:r>
                        <a:rPr lang="en-US" sz="1400" dirty="0">
                          <a:solidFill>
                            <a:srgbClr val="333333"/>
                          </a:solidFill>
                          <a:latin typeface="Georgia"/>
                          <a:ea typeface="Calibri"/>
                          <a:cs typeface="Times New Roman"/>
                        </a:rPr>
                        <a:t>space time as a fabric of the universe. Gravity of heavy objects created depressions in this fabric. </a:t>
                      </a:r>
                      <a:endParaRPr lang="en-US" sz="1400" dirty="0">
                        <a:latin typeface="Calibri"/>
                        <a:ea typeface="Calibri"/>
                        <a:cs typeface="Times New Roman"/>
                      </a:endParaRPr>
                    </a:p>
                    <a:p>
                      <a:pPr marL="0" marR="0" algn="l">
                        <a:lnSpc>
                          <a:spcPct val="115000"/>
                        </a:lnSpc>
                        <a:spcBef>
                          <a:spcPts val="0"/>
                        </a:spcBef>
                        <a:spcAft>
                          <a:spcPts val="1000"/>
                        </a:spcAft>
                      </a:pPr>
                      <a:r>
                        <a:rPr lang="en-US" sz="1400" dirty="0" smtClean="0">
                          <a:solidFill>
                            <a:srgbClr val="333333"/>
                          </a:solidFill>
                          <a:latin typeface="Georgia"/>
                          <a:ea typeface="Calibri"/>
                          <a:cs typeface="Times New Roman"/>
                        </a:rPr>
                        <a:t>Einstein’s </a:t>
                      </a:r>
                      <a:r>
                        <a:rPr lang="en-US" sz="1400" dirty="0">
                          <a:solidFill>
                            <a:srgbClr val="333333"/>
                          </a:solidFill>
                          <a:latin typeface="Georgia"/>
                          <a:ea typeface="Calibri"/>
                          <a:cs typeface="Times New Roman"/>
                        </a:rPr>
                        <a:t>field equation: </a:t>
                      </a:r>
                      <a:br>
                        <a:rPr lang="en-US" sz="1400" dirty="0">
                          <a:solidFill>
                            <a:srgbClr val="333333"/>
                          </a:solidFill>
                          <a:latin typeface="Georgia"/>
                          <a:ea typeface="Calibri"/>
                          <a:cs typeface="Times New Roman"/>
                        </a:rPr>
                      </a:br>
                      <a:endParaRPr lang="en-US" sz="1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26627" name="Picture 4" descr="https://qph.is.quoracdn.net/main-qimg-6c3ef950c0e67518b01490d8ac92b4d8?convert_to_webp=true"/>
          <p:cNvPicPr>
            <a:picLocks noChangeAspect="1" noChangeArrowheads="1"/>
          </p:cNvPicPr>
          <p:nvPr/>
        </p:nvPicPr>
        <p:blipFill>
          <a:blip r:embed="rId3" cstate="print"/>
          <a:srcRect/>
          <a:stretch>
            <a:fillRect/>
          </a:stretch>
        </p:blipFill>
        <p:spPr bwMode="auto">
          <a:xfrm>
            <a:off x="5105400" y="6019800"/>
            <a:ext cx="2695575" cy="3905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2"/>
          <p:cNvGrpSpPr>
            <a:grpSpLocks/>
          </p:cNvGrpSpPr>
          <p:nvPr/>
        </p:nvGrpSpPr>
        <p:grpSpPr bwMode="auto">
          <a:xfrm>
            <a:off x="-1066800" y="3481388"/>
            <a:ext cx="4800600" cy="4900612"/>
            <a:chOff x="816" y="384"/>
            <a:chExt cx="3024" cy="3087"/>
          </a:xfrm>
        </p:grpSpPr>
        <p:pic>
          <p:nvPicPr>
            <p:cNvPr id="6150" name="Picture 10" descr="F05_02"/>
            <p:cNvPicPr>
              <a:picLocks noChangeAspect="1" noChangeArrowheads="1"/>
            </p:cNvPicPr>
            <p:nvPr/>
          </p:nvPicPr>
          <p:blipFill>
            <a:blip r:embed="rId2" cstate="print"/>
            <a:srcRect/>
            <a:stretch>
              <a:fillRect/>
            </a:stretch>
          </p:blipFill>
          <p:spPr bwMode="auto">
            <a:xfrm>
              <a:off x="816" y="384"/>
              <a:ext cx="3024" cy="2972"/>
            </a:xfrm>
            <a:prstGeom prst="rect">
              <a:avLst/>
            </a:prstGeom>
            <a:noFill/>
            <a:ln w="9525">
              <a:noFill/>
              <a:miter lim="800000"/>
              <a:headEnd/>
              <a:tailEnd/>
            </a:ln>
          </p:spPr>
        </p:pic>
        <p:sp>
          <p:nvSpPr>
            <p:cNvPr id="6151" name="Rectangle 11"/>
            <p:cNvSpPr>
              <a:spLocks noChangeArrowheads="1"/>
            </p:cNvSpPr>
            <p:nvPr/>
          </p:nvSpPr>
          <p:spPr bwMode="auto">
            <a:xfrm>
              <a:off x="1479" y="1935"/>
              <a:ext cx="1632" cy="1536"/>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grpSp>
      <p:sp>
        <p:nvSpPr>
          <p:cNvPr id="6147" name="Text Box 9"/>
          <p:cNvSpPr txBox="1">
            <a:spLocks noChangeArrowheads="1"/>
          </p:cNvSpPr>
          <p:nvPr/>
        </p:nvSpPr>
        <p:spPr bwMode="auto">
          <a:xfrm>
            <a:off x="152400" y="228600"/>
            <a:ext cx="8991600" cy="3200400"/>
          </a:xfrm>
          <a:prstGeom prst="rect">
            <a:avLst/>
          </a:prstGeom>
          <a:noFill/>
          <a:ln w="9525">
            <a:noFill/>
            <a:miter lim="800000"/>
            <a:headEnd/>
            <a:tailEnd/>
          </a:ln>
        </p:spPr>
        <p:txBody>
          <a:bodyPr>
            <a:spAutoFit/>
          </a:bodyPr>
          <a:lstStyle/>
          <a:p>
            <a:pPr algn="ctr">
              <a:spcBef>
                <a:spcPct val="50000"/>
              </a:spcBef>
            </a:pPr>
            <a:r>
              <a:rPr lang="en-US" sz="2800" b="1">
                <a:solidFill>
                  <a:srgbClr val="9900CC"/>
                </a:solidFill>
                <a:latin typeface="Calibri" pitchFamily="34" charset="0"/>
              </a:rPr>
              <a:t>Inertial Reference Frames:</a:t>
            </a:r>
            <a:r>
              <a:rPr lang="en-US">
                <a:latin typeface="Calibri" pitchFamily="34" charset="0"/>
              </a:rPr>
              <a:t>    </a:t>
            </a:r>
          </a:p>
          <a:p>
            <a:pPr>
              <a:spcBef>
                <a:spcPct val="50000"/>
              </a:spcBef>
            </a:pPr>
            <a:r>
              <a:rPr lang="en-US">
                <a:latin typeface="Calibri" pitchFamily="34" charset="0"/>
              </a:rPr>
              <a:t>We define a reference frame as “</a:t>
            </a:r>
            <a:r>
              <a:rPr lang="en-US" b="1">
                <a:latin typeface="Calibri" pitchFamily="34" charset="0"/>
              </a:rPr>
              <a:t>inertial</a:t>
            </a:r>
            <a:r>
              <a:rPr lang="en-US">
                <a:latin typeface="Calibri" pitchFamily="34" charset="0"/>
              </a:rPr>
              <a:t>”  if Newton’s three laws of motion hold.  In contrast, reference frames in which Newton’s law are not obeyed are labeled “</a:t>
            </a:r>
            <a:r>
              <a:rPr lang="en-US" b="1">
                <a:latin typeface="Calibri" pitchFamily="34" charset="0"/>
              </a:rPr>
              <a:t>noninertial.</a:t>
            </a:r>
            <a:r>
              <a:rPr lang="en-US">
                <a:latin typeface="Calibri" pitchFamily="34" charset="0"/>
              </a:rPr>
              <a:t>” 							 </a:t>
            </a:r>
          </a:p>
          <a:p>
            <a:pPr>
              <a:spcBef>
                <a:spcPct val="50000"/>
              </a:spcBef>
            </a:pPr>
            <a:r>
              <a:rPr lang="en-US">
                <a:latin typeface="Calibri" pitchFamily="34" charset="0"/>
              </a:rPr>
              <a:t>Newton believed that at least one such inertial reference frame </a:t>
            </a:r>
            <a:r>
              <a:rPr lang="en-US" i="1">
                <a:latin typeface="Calibri" pitchFamily="34" charset="0"/>
              </a:rPr>
              <a:t>R</a:t>
            </a:r>
            <a:r>
              <a:rPr lang="en-US">
                <a:latin typeface="Calibri" pitchFamily="34" charset="0"/>
              </a:rPr>
              <a:t> exists.  Any other inertial frame  </a:t>
            </a:r>
            <a:r>
              <a:rPr lang="en-US" i="1">
                <a:latin typeface="Calibri" pitchFamily="34" charset="0"/>
              </a:rPr>
              <a:t>R</a:t>
            </a:r>
            <a:r>
              <a:rPr lang="en-US" i="1">
                <a:latin typeface="Calibri" pitchFamily="34" charset="0"/>
                <a:cs typeface="Times New Roman" pitchFamily="18" charset="0"/>
              </a:rPr>
              <a:t>'</a:t>
            </a:r>
            <a:r>
              <a:rPr lang="en-US" i="1">
                <a:latin typeface="Calibri" pitchFamily="34" charset="0"/>
              </a:rPr>
              <a:t>  </a:t>
            </a:r>
            <a:r>
              <a:rPr lang="en-US">
                <a:latin typeface="Calibri" pitchFamily="34" charset="0"/>
              </a:rPr>
              <a:t>that moves with </a:t>
            </a:r>
            <a:r>
              <a:rPr lang="en-US" b="1">
                <a:solidFill>
                  <a:srgbClr val="9900CC"/>
                </a:solidFill>
                <a:latin typeface="Calibri" pitchFamily="34" charset="0"/>
              </a:rPr>
              <a:t>constant velocity</a:t>
            </a:r>
            <a:r>
              <a:rPr lang="en-US">
                <a:latin typeface="Calibri" pitchFamily="34" charset="0"/>
              </a:rPr>
              <a:t> with respect to </a:t>
            </a:r>
            <a:r>
              <a:rPr lang="en-US" i="1">
                <a:latin typeface="Calibri" pitchFamily="34" charset="0"/>
              </a:rPr>
              <a:t>R</a:t>
            </a:r>
            <a:r>
              <a:rPr lang="en-US">
                <a:latin typeface="Calibri" pitchFamily="34" charset="0"/>
              </a:rPr>
              <a:t> is also an inertial reference frame.  In contrast, a reference frame </a:t>
            </a:r>
            <a:r>
              <a:rPr lang="en-US" i="1">
                <a:latin typeface="Calibri" pitchFamily="34" charset="0"/>
              </a:rPr>
              <a:t>R</a:t>
            </a:r>
            <a:r>
              <a:rPr lang="en-US" i="1">
                <a:latin typeface="Calibri" pitchFamily="34" charset="0"/>
                <a:cs typeface="Times New Roman" pitchFamily="18" charset="0"/>
              </a:rPr>
              <a:t>"</a:t>
            </a:r>
            <a:r>
              <a:rPr lang="en-US">
                <a:latin typeface="Calibri" pitchFamily="34" charset="0"/>
                <a:cs typeface="Times New Roman" pitchFamily="18" charset="0"/>
              </a:rPr>
              <a:t>  that </a:t>
            </a:r>
            <a:r>
              <a:rPr lang="en-US" b="1">
                <a:solidFill>
                  <a:srgbClr val="9900CC"/>
                </a:solidFill>
                <a:latin typeface="Calibri" pitchFamily="34" charset="0"/>
                <a:cs typeface="Times New Roman" pitchFamily="18" charset="0"/>
              </a:rPr>
              <a:t>accelerates</a:t>
            </a:r>
            <a:r>
              <a:rPr lang="en-US">
                <a:latin typeface="Calibri" pitchFamily="34" charset="0"/>
                <a:cs typeface="Times New Roman" pitchFamily="18" charset="0"/>
              </a:rPr>
              <a:t> with respect to </a:t>
            </a:r>
            <a:r>
              <a:rPr lang="en-US" i="1">
                <a:latin typeface="Calibri" pitchFamily="34" charset="0"/>
                <a:cs typeface="Times New Roman" pitchFamily="18" charset="0"/>
              </a:rPr>
              <a:t>R</a:t>
            </a:r>
            <a:r>
              <a:rPr lang="en-US">
                <a:latin typeface="Calibri" pitchFamily="34" charset="0"/>
                <a:cs typeface="Times New Roman" pitchFamily="18" charset="0"/>
              </a:rPr>
              <a:t> is a noninertial reference frame.</a:t>
            </a:r>
            <a:endParaRPr lang="en-US">
              <a:latin typeface="Calibri" pitchFamily="34" charset="0"/>
            </a:endParaRPr>
          </a:p>
        </p:txBody>
      </p:sp>
      <p:sp>
        <p:nvSpPr>
          <p:cNvPr id="6148" name="Text Box 13"/>
          <p:cNvSpPr txBox="1">
            <a:spLocks noChangeArrowheads="1"/>
          </p:cNvSpPr>
          <p:nvPr/>
        </p:nvSpPr>
        <p:spPr bwMode="auto">
          <a:xfrm>
            <a:off x="2590800" y="3581400"/>
            <a:ext cx="6400800" cy="2446338"/>
          </a:xfrm>
          <a:prstGeom prst="rect">
            <a:avLst/>
          </a:prstGeom>
          <a:noFill/>
          <a:ln w="9525">
            <a:noFill/>
            <a:miter lim="800000"/>
            <a:headEnd/>
            <a:tailEnd/>
          </a:ln>
        </p:spPr>
        <p:txBody>
          <a:bodyPr>
            <a:spAutoFit/>
          </a:bodyPr>
          <a:lstStyle/>
          <a:p>
            <a:pPr>
              <a:spcBef>
                <a:spcPct val="50000"/>
              </a:spcBef>
            </a:pPr>
            <a:r>
              <a:rPr lang="en-US">
                <a:latin typeface="Calibri" pitchFamily="34" charset="0"/>
              </a:rPr>
              <a:t>The Earth rotates about its axis once every 24 hours and thus it is accelerating with respect to an inertial reference frame.  Thus we are making an approximation when we consider the Earth to be an inertial reference frame.  This approximation is excellent for most small-scale phenomena.  </a:t>
            </a:r>
          </a:p>
          <a:p>
            <a:pPr>
              <a:spcBef>
                <a:spcPct val="50000"/>
              </a:spcBef>
            </a:pPr>
            <a:r>
              <a:rPr lang="en-US">
                <a:latin typeface="Calibri" pitchFamily="34" charset="0"/>
              </a:rPr>
              <a:t>Nevertheless, for large-scale phenomena such as global wind systems,  this is not the case and corrections to Newton’s laws must be used.    </a:t>
            </a:r>
          </a:p>
        </p:txBody>
      </p:sp>
      <p:sp>
        <p:nvSpPr>
          <p:cNvPr id="6149" name="Text Box 14"/>
          <p:cNvSpPr txBox="1">
            <a:spLocks noChangeArrowheads="1"/>
          </p:cNvSpPr>
          <p:nvPr/>
        </p:nvSpPr>
        <p:spPr bwMode="auto">
          <a:xfrm>
            <a:off x="8153400" y="6430963"/>
            <a:ext cx="990600" cy="427037"/>
          </a:xfrm>
          <a:prstGeom prst="rect">
            <a:avLst/>
          </a:prstGeom>
          <a:noFill/>
          <a:ln w="9525">
            <a:noFill/>
            <a:miter lim="800000"/>
            <a:headEnd/>
            <a:tailEnd/>
          </a:ln>
        </p:spPr>
        <p:txBody>
          <a:bodyPr>
            <a:spAutoFit/>
          </a:bodyPr>
          <a:lstStyle/>
          <a:p>
            <a:pPr>
              <a:spcBef>
                <a:spcPct val="50000"/>
              </a:spcBef>
            </a:pPr>
            <a:r>
              <a:rPr lang="en-US">
                <a:solidFill>
                  <a:srgbClr val="339933"/>
                </a:solidFill>
                <a:latin typeface="Calibri" pitchFamily="34" charset="0"/>
              </a:rPr>
              <a:t>(5-10)</a:t>
            </a:r>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20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20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20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8">
                                            <p:txEl>
                                              <p:pRg st="0" end="0"/>
                                            </p:txEl>
                                          </p:spTgt>
                                        </p:tgtEl>
                                        <p:attrNameLst>
                                          <p:attrName>style.visibility</p:attrName>
                                        </p:attrNameLst>
                                      </p:cBhvr>
                                      <p:to>
                                        <p:strVal val="visible"/>
                                      </p:to>
                                    </p:set>
                                    <p:animEffect transition="in" filter="fade">
                                      <p:cBhvr>
                                        <p:cTn id="27" dur="2000"/>
                                        <p:tgtEl>
                                          <p:spTgt spid="614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8">
                                            <p:txEl>
                                              <p:pRg st="1" end="1"/>
                                            </p:txEl>
                                          </p:spTgt>
                                        </p:tgtEl>
                                        <p:attrNameLst>
                                          <p:attrName>style.visibility</p:attrName>
                                        </p:attrNameLst>
                                      </p:cBhvr>
                                      <p:to>
                                        <p:strVal val="visible"/>
                                      </p:to>
                                    </p:set>
                                    <p:animEffect transition="in" filter="fade">
                                      <p:cBhvr>
                                        <p:cTn id="32" dur="2000"/>
                                        <p:tgtEl>
                                          <p:spTgt spid="6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P spid="614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a:bodyPr>
          <a:lstStyle/>
          <a:p>
            <a:pPr eaLnBrk="1" fontAlgn="auto" hangingPunct="1">
              <a:spcAft>
                <a:spcPts val="0"/>
              </a:spcAft>
              <a:defRPr/>
            </a:pPr>
            <a:r>
              <a:rPr lang="en-US" dirty="0" smtClean="0"/>
              <a:t>Newtonian Mechanics</a:t>
            </a:r>
            <a:endParaRPr lang="en-US" dirty="0"/>
          </a:p>
        </p:txBody>
      </p:sp>
      <p:sp>
        <p:nvSpPr>
          <p:cNvPr id="3" name="Content Placeholder 2"/>
          <p:cNvSpPr>
            <a:spLocks noGrp="1"/>
          </p:cNvSpPr>
          <p:nvPr>
            <p:ph idx="1"/>
          </p:nvPr>
        </p:nvSpPr>
        <p:spPr>
          <a:xfrm>
            <a:off x="0" y="990600"/>
            <a:ext cx="8991600" cy="4830763"/>
          </a:xfrm>
        </p:spPr>
        <p:txBody>
          <a:bodyPr rtlCol="0">
            <a:normAutofit/>
          </a:bodyPr>
          <a:lstStyle/>
          <a:p>
            <a:pPr eaLnBrk="1" fontAlgn="auto" hangingPunct="1">
              <a:spcAft>
                <a:spcPts val="0"/>
              </a:spcAft>
              <a:buFont typeface="Arial" pitchFamily="34" charset="0"/>
              <a:buChar char="•"/>
              <a:defRPr/>
            </a:pPr>
            <a:r>
              <a:rPr lang="en-US" sz="2000" dirty="0" smtClean="0"/>
              <a:t>The relation between a force and the acceleration it causes was first understood by Isaac Newton (1642–1727). </a:t>
            </a:r>
          </a:p>
          <a:p>
            <a:pPr eaLnBrk="1" fontAlgn="auto" hangingPunct="1">
              <a:spcAft>
                <a:spcPts val="0"/>
              </a:spcAft>
              <a:buFont typeface="Arial" pitchFamily="34" charset="0"/>
              <a:buChar char="•"/>
              <a:defRPr/>
            </a:pPr>
            <a:r>
              <a:rPr lang="en-US" sz="2000" dirty="0" smtClean="0"/>
              <a:t>The study of that relation, as Newton presented it, is called </a:t>
            </a:r>
            <a:r>
              <a:rPr lang="en-US" sz="2000" i="1" dirty="0" smtClean="0"/>
              <a:t>Newtonian mechanics</a:t>
            </a:r>
            <a:r>
              <a:rPr lang="en-US" sz="2000" dirty="0" smtClean="0"/>
              <a:t>. </a:t>
            </a:r>
          </a:p>
          <a:p>
            <a:pPr eaLnBrk="1" fontAlgn="auto" hangingPunct="1">
              <a:spcAft>
                <a:spcPts val="0"/>
              </a:spcAft>
              <a:buFont typeface="Arial" pitchFamily="34" charset="0"/>
              <a:buChar char="•"/>
              <a:defRPr/>
            </a:pPr>
            <a:r>
              <a:rPr lang="en-US" sz="2000" dirty="0" smtClean="0"/>
              <a:t>Newtonian mechanics does not apply to all situations. If the speeds of the interacting bodies are very large—an appreciable fraction of the speed of light—we must replace Newtonian mechanics with Einstein’s theory of relativity, which holds at any speed, including those near the speed of light. </a:t>
            </a:r>
          </a:p>
          <a:p>
            <a:pPr eaLnBrk="1" fontAlgn="auto" hangingPunct="1">
              <a:spcAft>
                <a:spcPts val="0"/>
              </a:spcAft>
              <a:buFont typeface="Arial" pitchFamily="34" charset="0"/>
              <a:buChar char="•"/>
              <a:defRPr/>
            </a:pPr>
            <a:r>
              <a:rPr lang="en-US" sz="2000" dirty="0" smtClean="0"/>
              <a:t>If the interacting bodies are on the scale of atomic structure (for example, they might be electrons in an atom), we must replace Newtonian mechanics with quantum mechanics. </a:t>
            </a:r>
          </a:p>
          <a:p>
            <a:pPr eaLnBrk="1" fontAlgn="auto" hangingPunct="1">
              <a:spcAft>
                <a:spcPts val="0"/>
              </a:spcAft>
              <a:buFont typeface="Arial" pitchFamily="34" charset="0"/>
              <a:buChar char="•"/>
              <a:defRPr/>
            </a:pPr>
            <a:r>
              <a:rPr lang="en-US" sz="2000" dirty="0" smtClean="0"/>
              <a:t>Physicists now view Newtonian mechanics as a special case of these two more comprehensive theories.</a:t>
            </a:r>
            <a:endParaRPr lang="en-US" sz="2000" dirty="0"/>
          </a:p>
        </p:txBody>
      </p:sp>
      <p:pic>
        <p:nvPicPr>
          <p:cNvPr id="4" name="Picture 2" descr="https://upload.wikimedia.org/wikipedia/commons/thumb/5/56/Modernphysicsfields.svg/468px-Modernphysicsfields.svg.png"/>
          <p:cNvPicPr>
            <a:picLocks noChangeAspect="1" noChangeArrowheads="1"/>
          </p:cNvPicPr>
          <p:nvPr/>
        </p:nvPicPr>
        <p:blipFill>
          <a:blip r:embed="rId2" cstate="print"/>
          <a:srcRect/>
          <a:stretch>
            <a:fillRect/>
          </a:stretch>
        </p:blipFill>
        <p:spPr bwMode="auto">
          <a:xfrm>
            <a:off x="2895600" y="4848224"/>
            <a:ext cx="4457700" cy="2009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Fundamental Constants</a:t>
            </a:r>
            <a:endParaRPr lang="en-US" dirty="0"/>
          </a:p>
        </p:txBody>
      </p:sp>
      <p:sp>
        <p:nvSpPr>
          <p:cNvPr id="3" name="Content Placeholder 2"/>
          <p:cNvSpPr>
            <a:spLocks noGrp="1"/>
          </p:cNvSpPr>
          <p:nvPr>
            <p:ph idx="1"/>
          </p:nvPr>
        </p:nvSpPr>
        <p:spPr/>
        <p:txBody>
          <a:bodyPr/>
          <a:lstStyle/>
          <a:p>
            <a:r>
              <a:rPr lang="en-US" dirty="0" smtClean="0">
                <a:hlinkClick r:id="rId2"/>
              </a:rPr>
              <a:t>http://hyperphysics.phy-astr.gsu.edu/hbase/tables/funcon.html</a:t>
            </a: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Electromagnetic Waves</a:t>
            </a:r>
            <a:endParaRPr lang="en-US" dirty="0"/>
          </a:p>
        </p:txBody>
      </p:sp>
      <p:sp>
        <p:nvSpPr>
          <p:cNvPr id="4" name="Rectangle 3"/>
          <p:cNvSpPr/>
          <p:nvPr/>
        </p:nvSpPr>
        <p:spPr>
          <a:xfrm>
            <a:off x="0" y="990600"/>
            <a:ext cx="9144000" cy="923330"/>
          </a:xfrm>
          <a:prstGeom prst="rect">
            <a:avLst/>
          </a:prstGeom>
        </p:spPr>
        <p:txBody>
          <a:bodyPr wrap="square">
            <a:spAutoFit/>
          </a:bodyPr>
          <a:lstStyle/>
          <a:p>
            <a:r>
              <a:rPr lang="en-US" dirty="0" smtClean="0"/>
              <a:t>The information age in which we live is based almost entirely on the physics of electromagnetic waves. We are now globally connected by television, telephones, and the Web and constantly immersed in those signals which are electromagnetic waves.</a:t>
            </a:r>
            <a:endParaRPr lang="en-US" dirty="0"/>
          </a:p>
        </p:txBody>
      </p:sp>
      <p:pic>
        <p:nvPicPr>
          <p:cNvPr id="1026" name="Picture 2" descr="http://edugen.wiley.com/edugen/courses/crs4957/halliday9118/halliday9088c33/image_n/nt0001-y.gif"/>
          <p:cNvPicPr>
            <a:picLocks noChangeAspect="1" noChangeArrowheads="1"/>
          </p:cNvPicPr>
          <p:nvPr/>
        </p:nvPicPr>
        <p:blipFill>
          <a:blip r:embed="rId2" cstate="print"/>
          <a:srcRect/>
          <a:stretch>
            <a:fillRect/>
          </a:stretch>
        </p:blipFill>
        <p:spPr bwMode="auto">
          <a:xfrm>
            <a:off x="0" y="2286000"/>
            <a:ext cx="7477125" cy="3781425"/>
          </a:xfrm>
          <a:prstGeom prst="rect">
            <a:avLst/>
          </a:prstGeom>
          <a:noFill/>
        </p:spPr>
      </p:pic>
      <p:sp>
        <p:nvSpPr>
          <p:cNvPr id="6" name="Rectangle 5"/>
          <p:cNvSpPr/>
          <p:nvPr/>
        </p:nvSpPr>
        <p:spPr>
          <a:xfrm>
            <a:off x="762000" y="2362200"/>
            <a:ext cx="2048702" cy="369332"/>
          </a:xfrm>
          <a:prstGeom prst="rect">
            <a:avLst/>
          </a:prstGeom>
        </p:spPr>
        <p:txBody>
          <a:bodyPr wrap="none">
            <a:spAutoFit/>
          </a:bodyPr>
          <a:lstStyle/>
          <a:p>
            <a:r>
              <a:rPr lang="en-US" dirty="0" smtClean="0"/>
              <a:t>Maxwell's Rainbow:</a:t>
            </a:r>
            <a:endParaRPr lang="en-US" dirty="0"/>
          </a:p>
        </p:txBody>
      </p:sp>
      <p:pic>
        <p:nvPicPr>
          <p:cNvPr id="1028" name="Picture 4" descr="http://edugen.wiley.com/edugen/courses/crs4957/halliday9118/halliday9088c33/image_n/nt0002-y.gif"/>
          <p:cNvPicPr>
            <a:picLocks noChangeAspect="1" noChangeArrowheads="1"/>
          </p:cNvPicPr>
          <p:nvPr/>
        </p:nvPicPr>
        <p:blipFill>
          <a:blip r:embed="rId3" cstate="print"/>
          <a:srcRect/>
          <a:stretch>
            <a:fillRect/>
          </a:stretch>
        </p:blipFill>
        <p:spPr bwMode="auto">
          <a:xfrm>
            <a:off x="7134225" y="1676400"/>
            <a:ext cx="2009775" cy="1962150"/>
          </a:xfrm>
          <a:prstGeom prst="rect">
            <a:avLst/>
          </a:prstGeom>
          <a:noFill/>
        </p:spPr>
      </p:pic>
      <p:sp>
        <p:nvSpPr>
          <p:cNvPr id="8" name="Rectangle 7"/>
          <p:cNvSpPr/>
          <p:nvPr/>
        </p:nvSpPr>
        <p:spPr>
          <a:xfrm>
            <a:off x="7696200" y="3657600"/>
            <a:ext cx="1447800" cy="646331"/>
          </a:xfrm>
          <a:prstGeom prst="rect">
            <a:avLst/>
          </a:prstGeom>
        </p:spPr>
        <p:txBody>
          <a:bodyPr wrap="square">
            <a:spAutoFit/>
          </a:bodyPr>
          <a:lstStyle/>
          <a:p>
            <a:r>
              <a:rPr lang="en-US" sz="1200" dirty="0" smtClean="0"/>
              <a:t>The relative sensitivity of the average human eye </a:t>
            </a:r>
            <a:endParaRPr lang="en-US" sz="1200" dirty="0"/>
          </a:p>
        </p:txBody>
      </p:sp>
      <p:sp>
        <p:nvSpPr>
          <p:cNvPr id="10" name="Rectangle 9"/>
          <p:cNvSpPr/>
          <p:nvPr/>
        </p:nvSpPr>
        <p:spPr>
          <a:xfrm>
            <a:off x="0" y="6119336"/>
            <a:ext cx="9144000" cy="738664"/>
          </a:xfrm>
          <a:prstGeom prst="rect">
            <a:avLst/>
          </a:prstGeom>
        </p:spPr>
        <p:txBody>
          <a:bodyPr wrap="square">
            <a:spAutoFit/>
          </a:bodyPr>
          <a:lstStyle/>
          <a:p>
            <a:r>
              <a:rPr lang="en-US" sz="1400" dirty="0" smtClean="0"/>
              <a:t>P1: A certain helium–neon laser emits red light in a narrow band of wavelengths centered at 632.8 nm and with a “wavelength width” (such as on the scale of Fig. </a:t>
            </a:r>
            <a:r>
              <a:rPr lang="en-US" sz="1400" dirty="0" smtClean="0">
                <a:hlinkClick r:id="rId4" action="ppaction://hlinkfile"/>
              </a:rPr>
              <a:t>33-1</a:t>
            </a:r>
            <a:r>
              <a:rPr lang="en-US" sz="1400" dirty="0" smtClean="0"/>
              <a:t>) of 0.0100 nm. What is the corresponding “frequency width” for the emission?</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20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8"/>
                                        </p:tgtEl>
                                        <p:attrNameLst>
                                          <p:attrName>style.visibility</p:attrName>
                                        </p:attrNameLst>
                                      </p:cBhvr>
                                      <p:to>
                                        <p:strVal val="visible"/>
                                      </p:to>
                                    </p:set>
                                    <p:animEffect transition="in" filter="fade">
                                      <p:cBhvr>
                                        <p:cTn id="22" dur="2000"/>
                                        <p:tgtEl>
                                          <p:spTgt spid="102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20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0" end="0"/>
                                            </p:txEl>
                                          </p:spTgt>
                                        </p:tgtEl>
                                        <p:attrNameLst>
                                          <p:attrName>style.visibility</p:attrName>
                                        </p:attrNameLst>
                                      </p:cBhvr>
                                      <p:to>
                                        <p:strVal val="visible"/>
                                      </p:to>
                                    </p:set>
                                    <p:animEffect transition="in" filter="fade">
                                      <p:cBhvr>
                                        <p:cTn id="3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8" grpId="0" build="p"/>
      <p:bldP spid="1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Electromagnetic Wave</a:t>
            </a:r>
            <a:endParaRPr lang="en-US" dirty="0"/>
          </a:p>
        </p:txBody>
      </p:sp>
      <p:pic>
        <p:nvPicPr>
          <p:cNvPr id="6146" name="Picture 2" descr="http://edugen.wiley.com/edugen/courses/crs4957/halliday9118/halliday9088c33/image_n/nt0005-y.gif"/>
          <p:cNvPicPr>
            <a:picLocks noChangeAspect="1" noChangeArrowheads="1"/>
          </p:cNvPicPr>
          <p:nvPr/>
        </p:nvPicPr>
        <p:blipFill>
          <a:blip r:embed="rId2" cstate="print"/>
          <a:srcRect/>
          <a:stretch>
            <a:fillRect/>
          </a:stretch>
        </p:blipFill>
        <p:spPr bwMode="auto">
          <a:xfrm>
            <a:off x="838200" y="1828800"/>
            <a:ext cx="3724275" cy="2181226"/>
          </a:xfrm>
          <a:prstGeom prst="rect">
            <a:avLst/>
          </a:prstGeom>
          <a:noFill/>
        </p:spPr>
      </p:pic>
      <p:pic>
        <p:nvPicPr>
          <p:cNvPr id="6154" name="Picture 10" descr="http://edugen.wiley.com/edugen/courses/crs4957/halliday9118/halliday9088c33/image_n/nt0080-y.gif"/>
          <p:cNvPicPr>
            <a:picLocks noChangeAspect="1" noChangeArrowheads="1"/>
          </p:cNvPicPr>
          <p:nvPr/>
        </p:nvPicPr>
        <p:blipFill>
          <a:blip r:embed="rId3" cstate="print"/>
          <a:srcRect/>
          <a:stretch>
            <a:fillRect/>
          </a:stretch>
        </p:blipFill>
        <p:spPr bwMode="auto">
          <a:xfrm>
            <a:off x="5334000" y="5715000"/>
            <a:ext cx="2000250" cy="371475"/>
          </a:xfrm>
          <a:prstGeom prst="rect">
            <a:avLst/>
          </a:prstGeom>
          <a:noFill/>
        </p:spPr>
      </p:pic>
      <p:sp>
        <p:nvSpPr>
          <p:cNvPr id="6157" name="Rectangle 13"/>
          <p:cNvSpPr>
            <a:spLocks noChangeArrowheads="1"/>
          </p:cNvSpPr>
          <p:nvPr/>
        </p:nvSpPr>
        <p:spPr bwMode="auto">
          <a:xfrm>
            <a:off x="0" y="42672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400" b="0" i="0" u="none" strike="noStrike" cap="none" normalizeH="0" baseline="0" dirty="0" smtClean="0">
                <a:ln>
                  <a:noFill/>
                </a:ln>
                <a:solidFill>
                  <a:schemeClr val="tx1"/>
                </a:solidFill>
                <a:effectLst/>
                <a:latin typeface="+mj-lt"/>
              </a:rPr>
              <a:t>The electric and magnetic fields are always perpendicular to the direction in which the wave is traveling. Thus, the wave is a </a:t>
            </a:r>
            <a:r>
              <a:rPr kumimoji="0" lang="en-US" sz="1400" b="0" i="1" u="none" strike="noStrike" cap="none" normalizeH="0" baseline="0" dirty="0" smtClean="0">
                <a:ln>
                  <a:noFill/>
                </a:ln>
                <a:solidFill>
                  <a:schemeClr val="tx1"/>
                </a:solidFill>
                <a:effectLst/>
                <a:latin typeface="+mj-lt"/>
              </a:rPr>
              <a:t>transverse wave.</a:t>
            </a:r>
          </a:p>
          <a:p>
            <a:pPr marL="342900" indent="-342900" fontAlgn="base">
              <a:spcBef>
                <a:spcPct val="0"/>
              </a:spcBef>
              <a:spcAft>
                <a:spcPct val="0"/>
              </a:spcAft>
              <a:buFontTx/>
              <a:buAutoNum type="arabicPeriod"/>
            </a:pPr>
            <a:r>
              <a:rPr lang="en-US" sz="1400" dirty="0" smtClean="0"/>
              <a:t>The electric field is always perpendicular to the magnetic field.</a:t>
            </a:r>
          </a:p>
          <a:p>
            <a:pPr marL="342900" indent="-342900" fontAlgn="base">
              <a:spcBef>
                <a:spcPct val="0"/>
              </a:spcBef>
              <a:spcAft>
                <a:spcPct val="0"/>
              </a:spcAft>
              <a:buFontTx/>
              <a:buAutoNum type="arabicPeriod"/>
            </a:pPr>
            <a:r>
              <a:rPr lang="en-US" sz="1400" dirty="0" smtClean="0"/>
              <a:t>The cross product,           always gives the direction in which the wave travels.</a:t>
            </a:r>
          </a:p>
          <a:p>
            <a:pPr marL="342900" indent="-342900" fontAlgn="base">
              <a:spcBef>
                <a:spcPct val="0"/>
              </a:spcBef>
              <a:spcAft>
                <a:spcPct val="0"/>
              </a:spcAft>
              <a:buFontTx/>
              <a:buAutoNum type="arabicPeriod"/>
            </a:pPr>
            <a:r>
              <a:rPr lang="en-US" sz="1400" dirty="0" smtClean="0"/>
              <a:t>The fields always vary </a:t>
            </a:r>
            <a:r>
              <a:rPr lang="en-US" sz="1400" dirty="0" err="1" smtClean="0"/>
              <a:t>sinusoidally</a:t>
            </a:r>
            <a:r>
              <a:rPr lang="en-US" sz="1400" dirty="0" smtClean="0"/>
              <a:t>, just like the transverse waves, the fields vary with the same frequency and </a:t>
            </a:r>
            <a:r>
              <a:rPr lang="en-US" sz="1400" i="1" dirty="0" smtClean="0"/>
              <a:t>in phase</a:t>
            </a:r>
            <a:r>
              <a:rPr lang="en-US" sz="1400" dirty="0" smtClean="0"/>
              <a:t> (in step) with each other.</a:t>
            </a:r>
            <a:endParaRPr kumimoji="0" lang="en-US" sz="1400" b="0" i="0" u="none" strike="noStrike" cap="none" normalizeH="0" baseline="0" dirty="0" smtClean="0">
              <a:ln>
                <a:noFill/>
              </a:ln>
              <a:solidFill>
                <a:schemeClr val="tx1"/>
              </a:solidFill>
              <a:effectLst/>
              <a:latin typeface="Arial" pitchFamily="34" charset="0"/>
            </a:endParaRPr>
          </a:p>
        </p:txBody>
      </p:sp>
      <p:pic>
        <p:nvPicPr>
          <p:cNvPr id="6161" name="Picture 17" descr="http://edugen.wiley.com/edugen/courses/crs4957/halliday9118/halliday9088c33/math/math004.gif"/>
          <p:cNvPicPr>
            <a:picLocks noChangeAspect="1" noChangeArrowheads="1"/>
          </p:cNvPicPr>
          <p:nvPr/>
        </p:nvPicPr>
        <p:blipFill>
          <a:blip r:embed="rId4" cstate="print"/>
          <a:srcRect/>
          <a:stretch>
            <a:fillRect/>
          </a:stretch>
        </p:blipFill>
        <p:spPr bwMode="auto">
          <a:xfrm>
            <a:off x="1905000" y="4953000"/>
            <a:ext cx="381000" cy="181841"/>
          </a:xfrm>
          <a:prstGeom prst="rect">
            <a:avLst/>
          </a:prstGeom>
          <a:noFill/>
        </p:spPr>
      </p:pic>
      <p:pic>
        <p:nvPicPr>
          <p:cNvPr id="6163" name="Picture 19" descr="http://edugen.wiley.com/edugen/courses/crs4957/halliday9118/halliday9088c33/image_n/nt0081-y.gif"/>
          <p:cNvPicPr>
            <a:picLocks noChangeAspect="1" noChangeArrowheads="1"/>
          </p:cNvPicPr>
          <p:nvPr/>
        </p:nvPicPr>
        <p:blipFill>
          <a:blip r:embed="rId5" cstate="print"/>
          <a:srcRect/>
          <a:stretch>
            <a:fillRect/>
          </a:stretch>
        </p:blipFill>
        <p:spPr bwMode="auto">
          <a:xfrm>
            <a:off x="2667000" y="5715000"/>
            <a:ext cx="1962150" cy="3333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7">
                                            <p:txEl>
                                              <p:pRg st="0" end="0"/>
                                            </p:txEl>
                                          </p:spTgt>
                                        </p:tgtEl>
                                        <p:attrNameLst>
                                          <p:attrName>style.visibility</p:attrName>
                                        </p:attrNameLst>
                                      </p:cBhvr>
                                      <p:to>
                                        <p:strVal val="visible"/>
                                      </p:to>
                                    </p:set>
                                    <p:animEffect transition="in" filter="fade">
                                      <p:cBhvr>
                                        <p:cTn id="12" dur="2000"/>
                                        <p:tgtEl>
                                          <p:spTgt spid="615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57">
                                            <p:txEl>
                                              <p:pRg st="1" end="1"/>
                                            </p:txEl>
                                          </p:spTgt>
                                        </p:tgtEl>
                                        <p:attrNameLst>
                                          <p:attrName>style.visibility</p:attrName>
                                        </p:attrNameLst>
                                      </p:cBhvr>
                                      <p:to>
                                        <p:strVal val="visible"/>
                                      </p:to>
                                    </p:set>
                                    <p:animEffect transition="in" filter="fade">
                                      <p:cBhvr>
                                        <p:cTn id="17" dur="2000"/>
                                        <p:tgtEl>
                                          <p:spTgt spid="615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57">
                                            <p:txEl>
                                              <p:pRg st="2" end="2"/>
                                            </p:txEl>
                                          </p:spTgt>
                                        </p:tgtEl>
                                        <p:attrNameLst>
                                          <p:attrName>style.visibility</p:attrName>
                                        </p:attrNameLst>
                                      </p:cBhvr>
                                      <p:to>
                                        <p:strVal val="visible"/>
                                      </p:to>
                                    </p:set>
                                    <p:animEffect transition="in" filter="fade">
                                      <p:cBhvr>
                                        <p:cTn id="22" dur="2000"/>
                                        <p:tgtEl>
                                          <p:spTgt spid="615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57">
                                            <p:txEl>
                                              <p:pRg st="3" end="3"/>
                                            </p:txEl>
                                          </p:spTgt>
                                        </p:tgtEl>
                                        <p:attrNameLst>
                                          <p:attrName>style.visibility</p:attrName>
                                        </p:attrNameLst>
                                      </p:cBhvr>
                                      <p:to>
                                        <p:strVal val="visible"/>
                                      </p:to>
                                    </p:set>
                                    <p:animEffect transition="in" filter="fade">
                                      <p:cBhvr>
                                        <p:cTn id="27" dur="2000"/>
                                        <p:tgtEl>
                                          <p:spTgt spid="615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163"/>
                                        </p:tgtEl>
                                        <p:attrNameLst>
                                          <p:attrName>style.visibility</p:attrName>
                                        </p:attrNameLst>
                                      </p:cBhvr>
                                      <p:to>
                                        <p:strVal val="visible"/>
                                      </p:to>
                                    </p:set>
                                    <p:animEffect transition="in" filter="fade">
                                      <p:cBhvr>
                                        <p:cTn id="32" dur="2000"/>
                                        <p:tgtEl>
                                          <p:spTgt spid="616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154"/>
                                        </p:tgtEl>
                                        <p:attrNameLst>
                                          <p:attrName>style.visibility</p:attrName>
                                        </p:attrNameLst>
                                      </p:cBhvr>
                                      <p:to>
                                        <p:strVal val="visible"/>
                                      </p:to>
                                    </p:set>
                                    <p:animEffect transition="in" filter="fade">
                                      <p:cBhvr>
                                        <p:cTn id="37" dur="20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Boat Race in a River</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Michelson-Morley Experiment</a:t>
            </a:r>
            <a:endParaRPr lang="en-US" dirty="0"/>
          </a:p>
        </p:txBody>
      </p:sp>
      <p:sp>
        <p:nvSpPr>
          <p:cNvPr id="4" name="Rectangle 3"/>
          <p:cNvSpPr/>
          <p:nvPr/>
        </p:nvSpPr>
        <p:spPr>
          <a:xfrm>
            <a:off x="1905000" y="5791200"/>
            <a:ext cx="5486400" cy="646331"/>
          </a:xfrm>
          <a:prstGeom prst="rect">
            <a:avLst/>
          </a:prstGeom>
        </p:spPr>
        <p:txBody>
          <a:bodyPr wrap="square">
            <a:spAutoFit/>
          </a:bodyPr>
          <a:lstStyle/>
          <a:p>
            <a:r>
              <a:rPr lang="en-US" dirty="0" smtClean="0">
                <a:hlinkClick r:id="rId3"/>
              </a:rPr>
              <a:t>https://www.youtube.com/watch?v=EYJ1oa5FJy8</a:t>
            </a:r>
            <a:endParaRPr lang="en-US" dirty="0" smtClean="0"/>
          </a:p>
          <a:p>
            <a:endParaRPr lang="en-US" dirty="0"/>
          </a:p>
        </p:txBody>
      </p:sp>
      <p:sp>
        <p:nvSpPr>
          <p:cNvPr id="5" name="Rectangle 4"/>
          <p:cNvSpPr/>
          <p:nvPr/>
        </p:nvSpPr>
        <p:spPr>
          <a:xfrm>
            <a:off x="533400" y="2895600"/>
            <a:ext cx="8229600" cy="646331"/>
          </a:xfrm>
          <a:prstGeom prst="rect">
            <a:avLst/>
          </a:prstGeom>
        </p:spPr>
        <p:txBody>
          <a:bodyPr wrap="square">
            <a:spAutoFit/>
          </a:bodyPr>
          <a:lstStyle/>
          <a:p>
            <a:r>
              <a:rPr lang="en-US" dirty="0" smtClean="0">
                <a:hlinkClick r:id="rId4"/>
              </a:rPr>
              <a:t>http://galileoandeinstein.physics.virginia.edu/more_stuff/flashlets/mmexpt6.htm</a:t>
            </a:r>
            <a:endParaRPr lang="en-US" dirty="0" smtClean="0"/>
          </a:p>
          <a:p>
            <a:endParaRPr lang="en-US" dirty="0"/>
          </a:p>
        </p:txBody>
      </p:sp>
      <p:sp>
        <p:nvSpPr>
          <p:cNvPr id="6" name="Rectangle 5"/>
          <p:cNvSpPr/>
          <p:nvPr/>
        </p:nvSpPr>
        <p:spPr>
          <a:xfrm>
            <a:off x="1524000" y="4267200"/>
            <a:ext cx="5943600" cy="923330"/>
          </a:xfrm>
          <a:prstGeom prst="rect">
            <a:avLst/>
          </a:prstGeom>
        </p:spPr>
        <p:txBody>
          <a:bodyPr wrap="square">
            <a:spAutoFit/>
          </a:bodyPr>
          <a:lstStyle/>
          <a:p>
            <a:r>
              <a:rPr lang="en-US" dirty="0" smtClean="0"/>
              <a:t>The Michelson-Morley experiment demonstrated that the speed of light in a vacuum is independent of the motion of the Earth about the Sun.</a:t>
            </a:r>
            <a:endParaRPr lang="en-US" dirty="0"/>
          </a:p>
        </p:txBody>
      </p:sp>
      <p:pic>
        <p:nvPicPr>
          <p:cNvPr id="28674" name="Picture 2" descr="w1443"/>
          <p:cNvPicPr>
            <a:picLocks noChangeAspect="1" noChangeArrowheads="1"/>
          </p:cNvPicPr>
          <p:nvPr/>
        </p:nvPicPr>
        <p:blipFill>
          <a:blip r:embed="rId5" cstate="print"/>
          <a:srcRect/>
          <a:stretch>
            <a:fillRect/>
          </a:stretch>
        </p:blipFill>
        <p:spPr bwMode="auto">
          <a:xfrm>
            <a:off x="2514600" y="1524000"/>
            <a:ext cx="3857625" cy="11906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241300"/>
            <a:ext cx="8062913" cy="658813"/>
          </a:xfrm>
        </p:spPr>
        <p:txBody>
          <a:bodyPr/>
          <a:lstStyle/>
          <a:p>
            <a:pPr fontAlgn="auto">
              <a:spcAft>
                <a:spcPts val="0"/>
              </a:spcAft>
              <a:defRPr/>
            </a:pPr>
            <a:r>
              <a:rPr lang="en-US" dirty="0" smtClean="0"/>
              <a:t>Einstein</a:t>
            </a:r>
            <a:endParaRPr lang="en-US" dirty="0"/>
          </a:p>
        </p:txBody>
      </p:sp>
      <p:pic>
        <p:nvPicPr>
          <p:cNvPr id="2" name="Picture Placeholder 1" descr="Figure_29_00_02.jpg"/>
          <p:cNvPicPr>
            <a:picLocks noGrp="1" noChangeAspect="1"/>
          </p:cNvPicPr>
          <p:nvPr>
            <p:ph type="pic" sz="quarter" idx="4294967295"/>
          </p:nvPr>
        </p:nvPicPr>
        <p:blipFill>
          <a:blip r:embed="rId2" cstate="print">
            <a:extLst>
              <a:ext uri="{28A0092B-C50C-407E-A947-70E740481C1C}">
                <a14:useLocalDpi xmlns:a14="http://schemas.microsoft.com/office/drawing/2010/main" val="0"/>
              </a:ext>
            </a:extLst>
          </a:blip>
          <a:srcRect l="70" r="70"/>
          <a:stretch>
            <a:fillRect/>
          </a:stretch>
        </p:blipFill>
        <p:spPr>
          <a:xfrm>
            <a:off x="457200" y="1108075"/>
            <a:ext cx="4032250" cy="5256213"/>
          </a:xfrm>
          <a:prstGeom prst="rect">
            <a:avLst/>
          </a:prstGeom>
        </p:spPr>
      </p:pic>
      <p:sp>
        <p:nvSpPr>
          <p:cNvPr id="8195" name="Text Placeholder 13"/>
          <p:cNvSpPr>
            <a:spLocks noGrp="1"/>
          </p:cNvSpPr>
          <p:nvPr>
            <p:ph type="body" sz="quarter" idx="4294967295"/>
          </p:nvPr>
        </p:nvSpPr>
        <p:spPr>
          <a:xfrm>
            <a:off x="4606925" y="1108075"/>
            <a:ext cx="3913188" cy="5256213"/>
          </a:xfrm>
          <a:prstGeom prst="rect">
            <a:avLst/>
          </a:prstGeom>
        </p:spPr>
        <p:txBody>
          <a:bodyPr/>
          <a:lstStyle/>
          <a:p>
            <a:r>
              <a:rPr lang="en-US" sz="1600" dirty="0">
                <a:solidFill>
                  <a:srgbClr val="000000"/>
                </a:solidFill>
              </a:rPr>
              <a:t>Many people think that Albert Einstein (1879–1955) was the greatest physicist of the 20th century. Not only did he develop modern relativity, thus </a:t>
            </a:r>
            <a:r>
              <a:rPr lang="en-US" sz="1600" dirty="0" smtClean="0">
                <a:solidFill>
                  <a:srgbClr val="000000"/>
                </a:solidFill>
              </a:rPr>
              <a:t>revolutionizing our </a:t>
            </a:r>
            <a:r>
              <a:rPr lang="en-US" sz="1600" dirty="0">
                <a:solidFill>
                  <a:srgbClr val="000000"/>
                </a:solidFill>
              </a:rPr>
              <a:t>concept of the universe, he also made fundamental contributions to the foundations of quantum mechanics. (credit: The Library of Congress)</a:t>
            </a:r>
            <a:endParaRPr lang="en-US" sz="1600" dirty="0" smtClean="0">
              <a:solidFill>
                <a:srgbClr val="000000"/>
              </a:solidFill>
            </a:endParaRPr>
          </a:p>
        </p:txBody>
      </p:sp>
      <p:pic>
        <p:nvPicPr>
          <p:cNvPr id="8196" name="Picture 10" descr="OSC-Stacked-TM-RGB-1.png"/>
          <p:cNvPicPr>
            <a:picLocks noChangeAspect="1"/>
          </p:cNvPicPr>
          <p:nvPr/>
        </p:nvPicPr>
        <p:blipFill>
          <a:blip r:embed="rId3" cstate="print"/>
          <a:srcRect/>
          <a:stretch>
            <a:fillRect/>
          </a:stretch>
        </p:blipFill>
        <p:spPr bwMode="auto">
          <a:xfrm>
            <a:off x="7772400" y="241300"/>
            <a:ext cx="1052513" cy="752475"/>
          </a:xfrm>
          <a:prstGeom prst="rect">
            <a:avLst/>
          </a:prstGeom>
          <a:noFill/>
          <a:ln w="9525">
            <a:noFill/>
            <a:miter lim="800000"/>
            <a:headEnd/>
            <a:tailEnd/>
          </a:ln>
        </p:spPr>
      </p:pic>
    </p:spTree>
    <p:extLst>
      <p:ext uri="{BB962C8B-B14F-4D97-AF65-F5344CB8AC3E}">
        <p14:creationId xmlns:p14="http://schemas.microsoft.com/office/powerpoint/2010/main" val="2987907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Relativity</a:t>
            </a:r>
            <a:endParaRPr lang="en-US" dirty="0"/>
          </a:p>
        </p:txBody>
      </p:sp>
      <p:sp>
        <p:nvSpPr>
          <p:cNvPr id="3" name="Rectangle 2"/>
          <p:cNvSpPr/>
          <p:nvPr/>
        </p:nvSpPr>
        <p:spPr>
          <a:xfrm>
            <a:off x="609600" y="1371600"/>
            <a:ext cx="8229600" cy="4524315"/>
          </a:xfrm>
          <a:prstGeom prst="rect">
            <a:avLst/>
          </a:prstGeom>
        </p:spPr>
        <p:txBody>
          <a:bodyPr wrap="square">
            <a:spAutoFit/>
          </a:bodyPr>
          <a:lstStyle/>
          <a:p>
            <a:r>
              <a:rPr lang="en-US" dirty="0" smtClean="0"/>
              <a:t>Relativity is the study of how different observers measure the same event.</a:t>
            </a:r>
          </a:p>
          <a:p>
            <a:endParaRPr lang="en-US" dirty="0" smtClean="0"/>
          </a:p>
          <a:p>
            <a:r>
              <a:rPr lang="en-US" dirty="0" smtClean="0"/>
              <a:t>The word relativity might conjure an image of Einstein, but the idea did not begin with him. People have been exploring relativity for many centuries. </a:t>
            </a:r>
          </a:p>
          <a:p>
            <a:endParaRPr lang="en-US" dirty="0" smtClean="0"/>
          </a:p>
          <a:p>
            <a:r>
              <a:rPr lang="en-US" dirty="0" smtClean="0"/>
              <a:t>Galileo and Newton developed the first correct version of classical relativity. </a:t>
            </a:r>
          </a:p>
          <a:p>
            <a:endParaRPr lang="en-US" dirty="0" smtClean="0"/>
          </a:p>
          <a:p>
            <a:r>
              <a:rPr lang="en-US" dirty="0" smtClean="0"/>
              <a:t>Einstein developed the modern theory of relativity. </a:t>
            </a:r>
          </a:p>
          <a:p>
            <a:endParaRPr lang="en-US" dirty="0" smtClean="0"/>
          </a:p>
          <a:p>
            <a:r>
              <a:rPr lang="en-US" dirty="0" smtClean="0"/>
              <a:t>Modern relativity is divided into two parts. Special relativity deals with observers who are moving at constant velocity. General relativity deals with observers who are undergoing acceleration. </a:t>
            </a:r>
          </a:p>
          <a:p>
            <a:endParaRPr lang="en-US" dirty="0" smtClean="0"/>
          </a:p>
          <a:p>
            <a:r>
              <a:rPr lang="en-US" dirty="0" smtClean="0"/>
              <a:t>Einstein is famous because his theories of relativity made revolutionary predictions. Most importantly, his theories have been verified to great precision in a vast range of experiments, altering forever our concept of space and time.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1332</TotalTime>
  <Words>1028</Words>
  <Application>Microsoft Office PowerPoint</Application>
  <PresentationFormat>On-screen Show (4:3)</PresentationFormat>
  <Paragraphs>80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Modern Physics</vt:lpstr>
      <vt:lpstr>Newtonian Mechanics</vt:lpstr>
      <vt:lpstr>Fundamental Constants</vt:lpstr>
      <vt:lpstr>Electromagnetic Waves</vt:lpstr>
      <vt:lpstr>Electromagnetic Wave</vt:lpstr>
      <vt:lpstr>Boat Race in a River</vt:lpstr>
      <vt:lpstr>Michelson-Morley Experiment</vt:lpstr>
      <vt:lpstr>Einstein</vt:lpstr>
      <vt:lpstr>Relativity</vt:lpstr>
      <vt:lpstr>Relativity </vt:lpstr>
      <vt:lpstr>General and Special relativity</vt:lpstr>
      <vt:lpstr>PowerPoint Presentation</vt:lpstr>
    </vt:vector>
  </TitlesOfParts>
  <Company>NiruPC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dc:creator>
  <cp:lastModifiedBy>Maheswaranathan, Ponn</cp:lastModifiedBy>
  <cp:revision>99</cp:revision>
  <dcterms:created xsi:type="dcterms:W3CDTF">2008-09-03T01:46:51Z</dcterms:created>
  <dcterms:modified xsi:type="dcterms:W3CDTF">2016-01-08T19:56:59Z</dcterms:modified>
</cp:coreProperties>
</file>