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6" r:id="rId5"/>
    <p:sldId id="274" r:id="rId6"/>
    <p:sldId id="266" r:id="rId7"/>
    <p:sldId id="273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E972-1ED0-42E1-955D-11E6D41B5D8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4860-BDAC-444F-9EF9-EB6192274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3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E972-1ED0-42E1-955D-11E6D41B5D8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4860-BDAC-444F-9EF9-EB6192274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1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E972-1ED0-42E1-955D-11E6D41B5D8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4860-BDAC-444F-9EF9-EB6192274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4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E972-1ED0-42E1-955D-11E6D41B5D8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4860-BDAC-444F-9EF9-EB6192274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6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E972-1ED0-42E1-955D-11E6D41B5D8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4860-BDAC-444F-9EF9-EB6192274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2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E972-1ED0-42E1-955D-11E6D41B5D8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4860-BDAC-444F-9EF9-EB6192274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1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E972-1ED0-42E1-955D-11E6D41B5D8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4860-BDAC-444F-9EF9-EB6192274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1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E972-1ED0-42E1-955D-11E6D41B5D8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4860-BDAC-444F-9EF9-EB6192274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0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E972-1ED0-42E1-955D-11E6D41B5D8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4860-BDAC-444F-9EF9-EB6192274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3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E972-1ED0-42E1-955D-11E6D41B5D8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4860-BDAC-444F-9EF9-EB6192274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3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E972-1ED0-42E1-955D-11E6D41B5D8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4860-BDAC-444F-9EF9-EB6192274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4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3E972-1ED0-42E1-955D-11E6D41B5D8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4860-BDAC-444F-9EF9-EB6192274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2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hyperphysics.phy-astr.gsu.edu/hbase/mod6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phet.colorado.edu/sims/blackbody-spectrum/blackbody-spectrum_en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csep10.phys.utk.edu/astr162/lect/light/radiatio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change.umich.edu/globalchange1/current/lectures/universe/universe.ht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://hyperphysics.phy-astr.gsu.edu/hbase/quantum/wien2.html#c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en-US" dirty="0" smtClean="0"/>
              <a:t>Quantization:</a:t>
            </a:r>
            <a:br>
              <a:rPr lang="en-US" dirty="0" smtClean="0"/>
            </a:br>
            <a:r>
              <a:rPr lang="en-US" dirty="0" smtClean="0"/>
              <a:t>Charge, Light, and Energy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7696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Thompson’s Cathode Ray Tube </a:t>
            </a:r>
            <a:r>
              <a:rPr lang="en-US" dirty="0" smtClean="0"/>
              <a:t>experiment (1897):</a:t>
            </a:r>
            <a:br>
              <a:rPr lang="en-US" dirty="0" smtClean="0"/>
            </a:br>
            <a:r>
              <a:rPr lang="en-US" dirty="0" smtClean="0"/>
              <a:t>	Discovered electron with his measurement of q/m for cathode rays. 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Millikan’s </a:t>
            </a:r>
            <a:r>
              <a:rPr lang="en-US" dirty="0"/>
              <a:t>Oil drop </a:t>
            </a:r>
            <a:r>
              <a:rPr lang="en-US" dirty="0" smtClean="0"/>
              <a:t>experiment (1909):</a:t>
            </a:r>
          </a:p>
          <a:p>
            <a:r>
              <a:rPr lang="en-US" dirty="0"/>
              <a:t>	</a:t>
            </a:r>
            <a:r>
              <a:rPr lang="en-US" dirty="0" smtClean="0"/>
              <a:t>Provided conclusive evidence for the quantization of charge. </a:t>
            </a:r>
          </a:p>
          <a:p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Radiation </a:t>
            </a:r>
            <a:endParaRPr lang="en-US" altLang="en-US" b="1" dirty="0" smtClean="0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81534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Radiation</a:t>
            </a:r>
            <a:r>
              <a:rPr lang="en-US" altLang="en-US"/>
              <a:t> is the process in which energy is transferred by means of electromagnetic waves.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Times New Roman" pitchFamily="18" charset="0"/>
              </a:rPr>
              <a:t>Heat transfer by radiation can take place through vacuum. This is because electromagnetic waves are involved in radiation and they can propagate through empty space.</a:t>
            </a:r>
            <a:r>
              <a:rPr lang="en-US" altLang="en-US"/>
              <a:t> </a:t>
            </a:r>
          </a:p>
        </p:txBody>
      </p:sp>
      <p:sp>
        <p:nvSpPr>
          <p:cNvPr id="12292" name="AutoShape 5" descr="data:image/jpeg;base64,/9j/4AAQSkZJRgABAQAAAQABAAD/2wCEAAkGBxQTEhUUExQVFBQWGBgaGBcXGBUXFxgXFxcYFhwYFxQYHCggGBwlHBgXITEhJSkrLi4uFx8zODMsNygtLisBCgoKDg0OGxAQGywlHyQsLCwyLCwsNCwsLCwsLCwsLCwsLCwsLC0sLCwsLCw1LCwsLCwsLDQsLCwvLCwsLCwsLP/AABEIALEBHAMBIgACEQEDEQH/xAAcAAABBQEBAQAAAAAAAAAAAAACAAEDBAUHBgj/xAA7EAABAwIDBgMIAgAFBAMAAAABAAIRAyEEMUEFElFhcYGRofAGEyIyscHR4ULxByMzUnIUJEOSFRZi/8QAGwEAAgMBAQEAAAAAAAAAAAAAAAECAwQFBgf/xAAwEQACAgEDAgIJAwUAAAAAAAAAAQIDEQQSITFBIlEFEzJhcYGh4fAzkdEUIzSxwf/aAAwDAQACEQMRAD8A44iTB1oSaFAsCBRNalFkzUhuLRK0KVkaqAPT79kx54LzKg0OSidUzUbalsv2nxOIB+UbotaSbgRN+N/FIY1R88vHRQ7yAvTSmRbHT7utwDMc4ThknhY+MID65IFkTmQNQeBEWsQUJTvdfKMhEcLXTOOuX0QPOQiTGeSAIntIsRB4GxF+GiZAsDzHrimA0iSgUgqXE3iOVhzQIVeqXuLnGXHM2v4IWpwDmLZxfxHmE7WklADu7euSBxyt64qUkIDogAZ48LeuGaF5n12TuSBTTBgeacJEJAqRAaE5YYmDB8PWaIJigBEQeXrPglFuOiTQk+ppnp2GiAE+BlPcD98r9UzCLzOVoAN4MTJUcp0AHFs+KZN6/pFw+yAGITQnPrqmlAEoRtF+6BWKbVU3hGmEcsIssoWrQNOypGncqqEzRbTjAwQlyl3ED2KeclMq2hiTFr8eWX58kDh6CQCQU8lY7WGCRkM78bd0M+anLbKIjwSyDhgekN53xOIEG8E5C1u0IJTIw20kmZy5amfBNkVFjXJ4kzKeo8mJi1shoI75IXGTNhfTITwCICTw66dUCawAU44TA7pZFKyY8jJoUhgusDuk2EyYmwmLnsgIQRHHJTm7crqENU7akeEdkAVnBGCgcpKTUwAeEJCkcmDczn9srpARpt1TTYzBOc3lRhqmJoIODTMB0aESD1QC5geu6ItI/eqAN/tBEIPLZE2NjBItIN+4C9VsL2BxNYMfUY9jakFjQ34nNP8AIk2Y2NTyyVj/AA52G2q5+KrtDqVAgMYcqlcjeDSNWtA3iNfhGq6bi/aImiW73+e87zi2AN1oJ3CQfhzy8VoqplJbsFM7UnjJjH/DjCtadwOqbrJduxZ4Oj3fE605cAuYbZ2extUhhlmbSRB3dJHFdF2PiccXl1IvgH4mRvnQ5QSHFeX2tsCsHPfUbuwZcCQI3jYEcc/NSVEk2mwVqaPGGleJAm0nLvCihau0QySKYtxOfms0Eevws8o4ZanlAwnBhOWiDnM2y7z5J27uu9PIA+ZIURhNCv4Onmq9GmtTB0ljsnhHW0lLbJqdGQq1bDrew2DO6qdehnZY43cnbelUomSxihr01o+6UVaitCs5Mluke0ydxSU2Kx/06np4dWu1GGvRSbKRbogcxaTqNlF7hRVhOelZRZTkp3WV73MBVaikp5ZROnYiqWoZUzmqOP7/ACrsmSUBNP8ASYNvH1t5pTpbqkpFIgPFLcRNCP3RguiwME8CZMeRQA2QsmLtDYeKdsd/JORKCXUhKlpIHshCgQRKUKWk7WBrmARqMihLZMfX8qXUQ9LDOcHOa0kNzIGvBQALb2Ht44Zr2+7bUDwbOJG6SIm2en5WQ5kZmSYiIIvxKSyALn2v6/KAlSAcUn04sVITR2X2Op024HD4d4cQ4e9IZuhxqVBvQd7/APJA7LZr7Mo03hxJ3iN1tGmd50n/AHviBmMgsTZk1KOGbTzdSpQdTLG8MriOy977FbHYwOLoc5pABzAMSY53XYk41VJp9unmcuKc5tPzPNNwPuqUuH/Ts3w8vBJeQDG4SAPiiSBxIPFeB23iHVHPDZDCTJcSciSC48ei657RbSFKuaZYwU3NObZDjBnIZ2i6537QbJ+Jwa0taQxw5h7NYyVdct3XuWyjtZzzEUOF+P4HFZdRei2rT3CW2Jyt6ssWvhoBJMG1ryQeenFZL44NNbyiqAYsgPOUQJ4pE8VmLD0LcEZyW9svZckWXR9n/wCH9LOpUmMwwQO7z+F6PCbHw1IQ1jGn/c74jPEb34C83bqt0euPz9vqei/q6a3iCyeC2bsYlvy+SjxHszUMkU3/APqfwup4eq1oADw6OEDrkq+K2lYgSCMhfquc7a4cufPlj7scfSVu7EYnHf8A688Eyxw6tIWbjNkEZLr1LbDySS4/8Tl0EoKuOo1TFSgwnWQARxuB5rVDUd9358maXrLOkofs/wCcHGBst3BSnZ5EWXXx7OYWr8m/TPA/EPO/msva/sm+m0kQ+f8AbJgcxopvVTa3Lle78yW1aymT2vh+85XUoXQDDr2GI2IRaFlbQwe7orIapS4Rs9XCXKPOYhioVWLWxLVn1mwuhVI5upqSKDlXeVYqBQOWyJw7lyClKSSmjM0OTdHviMr5HKNIjmo07vX1UiIW8pGi+ahBRB3ggRK8CAZM6gjrrqMvFRONyZPEybn8lO51gOun3QjmgYVOrCjLynIEICE8iDTucCmD7X9cLojfIDomABTByTh+7ZJpH9hMDr3+Ee1PfUhQNQMfQDxJMRTe7e3pztLmwOS6aNtMFOaLXEML2gCAHBoHxc18vbJ2hUoVRUp5jMaObq08rLs2xfbc1Kc0CxzZDnUnNvTOrRBkDmtta9bFRXVdjHP+3LPZnocPRGIY+vi2tH8aY+UF15JGZMwFU9t9lnc9/QM0w1rfguGBg1GkGeyt0faFtbcY+g73QJ34EtmCW5HKQq20Nv4Wi7cbTIc6zg10NvkHCYm980YtjLO35A5VyXU5HiMA95LvmgjejQceawtrP+N0cfQXUvaDaFB7HsbTfSqNE7o3dwcAYvfTSxzhclxtXecYylV3SyTrRC/kIBjgbjWYteUI7Ir/AKQBZi4+h9u7Qqk7jR8NoEWnjxJUeBovpMmrVDJyHzOA6L0GOxIp0/eODZzaXZz0XP8AaONqVHl5IOkCwjgF4Glytjjoj09PjjhLCPcYDF0wSGkvtdxUWLxpH8InWfzmsXZr/gbB+b5hz/C13YZ1pub2EW7rLOKjLkHXCMsssYOzJfAB81Bi8K4n/LdYaOMGeAlLaDjaGm1wdFWpVXESYJ6DyRW2uUEYP20aeEwhBBc4sflnY9Y+q1mViSQ5pgajhzWDh6jpEyRkAZIHNXHFzXbwJ880K+UZcma2tyfJb2ngKThYbriLHQ9fyvCbf2UWkhwhe7fim1BaQRmPwqVVgrA03fKNdWnj+lthfGcsvh+fb5k9JfOnrnHf3HGNoUIJWJiF732s2M6i4tcOYOhHELxdfDkLvaefHJ1LcWxzEyqjVXe1X6jVUqBdGEjiX14KpCUIi5Mbq45suowTgJk6mRaEJgjSx8P7KRZl0lOSn3LTI4Z3tGnC6CAxJgDw8UJ8OSkIygHnMZz5CIQlpQAIUtoKBpCMHUfSfIoGREJyExKeOvr7JiG7piFI5theftr9ZTuZbOU8gRbt8+6LD1nMcHMcWuGosUzghEjlKaeCMkenwntrWaN17WvbYktJputrvCRPbVQVvaTeMikc7g1M+Fw0HPmvPjPXsmA9dFd/UWeZV6mGc4NjantDWqs92SGs1a2dLfE5xJJ1OmVlkF3DX1onJsEJVTbfUsSwIoXp028kB37a2OqvMvBIzAyA4ZLP/wDjy6HGGgr1DKBIa4zLpsdAOSq47CNk/EQYm4MHkCvnsb8cdz1kLIrwrgh2PQDZJPwskk+tVoNque3fBmRkDzyPNUKjD7pzNZblqAdeKkoUnUx8wgzEHyjRVzSlz3FOO55NCllGZjXK6o4ym2mCXA2yExK0sC6zSbm4HMrJ2nTl0RKqrfjwV1czaNTZrjUAPK4GisCuJgefqyz9iU3h28T8PllwU7G3MDX12Vc4rc8FVkFvaLj8VB+UADMjNVMRScx2+wSNb5jgoca4kBkgE8NFVp440j8YFrb2fYyraYtcjhU8Zj+3mahwTcUx1N92m7DrTdz5HULle39luY5zSILSQRwIXXdnYhm8S34TuhxjIgTpp+1me2ezRiKXv2WLbPEXI0PbJdjSXLbjPK/19hae9127GvC/o/ucLxFKOZWfWok5r1m1MCGGywcQF3KLtyyjVqqItZZlupQoyFZqBQmmtsZeZxLYJPghJyShSRCjAVqZmawPuqWqCSSQBe+6AALZQMkAynn6umlMhJEz7DkdenD1qo3VTEaJCqTabc8hP00y4KOUERxl08PWaTina8gyDBCkZBIFhcXOXUwgZBARUwhKYlNMRK4oCE8xIHAShDc0gFaO/HTwzQuHr9o47pyB5DxhTQmAAlu2PI8tf6+icInusLiw+8xIzN0ERtwWg3PTP1qhdY5fpJzD2PSRpeMkxKAGP2j7p2U2nN0dj9glHf8AKRsTogD6R2zj/djdb8TiLxEweCzBtEuMGYsBx6rI2hiakh4iMiUGDDid4mRBIPr6LwMNNGMOT2NdMYrHc9E8gAgkyBvSLEAc1n0KpqOc5o+GQByA1jxTf9UXAG+UEc+crSwAa2lZscTmq34I89SLW3k0MPUDBvvm1m694ULJLi5rs8jHkmpVN4WmefNWKVVsBuZ5aeCyPjJlfhz5kTNoBp3amR1FiCoTi6bnFocRvDPhAtJKrbZonPksM05EO7EZ9+K0VUwkt2S+NMWtyPTS2m2WgPPE/VV8ZQ95u2+bTmNfBZ+z2OaN2fhcRf8Aa28WCAd3MQQfwhrZLr8xNbZe8u7Hoe7EuMm99AOAK0cHVY8OYDIAMtOcGQQe0nwWFs3EPdLHWmN0xYEcRzU+xcR/mkOaGuEg8CJAM+PkrdO5KxNmK+pvc31PAe0+z3NqPYRG6SO2h8F47GYaF1z27wpO4SLwRJvO6YF+i5ntDDXXb01mHg315uqTPPvaqz2laVWhCp1Ka6sJJmC6prqUnsKiLf7Vp7VEWrRFnOnEhaE8JOSeQchHmrEUsaEySTr+uCZWO3MfT+k7SbxYHwMXTt04eHmgQA4SDU4MJ948fzdNAAiecgMhyvfiUDs0wKSANgn1ylO4yEG7ZE3pKmAIP09FCUcdkzh0vpn4oIDMcJkiRwmJ7hMEgnQATHJi48vXVD3RSDmfvZAHbcRRNN26J5zcdwhp74ILvkJ0yHZalTBumS6/SfJSbkkDdsZnqM14H13HmeyU0YmJed9zW2BHKOoSw1dzWlhJA5G08T9FZqUw55AMbpu05DoUvdbogZcOPdWb1jGCzCY9CvUkta+SbXtE+s1dw7yy8gzczn4KvhPhN2yHWJA+/BXquGBMAkEDy6qiySzjBTNLOGaOGrNqMAfEnLSFmbQwzWkgZ8T9uSOjRyDfGbjkrO1Sd1rc38eHC6zR8M+GUx8M8LuYbnva3Kx17zFlu7DxBNN0zvAWnhrCoOpwyCSS75idIOivYV8Oj+Oh5RCstalHoSuW6JNhaMv85m6s1sIN9zg6+Z4DQ38UwvdsbzRMchf6IqWPO81pA3XNLnfbpoq69zllGOTk3lEvtTQ36DH5xHgR+VyvbDACutbfZ/29Ro0DXdpXH9tkyV2qsuab7r+TX6Kl/ba8n9zBxJCzMQ4K3iCVnVgV3KokdXLnhFao5QOcpajVFueK2xRwrG8ghThlv69FRjLv3/CtUXCFYVETqajc6+WitOeDy87qqXIIMTIBFwPO/MIDEi/rkmfKfqgQ8IXiPX1ROHr8J3vm5jIDIDIR48SmgAARFghCQiaRqhADKdzTqk8DMZTldM3T1CkAzylNkQA+v6QQggMSmJ/XJFPjp+0BKAEXW5ogJ/sfdAAnB6oA+kMOfgORLeKVBrX/AModByVf3e6Yn4jpewSweG3HEi5Mxew4r5xhJPk9Y1w2mDS2ezf+EmPp+Vot2cNb/tV6bxNjkr1DHC8/2VVZObIWuzsVquGaw5IKhkEgFSV3jMzB8lJTxLQ2WunpbxCWZYyJN4T6j7OpG5MhucqLE4kONhJ0VkV95t78dFFhabWtLxd0wOSjnltkc8uUlyV6tBwgvy81MMNuyZubCxyKaq5zRPzAm86J8NipMEWUsyxkk3JxyXaVIASMhae1+qp4f5oF3ER5z9lpNAAawH5hOX1Q1aYDg4Cwz6jIJ0ye7HmZVZy/eTbbf/2znGxcGg+OnmuSbbAkrpO3ajhhxv3L3W6NBP3XLttVbrtafMpJ+7+WdD0ZViD+Jg4hqzqoV+uVnYhwXdqRHWYRXe0KJzO6Z70DtReZ7azfwW2CODbJNjOCdoOQlJEXhthfmrShguJ1y+qYDX12RNd9/NJwEn6IIMjmUZKQ5Jp8UCJA4kKBzT6+3injyQ7yaG2EX6aISU7jbS3Sb8dTl27ppR3EPEJh67o3c0GX5UgG3k8g8kZaXbzs4Mk2/kf7UU5D1xQQE5us+pTObHX6I90QDOc2vI75X+yW4OXrggBqbc9eKThySeyPLzyUcoA+htpTUAcwEH+V4vzRbIpuggwDHwi10WJAeLWdpfyVbDteDLhuxFxqORXzvrXg9d1jgvs2O4XL2t4AnNTUqIpiHkb57jr0VZ21WOsRnacymOJAaJG9HymfUqtqx+0V4sftC2tUtuDXNY1OruCQDyKtPxU72pmR0OaVKn7xu618PzGhkDLoQtFa2RwzRDwRwxsJiAT8Vgc+XZb2HqjdLAJ7zPNeVqUKwnebAvc59jwU+A2luPAJvYWGSVtO5ZiK2CmuGb8E2bBv4q+wtptBcDfTnzVKg+SHNBEm4+scFLtDEEuLYJOQCwyTbwYpJyko9i5U3XVGyYdAjkJ0VltH3lQj+NpPTTrmszEO3Q1xiW5xnbRbWArj3W+bCCb5xr4ladJWpTS7GS5OMU18DzntxiTLWDJrcubv1C5XtSqZK9n7RbZD3uccyV4jHVgTK7WmzKbm0eg0dXqqVFmTXqKhWIV/ELPqrtVdDDrG8lZ4BURpwpKgUMLXE4Fj56EtWLQDkJmLnORy6oQzUpmkootPrwVhULetEDOd7+WURPBC0pt6+n28lJTaY6IIsEtQQpi7RAQQUESNrZ69RkmcEbGkkkCYBJyyGt029ppnnrCMAADCQAB4j1qk5M1PoAbXZwBflJGtimGRt34JmlHvWjxyzvl2UgAIF/Lmgc7wt5dUTvWSYN1QQBJUu4S0uAsCATaxMxbsgLZSbpOn0zhAAuHFOU4hOUAd92k8AGexF/XdYdTGFrYk/hehxuBZV+MWIufuI6rNqVKJJa8RfMtLp6tF/BeEocWsYPXKXBm4TeeRoJufNekw9ZrmETEafpZj9nm3xFrTYbrTJnlwWnS2cGsI3XCdSQTlyySvlGS6kpSRhtq7zzxyU9CpuuAz55ZKCpsisx1m77eIyjnwV/C4F9UgkEObk2wnRWScMcPgFNdzZw7nVG7rgHMNrqlhNnt3gQyXCY68SdSiwbXl+5/FuYyMTlJW3UqvBIAgAZnh9yufKTg8R7mectjwscg4emykA57gDpP1KMVmPB900zvCTeTM5KjtPAOrEEEgACRp1A1Kq7GrPLjRpgy7N0Tu2z5BOurf8SrZui555+iNerswuIAdeBLeGsniVB7UbWbQoijPxOueQ4KzXruwlKapE/xGrjwnUanwXN/aHaHvCSTJJuV0aKNjxjl/RfcnpaXdNSk8xi+PezL2tiw4mCsDEVUWJeQs+tiOK7tFOFg36nUKHA9SuVXqPQvfKje0xMWJieYj8hboxOHfe33HlRGEJKRdkrUjBKWSZrcoNyIiI/sIy23Pnl255qKmFIMp0UyBEWI2mE76tlC8oIyHISe/1+0AKcoIjRNkKRCd7ACYMibHKR00T7AMCkEinpgfv9JoAS1OCnc1CmJjuBOkW4aG8pOJ/OnklB6CT6+iWZE24nPvzQRGCd1+th4ABJnlx1/eSdAAuCTYOZA8UQhCgD6Twf8A5O6w9q/NT/5BJJfPaP1D1UerPRbO+Q9/qosXr3SSWbv8ylfqFXDfJ2QP+cdWpJK1dWXw7ll3+rV9atWxjv8ATZ1TpKq321+eRks9qH52M+n8zFp7G/1H9vskktem/WX53KbvYfw/6ed/xK/1B/xC5li8ikku5L9efxOv6N/x4mLiFm43MJJLpUmX0h1K6FydJa10ONIicnYkkpIpZao5FCNehSSUhEL8kJSSQRkCnbmkkgiI5Ht90naJJKXYCNqkamSR2AOvkO6hanSTEx0Lk6SCIw/P0Un/AIz1H0KSSAI3aImpJIA//9k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AutoShape 7" descr="data:image/jpeg;base64,/9j/4AAQSkZJRgABAQAAAQABAAD/2wCEAAkGBxQTEhUUExQVFBQWGBgaGBcXGBUXFxgXFxcYFhwYFxQYHCggGBwlHBgXITEhJSkrLi4uFx8zODMsNygtLisBCgoKDg0OGxAQGywlHyQsLCwyLCwsNCwsLCwsLCwsLCwsLCwsLC0sLCwsLCw1LCwsLCwsLDQsLCwvLCwsLCwsLP/AABEIALEBHAMBIgACEQEDEQH/xAAcAAABBQEBAQAAAAAAAAAAAAACAAEDBAUHBgj/xAA7EAABAwIDBgMIAgAFBAMAAAABAAIRAyEEMUEFElFhcYGRofAGEyIyscHR4ULxByMzUnIUJEOSFRZi/8QAGwEAAgMBAQEAAAAAAAAAAAAAAAECAwQFBgf/xAAwEQACAgEDAgIJAwUAAAAAAAAAAQIDEQQSITFBIlEFEzJhcYGh4fAzkdEUIzSxwf/aAAwDAQACEQMRAD8A44iTB1oSaFAsCBRNalFkzUhuLRK0KVkaqAPT79kx54LzKg0OSidUzUbalsv2nxOIB+UbotaSbgRN+N/FIY1R88vHRQ7yAvTSmRbHT7utwDMc4ThknhY+MID65IFkTmQNQeBEWsQUJTvdfKMhEcLXTOOuX0QPOQiTGeSAIntIsRB4GxF+GiZAsDzHrimA0iSgUgqXE3iOVhzQIVeqXuLnGXHM2v4IWpwDmLZxfxHmE7WklADu7euSBxyt64qUkIDogAZ48LeuGaF5n12TuSBTTBgeacJEJAqRAaE5YYmDB8PWaIJigBEQeXrPglFuOiTQk+ppnp2GiAE+BlPcD98r9UzCLzOVoAN4MTJUcp0AHFs+KZN6/pFw+yAGITQnPrqmlAEoRtF+6BWKbVU3hGmEcsIssoWrQNOypGncqqEzRbTjAwQlyl3ED2KeclMq2hiTFr8eWX58kDh6CQCQU8lY7WGCRkM78bd0M+anLbKIjwSyDhgekN53xOIEG8E5C1u0IJTIw20kmZy5amfBNkVFjXJ4kzKeo8mJi1shoI75IXGTNhfTITwCICTw66dUCawAU44TA7pZFKyY8jJoUhgusDuk2EyYmwmLnsgIQRHHJTm7crqENU7akeEdkAVnBGCgcpKTUwAeEJCkcmDczn9srpARpt1TTYzBOc3lRhqmJoIODTMB0aESD1QC5geu6ItI/eqAN/tBEIPLZE2NjBItIN+4C9VsL2BxNYMfUY9jakFjQ34nNP8AIk2Y2NTyyVj/AA52G2q5+KrtDqVAgMYcqlcjeDSNWtA3iNfhGq6bi/aImiW73+e87zi2AN1oJ3CQfhzy8VoqplJbsFM7UnjJjH/DjCtadwOqbrJduxZ4Oj3fE605cAuYbZ2extUhhlmbSRB3dJHFdF2PiccXl1IvgH4mRvnQ5QSHFeX2tsCsHPfUbuwZcCQI3jYEcc/NSVEk2mwVqaPGGleJAm0nLvCihau0QySKYtxOfms0Eevws8o4ZanlAwnBhOWiDnM2y7z5J27uu9PIA+ZIURhNCv4Onmq9GmtTB0ljsnhHW0lLbJqdGQq1bDrew2DO6qdehnZY43cnbelUomSxihr01o+6UVaitCs5Mluke0ydxSU2Kx/06np4dWu1GGvRSbKRbogcxaTqNlF7hRVhOelZRZTkp3WV73MBVaikp5ZROnYiqWoZUzmqOP7/ACrsmSUBNP8ASYNvH1t5pTpbqkpFIgPFLcRNCP3RguiwME8CZMeRQA2QsmLtDYeKdsd/JORKCXUhKlpIHshCgQRKUKWk7WBrmARqMihLZMfX8qXUQ9LDOcHOa0kNzIGvBQALb2Ht44Zr2+7bUDwbOJG6SIm2en5WQ5kZmSYiIIvxKSyALn2v6/KAlSAcUn04sVITR2X2Op024HD4d4cQ4e9IZuhxqVBvQd7/APJA7LZr7Mo03hxJ3iN1tGmd50n/AHviBmMgsTZk1KOGbTzdSpQdTLG8MriOy977FbHYwOLoc5pABzAMSY53XYk41VJp9unmcuKc5tPzPNNwPuqUuH/Ts3w8vBJeQDG4SAPiiSBxIPFeB23iHVHPDZDCTJcSciSC48ei657RbSFKuaZYwU3NObZDjBnIZ2i6537QbJ+Jwa0taQxw5h7NYyVdct3XuWyjtZzzEUOF+P4HFZdRei2rT3CW2Jyt6ssWvhoBJMG1ryQeenFZL44NNbyiqAYsgPOUQJ4pE8VmLD0LcEZyW9svZckWXR9n/wCH9LOpUmMwwQO7z+F6PCbHw1IQ1jGn/c74jPEb34C83bqt0euPz9vqei/q6a3iCyeC2bsYlvy+SjxHszUMkU3/APqfwup4eq1oADw6OEDrkq+K2lYgSCMhfquc7a4cufPlj7scfSVu7EYnHf8A688Eyxw6tIWbjNkEZLr1LbDySS4/8Tl0EoKuOo1TFSgwnWQARxuB5rVDUd9358maXrLOkofs/wCcHGBst3BSnZ5EWXXx7OYWr8m/TPA/EPO/msva/sm+m0kQ+f8AbJgcxopvVTa3Lle78yW1aymT2vh+85XUoXQDDr2GI2IRaFlbQwe7orIapS4Rs9XCXKPOYhioVWLWxLVn1mwuhVI5upqSKDlXeVYqBQOWyJw7lyClKSSmjM0OTdHviMr5HKNIjmo07vX1UiIW8pGi+ahBRB3ggRK8CAZM6gjrrqMvFRONyZPEybn8lO51gOun3QjmgYVOrCjLynIEICE8iDTucCmD7X9cLojfIDomABTByTh+7ZJpH9hMDr3+Ee1PfUhQNQMfQDxJMRTe7e3pztLmwOS6aNtMFOaLXEML2gCAHBoHxc18vbJ2hUoVRUp5jMaObq08rLs2xfbc1Kc0CxzZDnUnNvTOrRBkDmtta9bFRXVdjHP+3LPZnocPRGIY+vi2tH8aY+UF15JGZMwFU9t9lnc9/QM0w1rfguGBg1GkGeyt0faFtbcY+g73QJ34EtmCW5HKQq20Nv4Wi7cbTIc6zg10NvkHCYm980YtjLO35A5VyXU5HiMA95LvmgjejQceawtrP+N0cfQXUvaDaFB7HsbTfSqNE7o3dwcAYvfTSxzhclxtXecYylV3SyTrRC/kIBjgbjWYteUI7Ir/AKQBZi4+h9u7Qqk7jR8NoEWnjxJUeBovpMmrVDJyHzOA6L0GOxIp0/eODZzaXZz0XP8AaONqVHl5IOkCwjgF4Glytjjoj09PjjhLCPcYDF0wSGkvtdxUWLxpH8InWfzmsXZr/gbB+b5hz/C13YZ1pub2EW7rLOKjLkHXCMsssYOzJfAB81Bi8K4n/LdYaOMGeAlLaDjaGm1wdFWpVXESYJ6DyRW2uUEYP20aeEwhBBc4sflnY9Y+q1mViSQ5pgajhzWDh6jpEyRkAZIHNXHFzXbwJ880K+UZcma2tyfJb2ngKThYbriLHQ9fyvCbf2UWkhwhe7fim1BaQRmPwqVVgrA03fKNdWnj+lthfGcsvh+fb5k9JfOnrnHf3HGNoUIJWJiF732s2M6i4tcOYOhHELxdfDkLvaefHJ1LcWxzEyqjVXe1X6jVUqBdGEjiX14KpCUIi5Mbq45suowTgJk6mRaEJgjSx8P7KRZl0lOSn3LTI4Z3tGnC6CAxJgDw8UJ8OSkIygHnMZz5CIQlpQAIUtoKBpCMHUfSfIoGREJyExKeOvr7JiG7piFI5theftr9ZTuZbOU8gRbt8+6LD1nMcHMcWuGosUzghEjlKaeCMkenwntrWaN17WvbYktJputrvCRPbVQVvaTeMikc7g1M+Fw0HPmvPjPXsmA9dFd/UWeZV6mGc4NjantDWqs92SGs1a2dLfE5xJJ1OmVlkF3DX1onJsEJVTbfUsSwIoXp028kB37a2OqvMvBIzAyA4ZLP/wDjy6HGGgr1DKBIa4zLpsdAOSq47CNk/EQYm4MHkCvnsb8cdz1kLIrwrgh2PQDZJPwskk+tVoNque3fBmRkDzyPNUKjD7pzNZblqAdeKkoUnUx8wgzEHyjRVzSlz3FOO55NCllGZjXK6o4ym2mCXA2yExK0sC6zSbm4HMrJ2nTl0RKqrfjwV1czaNTZrjUAPK4GisCuJgefqyz9iU3h28T8PllwU7G3MDX12Vc4rc8FVkFvaLj8VB+UADMjNVMRScx2+wSNb5jgoca4kBkgE8NFVp440j8YFrb2fYyraYtcjhU8Zj+3mahwTcUx1N92m7DrTdz5HULle39luY5zSILSQRwIXXdnYhm8S34TuhxjIgTpp+1me2ezRiKXv2WLbPEXI0PbJdjSXLbjPK/19hae9127GvC/o/ucLxFKOZWfWok5r1m1MCGGywcQF3KLtyyjVqqItZZlupQoyFZqBQmmtsZeZxLYJPghJyShSRCjAVqZmawPuqWqCSSQBe+6AALZQMkAynn6umlMhJEz7DkdenD1qo3VTEaJCqTabc8hP00y4KOUERxl08PWaTina8gyDBCkZBIFhcXOXUwgZBARUwhKYlNMRK4oCE8xIHAShDc0gFaO/HTwzQuHr9o47pyB5DxhTQmAAlu2PI8tf6+icInusLiw+8xIzN0ERtwWg3PTP1qhdY5fpJzD2PSRpeMkxKAGP2j7p2U2nN0dj9glHf8AKRsTogD6R2zj/djdb8TiLxEweCzBtEuMGYsBx6rI2hiakh4iMiUGDDid4mRBIPr6LwMNNGMOT2NdMYrHc9E8gAgkyBvSLEAc1n0KpqOc5o+GQByA1jxTf9UXAG+UEc+crSwAa2lZscTmq34I89SLW3k0MPUDBvvm1m694ULJLi5rs8jHkmpVN4WmefNWKVVsBuZ5aeCyPjJlfhz5kTNoBp3amR1FiCoTi6bnFocRvDPhAtJKrbZonPksM05EO7EZ9+K0VUwkt2S+NMWtyPTS2m2WgPPE/VV8ZQ95u2+bTmNfBZ+z2OaN2fhcRf8Aa28WCAd3MQQfwhrZLr8xNbZe8u7Hoe7EuMm99AOAK0cHVY8OYDIAMtOcGQQe0nwWFs3EPdLHWmN0xYEcRzU+xcR/mkOaGuEg8CJAM+PkrdO5KxNmK+pvc31PAe0+z3NqPYRG6SO2h8F47GYaF1z27wpO4SLwRJvO6YF+i5ntDDXXb01mHg315uqTPPvaqz2laVWhCp1Ka6sJJmC6prqUnsKiLf7Vp7VEWrRFnOnEhaE8JOSeQchHmrEUsaEySTr+uCZWO3MfT+k7SbxYHwMXTt04eHmgQA4SDU4MJ948fzdNAAiecgMhyvfiUDs0wKSANgn1ylO4yEG7ZE3pKmAIP09FCUcdkzh0vpn4oIDMcJkiRwmJ7hMEgnQATHJi48vXVD3RSDmfvZAHbcRRNN26J5zcdwhp74ILvkJ0yHZalTBumS6/SfJSbkkDdsZnqM14H13HmeyU0YmJed9zW2BHKOoSw1dzWlhJA5G08T9FZqUw55AMbpu05DoUvdbogZcOPdWb1jGCzCY9CvUkta+SbXtE+s1dw7yy8gzczn4KvhPhN2yHWJA+/BXquGBMAkEDy6qiySzjBTNLOGaOGrNqMAfEnLSFmbQwzWkgZ8T9uSOjRyDfGbjkrO1Sd1rc38eHC6zR8M+GUx8M8LuYbnva3Kx17zFlu7DxBNN0zvAWnhrCoOpwyCSS75idIOivYV8Oj+Oh5RCstalHoSuW6JNhaMv85m6s1sIN9zg6+Z4DQ38UwvdsbzRMchf6IqWPO81pA3XNLnfbpoq69zllGOTk3lEvtTQ36DH5xHgR+VyvbDACutbfZ/29Ro0DXdpXH9tkyV2qsuab7r+TX6Kl/ba8n9zBxJCzMQ4K3iCVnVgV3KokdXLnhFao5QOcpajVFueK2xRwrG8ghThlv69FRjLv3/CtUXCFYVETqajc6+WitOeDy87qqXIIMTIBFwPO/MIDEi/rkmfKfqgQ8IXiPX1ROHr8J3vm5jIDIDIR48SmgAARFghCQiaRqhADKdzTqk8DMZTldM3T1CkAzylNkQA+v6QQggMSmJ/XJFPjp+0BKAEXW5ogJ/sfdAAnB6oA+kMOfgORLeKVBrX/AModByVf3e6Yn4jpewSweG3HEi5Mxew4r5xhJPk9Y1w2mDS2ezf+EmPp+Vot2cNb/tV6bxNjkr1DHC8/2VVZObIWuzsVquGaw5IKhkEgFSV3jMzB8lJTxLQ2WunpbxCWZYyJN4T6j7OpG5MhucqLE4kONhJ0VkV95t78dFFhabWtLxd0wOSjnltkc8uUlyV6tBwgvy81MMNuyZubCxyKaq5zRPzAm86J8NipMEWUsyxkk3JxyXaVIASMhae1+qp4f5oF3ER5z9lpNAAawH5hOX1Q1aYDg4Cwz6jIJ0ye7HmZVZy/eTbbf/2znGxcGg+OnmuSbbAkrpO3ajhhxv3L3W6NBP3XLttVbrtafMpJ+7+WdD0ZViD+Jg4hqzqoV+uVnYhwXdqRHWYRXe0KJzO6Z70DtReZ7azfwW2CODbJNjOCdoOQlJEXhthfmrShguJ1y+qYDX12RNd9/NJwEn6IIMjmUZKQ5Jp8UCJA4kKBzT6+3injyQ7yaG2EX6aISU7jbS3Sb8dTl27ppR3EPEJh67o3c0GX5UgG3k8g8kZaXbzs4Mk2/kf7UU5D1xQQE5us+pTObHX6I90QDOc2vI75X+yW4OXrggBqbc9eKThySeyPLzyUcoA+htpTUAcwEH+V4vzRbIpuggwDHwi10WJAeLWdpfyVbDteDLhuxFxqORXzvrXg9d1jgvs2O4XL2t4AnNTUqIpiHkb57jr0VZ21WOsRnacymOJAaJG9HymfUqtqx+0V4sftC2tUtuDXNY1OruCQDyKtPxU72pmR0OaVKn7xu618PzGhkDLoQtFa2RwzRDwRwxsJiAT8Vgc+XZb2HqjdLAJ7zPNeVqUKwnebAvc59jwU+A2luPAJvYWGSVtO5ZiK2CmuGb8E2bBv4q+wtptBcDfTnzVKg+SHNBEm4+scFLtDEEuLYJOQCwyTbwYpJyko9i5U3XVGyYdAjkJ0VltH3lQj+NpPTTrmszEO3Q1xiW5xnbRbWArj3W+bCCb5xr4ladJWpTS7GS5OMU18DzntxiTLWDJrcubv1C5XtSqZK9n7RbZD3uccyV4jHVgTK7WmzKbm0eg0dXqqVFmTXqKhWIV/ELPqrtVdDDrG8lZ4BURpwpKgUMLXE4Fj56EtWLQDkJmLnORy6oQzUpmkootPrwVhULetEDOd7+WURPBC0pt6+n28lJTaY6IIsEtQQpi7RAQQUESNrZ69RkmcEbGkkkCYBJyyGt029ppnnrCMAADCQAB4j1qk5M1PoAbXZwBflJGtimGRt34JmlHvWjxyzvl2UgAIF/Lmgc7wt5dUTvWSYN1QQBJUu4S0uAsCATaxMxbsgLZSbpOn0zhAAuHFOU4hOUAd92k8AGexF/XdYdTGFrYk/hehxuBZV+MWIufuI6rNqVKJJa8RfMtLp6tF/BeEocWsYPXKXBm4TeeRoJufNekw9ZrmETEafpZj9nm3xFrTYbrTJnlwWnS2cGsI3XCdSQTlyySvlGS6kpSRhtq7zzxyU9CpuuAz55ZKCpsisx1m77eIyjnwV/C4F9UgkEObk2wnRWScMcPgFNdzZw7nVG7rgHMNrqlhNnt3gQyXCY68SdSiwbXl+5/FuYyMTlJW3UqvBIAgAZnh9yufKTg8R7mectjwscg4emykA57gDpP1KMVmPB900zvCTeTM5KjtPAOrEEEgACRp1A1Kq7GrPLjRpgy7N0Tu2z5BOurf8SrZui555+iNerswuIAdeBLeGsniVB7UbWbQoijPxOueQ4KzXruwlKapE/xGrjwnUanwXN/aHaHvCSTJJuV0aKNjxjl/RfcnpaXdNSk8xi+PezL2tiw4mCsDEVUWJeQs+tiOK7tFOFg36nUKHA9SuVXqPQvfKje0xMWJieYj8hboxOHfe33HlRGEJKRdkrUjBKWSZrcoNyIiI/sIy23Pnl255qKmFIMp0UyBEWI2mE76tlC8oIyHISe/1+0AKcoIjRNkKRCd7ACYMibHKR00T7AMCkEinpgfv9JoAS1OCnc1CmJjuBOkW4aG8pOJ/OnklB6CT6+iWZE24nPvzQRGCd1+th4ABJnlx1/eSdAAuCTYOZA8UQhCgD6Twf8A5O6w9q/NT/5BJJfPaP1D1UerPRbO+Q9/qosXr3SSWbv8ylfqFXDfJ2QP+cdWpJK1dWXw7ll3+rV9atWxjv8ATZ1TpKq321+eRks9qH52M+n8zFp7G/1H9vskktem/WX53KbvYfw/6ed/xK/1B/xC5li8ikku5L9efxOv6N/x4mLiFm43MJJLpUmX0h1K6FydJa10ONIicnYkkpIpZao5FCNehSSUhEL8kJSSQRkCnbmkkgiI5Ht90naJJKXYCNqkamSR2AOvkO6hanSTEx0Lk6SCIw/P0Un/AIz1H0KSSAI3aImpJIA//9k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2297" name="Picture 9" descr="Sun And Earth HD Wallpap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86200"/>
            <a:ext cx="47434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43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9999"/>
                </a:solidFill>
                <a:latin typeface="Arial" charset="0"/>
                <a:cs typeface="Arial" charset="0"/>
              </a:rPr>
              <a:t>Black Body</a:t>
            </a:r>
          </a:p>
        </p:txBody>
      </p:sp>
      <p:pic>
        <p:nvPicPr>
          <p:cNvPr id="14339" name="Picture 5" descr="fig13_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3189288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3962400" y="1066800"/>
            <a:ext cx="4953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The temperature of the lampblack block rises faster than the silver block because the black surface absorbs radiant energy from the sun at a greater rate.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Since absorption and emission are balanced, </a:t>
            </a:r>
            <a:r>
              <a:rPr lang="en-US" altLang="en-US" b="1" i="1"/>
              <a:t>a material that is a good absorber, like lampblack, is also a good emitter, and a material that is a poor absorber, like polished silver, is also a poor emitter</a:t>
            </a:r>
            <a:r>
              <a:rPr lang="en-US" altLang="en-US" b="1"/>
              <a:t>.</a:t>
            </a:r>
            <a:r>
              <a:rPr lang="en-US" altLang="en-US"/>
              <a:t> </a:t>
            </a:r>
            <a:br>
              <a:rPr lang="en-US" altLang="en-US"/>
            </a:br>
            <a:endParaRPr lang="en-US" altLang="en-US"/>
          </a:p>
          <a:p>
            <a:pPr eaLnBrk="1" hangingPunct="1"/>
            <a:r>
              <a:rPr lang="en-US" altLang="en-US"/>
              <a:t>A perfect blackbody, being a perfect absorber, is also a perfect emitter.</a:t>
            </a:r>
          </a:p>
        </p:txBody>
      </p:sp>
    </p:spTree>
    <p:extLst>
      <p:ext uri="{BB962C8B-B14F-4D97-AF65-F5344CB8AC3E}">
        <p14:creationId xmlns:p14="http://schemas.microsoft.com/office/powerpoint/2010/main" val="9062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BB Radiation: Experiment VS. Theory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2298" y="5927467"/>
            <a:ext cx="48077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hyperphysics.phy-astr.gsu.edu/hbase/mod6.html</a:t>
            </a:r>
            <a:endParaRPr lang="en-US" sz="1600" dirty="0"/>
          </a:p>
        </p:txBody>
      </p:sp>
      <p:pic>
        <p:nvPicPr>
          <p:cNvPr id="3078" name="Picture 6" descr="http://faculty.virginia.edu/consciousness/images/blackbod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4" y="1561700"/>
            <a:ext cx="4857750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438400" y="4267200"/>
            <a:ext cx="43291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Experimental data is represented by circles.</a:t>
            </a:r>
          </a:p>
          <a:p>
            <a:endParaRPr lang="en-US" b="1" dirty="0"/>
          </a:p>
          <a:p>
            <a:r>
              <a:rPr lang="en-US" b="1" dirty="0" smtClean="0"/>
              <a:t>Rayleigh-Jeans law (classical) theory. </a:t>
            </a:r>
          </a:p>
          <a:p>
            <a:endParaRPr lang="en-US" b="1" dirty="0"/>
          </a:p>
          <a:p>
            <a:r>
              <a:rPr lang="en-US" b="1" dirty="0" smtClean="0"/>
              <a:t>Planck’s law (quantum mechanics)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8624" y="64008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https://phet.colorado.edu/sims/blackbody-spectrum/blackbody-spectrum_en.html</a:t>
            </a:r>
            <a:endParaRPr lang="en-US" dirty="0"/>
          </a:p>
        </p:txBody>
      </p:sp>
      <p:pic>
        <p:nvPicPr>
          <p:cNvPr id="11" name="Picture 2" descr="http://www.globalchange.umich.edu/globalchange1/current/lectures/universe/blackbodyradiationcurve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935" y="1561700"/>
            <a:ext cx="4179173" cy="229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2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87150" y="653844"/>
            <a:ext cx="3352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hlinkClick r:id="rId2"/>
              </a:rPr>
              <a:t>http://</a:t>
            </a:r>
            <a:r>
              <a:rPr lang="en-US" sz="1000" dirty="0" smtClean="0">
                <a:hlinkClick r:id="rId2"/>
              </a:rPr>
              <a:t>csep10.phys.utk.edu/astr162/lect/light/radiation.html</a:t>
            </a:r>
            <a:endParaRPr lang="en-US" sz="1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543141"/>
          <a:ext cx="8229600" cy="3657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130391" y="52141"/>
            <a:ext cx="47011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 dirty="0"/>
              <a:t>Planck Radiation </a:t>
            </a:r>
            <a:r>
              <a:rPr lang="en-US" sz="4000" b="1" dirty="0" smtClean="0"/>
              <a:t>Law</a:t>
            </a:r>
            <a:endParaRPr lang="en-US" sz="4000" dirty="0"/>
          </a:p>
        </p:txBody>
      </p:sp>
      <p:pic>
        <p:nvPicPr>
          <p:cNvPr id="12293" name="Picture 5" descr="http://csep10.phys.utk.edu/astr162/lect/light/planc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00065"/>
            <a:ext cx="2428875" cy="295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91868" y="3962400"/>
                <a:ext cx="86868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/>
                  <a:t>The primary law governing blackbody radiation is the </a:t>
                </a:r>
                <a:r>
                  <a:rPr lang="en-US" b="1" i="1" dirty="0"/>
                  <a:t>Planck Radiation </a:t>
                </a:r>
                <a:r>
                  <a:rPr lang="en-US" b="1" i="1" dirty="0" smtClean="0"/>
                  <a:t>Law. </a:t>
                </a:r>
                <a:r>
                  <a:rPr lang="en-US" b="1" dirty="0" smtClean="0"/>
                  <a:t>Planck used quantization of energy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𝐸</m:t>
                        </m:r>
                      </m:e>
                      <m:sub>
                        <m:r>
                          <a:rPr lang="en-US" i="1"/>
                          <m:t>𝑛</m:t>
                        </m:r>
                      </m:sub>
                    </m:sSub>
                    <m:r>
                      <a:rPr lang="en-US" i="1"/>
                      <m:t>=</m:t>
                    </m:r>
                    <m:r>
                      <a:rPr lang="en-US" i="1"/>
                      <m:t>𝑛h𝑓</m:t>
                    </m:r>
                  </m:oMath>
                </a14:m>
                <a:r>
                  <a:rPr lang="en-US" b="1" dirty="0" smtClean="0"/>
                  <a:t>) to derive it.</a:t>
                </a:r>
                <a:br>
                  <a:rPr lang="en-US" b="1" dirty="0" smtClean="0"/>
                </a:br>
                <a:r>
                  <a:rPr lang="en-US" b="1" dirty="0"/>
                  <a:t>It gives the intensity of radiation emitted as a function of wavelength for a fixed </a:t>
                </a:r>
                <a:r>
                  <a:rPr lang="en-US" b="1" dirty="0" smtClean="0"/>
                  <a:t>temperature.</a:t>
                </a:r>
                <a:r>
                  <a:rPr lang="en-US" b="1" dirty="0"/>
                  <a:t> </a:t>
                </a:r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68" y="3962400"/>
                <a:ext cx="8686800" cy="1200329"/>
              </a:xfrm>
              <a:prstGeom prst="rect">
                <a:avLst/>
              </a:prstGeom>
              <a:blipFill rotWithShape="1">
                <a:blip r:embed="rId4"/>
                <a:stretch>
                  <a:fillRect l="-561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2" descr="Graph of Planck black body law in the infrared spectru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0006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552967" y="5029200"/>
                <a:ext cx="2386294" cy="851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𝐼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𝜆</m:t>
                          </m:r>
                          <m:r>
                            <a:rPr lang="en-US" i="1"/>
                            <m:t>,</m:t>
                          </m:r>
                          <m:r>
                            <a:rPr lang="en-US" i="1"/>
                            <m:t>𝑇</m:t>
                          </m:r>
                        </m:e>
                      </m:d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2 </m:t>
                          </m:r>
                          <m:r>
                            <a:rPr lang="en-US" i="1"/>
                            <m:t>𝜋</m:t>
                          </m:r>
                          <m:r>
                            <a:rPr lang="en-US" i="1"/>
                            <m:t>h</m:t>
                          </m:r>
                          <m:sSup>
                            <m:sSupPr>
                              <m:ctrlPr>
                                <a:rPr lang="en-US" i="1"/>
                              </m:ctrlPr>
                            </m:sSupPr>
                            <m:e>
                              <m:r>
                                <a:rPr lang="en-US" i="1"/>
                                <m:t>𝑐</m:t>
                              </m:r>
                            </m:e>
                            <m:sup>
                              <m:r>
                                <a:rPr lang="en-US" i="1"/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/>
                              </m:ctrlPr>
                            </m:sSupPr>
                            <m:e>
                              <m:r>
                                <a:rPr lang="en-US" i="1"/>
                                <m:t>𝜆</m:t>
                              </m:r>
                            </m:e>
                            <m:sup>
                              <m:r>
                                <a:rPr lang="en-US" i="1"/>
                                <m:t>5</m:t>
                              </m:r>
                            </m:sup>
                          </m:sSup>
                          <m:r>
                            <a:rPr lang="en-US" i="1"/>
                            <m:t>(</m:t>
                          </m:r>
                          <m:sSup>
                            <m:sSupPr>
                              <m:ctrlPr>
                                <a:rPr lang="en-US" i="1"/>
                              </m:ctrlPr>
                            </m:sSupPr>
                            <m:e>
                              <m:r>
                                <a:rPr lang="en-US" i="1"/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i="1"/>
                                  </m:ctrlPr>
                                </m:fPr>
                                <m:num>
                                  <m:r>
                                    <a:rPr lang="en-US" i="1"/>
                                    <m:t>h𝑐</m:t>
                                  </m:r>
                                </m:num>
                                <m:den>
                                  <m:r>
                                    <a:rPr lang="en-US" i="1"/>
                                    <m:t>𝜆</m:t>
                                  </m:r>
                                  <m:r>
                                    <a:rPr lang="en-US" i="1"/>
                                    <m:t>𝑘𝑇</m:t>
                                  </m:r>
                                </m:den>
                              </m:f>
                            </m:sup>
                          </m:sSup>
                          <m:r>
                            <a:rPr lang="en-US" i="1"/>
                            <m:t>−1)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967" y="5029200"/>
                <a:ext cx="2386294" cy="85132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91868" y="6025939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 above function includes the parameter, h came to be known as Planck’s constant, which Planck adjusted so that his curve matched the experimental data at all wavelengths.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28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smtClean="0">
                <a:solidFill>
                  <a:srgbClr val="CE1029"/>
                </a:solidFill>
                <a:latin typeface="Arial" charset="0"/>
                <a:cs typeface="Arial" charset="0"/>
              </a:rPr>
              <a:t>The Stefan–BOLTZMANN Law Of Radiation</a:t>
            </a:r>
            <a:r>
              <a:rPr lang="en-US" altLang="en-US" b="1" smtClean="0">
                <a:solidFill>
                  <a:srgbClr val="009999"/>
                </a:solidFill>
                <a:latin typeface="Arial" charset="0"/>
                <a:cs typeface="Arial" charset="0"/>
              </a:rPr>
              <a:t/>
            </a:r>
            <a:br>
              <a:rPr lang="en-US" altLang="en-US" b="1" smtClean="0">
                <a:solidFill>
                  <a:srgbClr val="009999"/>
                </a:solidFill>
                <a:latin typeface="Arial" charset="0"/>
                <a:cs typeface="Arial" charset="0"/>
              </a:rPr>
            </a:br>
            <a:r>
              <a:rPr lang="en-US" altLang="en-US" b="1" smtClean="0">
                <a:solidFill>
                  <a:srgbClr val="009999"/>
                </a:solidFill>
                <a:latin typeface="Arial" charset="0"/>
                <a:cs typeface="Arial" charset="0"/>
              </a:rPr>
              <a:t/>
            </a:r>
            <a:br>
              <a:rPr lang="en-US" altLang="en-US" b="1" smtClean="0">
                <a:solidFill>
                  <a:srgbClr val="009999"/>
                </a:solidFill>
                <a:latin typeface="Arial" charset="0"/>
                <a:cs typeface="Arial" charset="0"/>
              </a:rPr>
            </a:br>
            <a:endParaRPr lang="en-US" altLang="en-US" b="1" smtClean="0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33400" y="3429000"/>
            <a:ext cx="784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Times New Roman" pitchFamily="18" charset="0"/>
              </a:rPr>
              <a:t>σ is the Stefan-Boltzmann constant: σ = 5.67 </a:t>
            </a:r>
            <a:r>
              <a:rPr lang="en-US" altLang="en-US">
                <a:cs typeface="Times New Roman" pitchFamily="18" charset="0"/>
                <a:sym typeface="Symbol" pitchFamily="18" charset="2"/>
              </a:rPr>
              <a:t></a:t>
            </a:r>
            <a:r>
              <a:rPr lang="en-US" altLang="en-US">
                <a:cs typeface="Times New Roman" pitchFamily="18" charset="0"/>
              </a:rPr>
              <a:t> 10</a:t>
            </a:r>
            <a:r>
              <a:rPr lang="en-US" altLang="en-US" baseline="30000">
                <a:cs typeface="Times New Roman" pitchFamily="18" charset="0"/>
              </a:rPr>
              <a:t>-8</a:t>
            </a:r>
            <a:r>
              <a:rPr lang="en-US" altLang="en-US">
                <a:cs typeface="Times New Roman" pitchFamily="18" charset="0"/>
              </a:rPr>
              <a:t> W/m</a:t>
            </a:r>
            <a:r>
              <a:rPr lang="en-US" altLang="en-US" baseline="30000">
                <a:cs typeface="Times New Roman" pitchFamily="18" charset="0"/>
              </a:rPr>
              <a:t>2</a:t>
            </a:r>
            <a:r>
              <a:rPr lang="en-US" altLang="en-US">
                <a:cs typeface="Times New Roman" pitchFamily="18" charset="0"/>
              </a:rPr>
              <a:t>.K</a:t>
            </a:r>
            <a:r>
              <a:rPr lang="en-US" altLang="en-US" baseline="30000">
                <a:cs typeface="Times New Roman" pitchFamily="18" charset="0"/>
              </a:rPr>
              <a:t>4</a:t>
            </a:r>
            <a:r>
              <a:rPr lang="en-US" altLang="en-US">
                <a:cs typeface="Times New Roman" pitchFamily="18" charset="0"/>
              </a:rPr>
              <a:t>.</a:t>
            </a:r>
            <a:r>
              <a:rPr lang="en-US" altLang="en-US"/>
              <a:t> </a:t>
            </a: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404336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2438400" y="2362200"/>
          <a:ext cx="28098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3" imgW="1054100" imgH="393700" progId="Equation.3">
                  <p:embed/>
                </p:oleObj>
              </mc:Choice>
              <mc:Fallback>
                <p:oleObj r:id="rId3" imgW="1054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362200"/>
                        <a:ext cx="2809875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1524000"/>
            <a:ext cx="861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Times New Roman" pitchFamily="18" charset="0"/>
              </a:rPr>
              <a:t>The rate at which an object emits radiant energy is proportional to the fourth power of its absolute temperature.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09600" y="4191000"/>
            <a:ext cx="792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i="1">
                <a:cs typeface="Times New Roman" pitchFamily="18" charset="0"/>
              </a:rPr>
              <a:t>e</a:t>
            </a:r>
            <a:r>
              <a:rPr lang="en-US" altLang="en-US">
                <a:cs typeface="Times New Roman" pitchFamily="18" charset="0"/>
              </a:rPr>
              <a:t> is called the emissivity: a number between 0 and 1. </a:t>
            </a:r>
            <a:br>
              <a:rPr lang="en-US" altLang="en-US">
                <a:cs typeface="Times New Roman" pitchFamily="18" charset="0"/>
              </a:rPr>
            </a:br>
            <a:r>
              <a:rPr lang="en-US" altLang="en-US">
                <a:cs typeface="Times New Roman" pitchFamily="18" charset="0"/>
              </a:rPr>
              <a:t>For perfect radiators e = 1. </a:t>
            </a:r>
            <a:br>
              <a:rPr lang="en-US" altLang="en-US">
                <a:cs typeface="Times New Roman" pitchFamily="18" charset="0"/>
              </a:rPr>
            </a:br>
            <a:endParaRPr lang="en-US" alt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85800" y="5181600"/>
            <a:ext cx="2832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cs typeface="Times New Roman" pitchFamily="18" charset="0"/>
              </a:rPr>
              <a:t>A is the surface area. </a:t>
            </a:r>
            <a:endParaRPr lang="en-US" alt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09600" y="5867400"/>
            <a:ext cx="609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cs typeface="Times New Roman" pitchFamily="18" charset="0"/>
              </a:rPr>
              <a:t>T is the temperature of the radiator in Kelvin.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82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/>
      <p:bldP spid="9" grpId="0" build="p"/>
      <p:bldP spid="10" grpId="0" build="p"/>
      <p:bldP spid="11" grpId="0" build="p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3-1 (Modern Phys by Tipler)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242705"/>
              </p:ext>
            </p:extLst>
          </p:nvPr>
        </p:nvGraphicFramePr>
        <p:xfrm>
          <a:off x="2971800" y="1447800"/>
          <a:ext cx="28098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r:id="rId3" imgW="1054100" imgH="393700" progId="Equation.3">
                  <p:embed/>
                </p:oleObj>
              </mc:Choice>
              <mc:Fallback>
                <p:oleObj r:id="rId3" imgW="10541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447800"/>
                        <a:ext cx="280987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266700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star with a surface temperature of 3000 K radiate 100 times the power radiated by Sun, whose surface temperature is 5800 K. Express the radius of the star in terms of the radius of Sun.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Peak of Black Body Radiation</a:t>
            </a:r>
            <a:endParaRPr lang="en-US" dirty="0"/>
          </a:p>
        </p:txBody>
      </p:sp>
      <p:pic>
        <p:nvPicPr>
          <p:cNvPr id="4098" name="Picture 2" descr="http://www.globalchange.umich.edu/globalchange1/current/lectures/universe/blackbodyradiationcurv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48253"/>
            <a:ext cx="7524750" cy="412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438400" y="1617421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 smtClean="0">
                <a:hlinkClick r:id="rId3"/>
              </a:rPr>
              <a:t>http://www.globalchange.umich.edu/globalchange1/current/lectures/universe/universe.htm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6004352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Wien’s Law: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409914" y="6198828"/>
                <a:ext cx="2674002" cy="394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𝜆</m:t>
                        </m:r>
                      </m:e>
                      <m:sub>
                        <m:r>
                          <a:rPr lang="en-US" i="1"/>
                          <m:t>𝑚</m:t>
                        </m:r>
                      </m:sub>
                    </m:sSub>
                    <m:r>
                      <a:rPr lang="en-US" i="1"/>
                      <m:t>𝑇</m:t>
                    </m:r>
                    <m:r>
                      <a:rPr lang="en-US" i="1"/>
                      <m:t>=2.898 ×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10</m:t>
                        </m:r>
                      </m:e>
                      <m:sup>
                        <m:r>
                          <a:rPr lang="en-US" i="1"/>
                          <m:t>−3</m:t>
                        </m:r>
                      </m:sup>
                    </m:sSup>
                    <m:r>
                      <a:rPr lang="en-US" i="1"/>
                      <m:t> </m:t>
                    </m:r>
                  </m:oMath>
                </a14:m>
                <a:r>
                  <a:rPr lang="en-US" dirty="0" err="1"/>
                  <a:t>m.K</a:t>
                </a:r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914" y="6198828"/>
                <a:ext cx="2674002" cy="394852"/>
              </a:xfrm>
              <a:prstGeom prst="rect">
                <a:avLst/>
              </a:prstGeom>
              <a:blipFill rotWithShape="1">
                <a:blip r:embed="rId5"/>
                <a:stretch>
                  <a:fillRect r="-1367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513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372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Equation.3</vt:lpstr>
      <vt:lpstr>Quantization: Charge, Light, and Energy </vt:lpstr>
      <vt:lpstr>Radiation </vt:lpstr>
      <vt:lpstr>Black Body</vt:lpstr>
      <vt:lpstr>BB Radiation: Experiment VS. Theory </vt:lpstr>
      <vt:lpstr>Planck Radiation Law</vt:lpstr>
      <vt:lpstr>The Stefan–BOLTZMANN Law Of Radiation  </vt:lpstr>
      <vt:lpstr>Ex. 3-1 (Modern Phys by Tipler) </vt:lpstr>
      <vt:lpstr>Peak of Black Body Radiation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Maheswaranathan, Ponn</dc:creator>
  <cp:lastModifiedBy>Maheswaranathan, Ponn</cp:lastModifiedBy>
  <cp:revision>20</cp:revision>
  <dcterms:created xsi:type="dcterms:W3CDTF">2016-02-11T19:03:17Z</dcterms:created>
  <dcterms:modified xsi:type="dcterms:W3CDTF">2016-02-12T16:51:35Z</dcterms:modified>
</cp:coreProperties>
</file>