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6862A"/>
    <a:srgbClr val="B40000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4660"/>
  </p:normalViewPr>
  <p:slideViewPr>
    <p:cSldViewPr>
      <p:cViewPr varScale="1">
        <p:scale>
          <a:sx n="104" d="100"/>
          <a:sy n="104" d="100"/>
        </p:scale>
        <p:origin x="-1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FB393-CC58-40D2-82D7-4F9974601691}" type="datetimeFigureOut">
              <a:rPr lang="en-US" smtClean="0"/>
              <a:pPr/>
              <a:t>10/25/2010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9636C-AA93-477C-9C2A-AC4713E705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FB393-CC58-40D2-82D7-4F9974601691}" type="datetimeFigureOut">
              <a:rPr lang="en-US" smtClean="0"/>
              <a:pPr/>
              <a:t>10/25/2010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9636C-AA93-477C-9C2A-AC4713E705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FB393-CC58-40D2-82D7-4F9974601691}" type="datetimeFigureOut">
              <a:rPr lang="en-US" smtClean="0"/>
              <a:pPr/>
              <a:t>10/25/2010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9636C-AA93-477C-9C2A-AC4713E705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FB393-CC58-40D2-82D7-4F9974601691}" type="datetimeFigureOut">
              <a:rPr lang="en-US" smtClean="0"/>
              <a:pPr/>
              <a:t>10/25/2010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9636C-AA93-477C-9C2A-AC4713E705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FB393-CC58-40D2-82D7-4F9974601691}" type="datetimeFigureOut">
              <a:rPr lang="en-US" smtClean="0"/>
              <a:pPr/>
              <a:t>10/25/2010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9636C-AA93-477C-9C2A-AC4713E705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FB393-CC58-40D2-82D7-4F9974601691}" type="datetimeFigureOut">
              <a:rPr lang="en-US" smtClean="0"/>
              <a:pPr/>
              <a:t>10/25/2010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9636C-AA93-477C-9C2A-AC4713E705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FB393-CC58-40D2-82D7-4F9974601691}" type="datetimeFigureOut">
              <a:rPr lang="en-US" smtClean="0"/>
              <a:pPr/>
              <a:t>10/25/2010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9636C-AA93-477C-9C2A-AC4713E705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FB393-CC58-40D2-82D7-4F9974601691}" type="datetimeFigureOut">
              <a:rPr lang="en-US" smtClean="0"/>
              <a:pPr/>
              <a:t>10/25/2010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9636C-AA93-477C-9C2A-AC4713E705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FB393-CC58-40D2-82D7-4F9974601691}" type="datetimeFigureOut">
              <a:rPr lang="en-US" smtClean="0"/>
              <a:pPr/>
              <a:t>10/25/2010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9636C-AA93-477C-9C2A-AC4713E705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FB393-CC58-40D2-82D7-4F9974601691}" type="datetimeFigureOut">
              <a:rPr lang="en-US" smtClean="0"/>
              <a:pPr/>
              <a:t>10/25/2010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9636C-AA93-477C-9C2A-AC4713E705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FB393-CC58-40D2-82D7-4F9974601691}" type="datetimeFigureOut">
              <a:rPr lang="en-US" smtClean="0"/>
              <a:pPr/>
              <a:t>10/25/2010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9636C-AA93-477C-9C2A-AC4713E705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FB393-CC58-40D2-82D7-4F9974601691}" type="datetimeFigureOut">
              <a:rPr lang="en-US" smtClean="0"/>
              <a:pPr/>
              <a:t>10/25/2010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9636C-AA93-477C-9C2A-AC4713E705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Winthrop%20Classes\Musical%20Acoustics\05%20Shumba%20_%20Oya.wav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Georgia" pitchFamily="18" charset="0"/>
              </a:rPr>
              <a:t>Timbre and Room Acoustics</a:t>
            </a:r>
            <a:endParaRPr lang="en-US" dirty="0">
              <a:latin typeface="Georg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86400"/>
            <a:ext cx="6400800" cy="6096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FrankRuehl" pitchFamily="34" charset="-79"/>
                <a:cs typeface="FrankRuehl" pitchFamily="34" charset="-79"/>
              </a:rPr>
              <a:t>Jake Mitchell</a:t>
            </a:r>
            <a:endParaRPr lang="en-US" sz="4000" dirty="0">
              <a:solidFill>
                <a:schemeClr val="tx1"/>
              </a:solidFill>
              <a:latin typeface="FrankRuehl" pitchFamily="34" charset="-79"/>
              <a:cs typeface="FrankRuehl" pitchFamily="34" charset="-79"/>
            </a:endParaRPr>
          </a:p>
        </p:txBody>
      </p:sp>
      <p:pic>
        <p:nvPicPr>
          <p:cNvPr id="4" name="Picture 3" descr="107261780_cb13ea6cc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24100" y="1828800"/>
            <a:ext cx="4495800" cy="3371850"/>
          </a:xfrm>
          <a:prstGeom prst="rect">
            <a:avLst/>
          </a:prstGeom>
        </p:spPr>
      </p:pic>
      <p:pic>
        <p:nvPicPr>
          <p:cNvPr id="8" name="08 1st Minute, 1st Round.wav">
            <a:hlinkClick r:id="" action="ppaction://media"/>
          </p:cNvPr>
          <p:cNvPicPr>
            <a:picLocks noRot="1" noChangeAspect="1"/>
          </p:cNvPicPr>
          <p:nvPr>
            <a:wavAudioFile r:embed="rId1" name="08 1st Minute, 1st Round.wav"/>
          </p:nvPr>
        </p:nvPicPr>
        <p:blipFill>
          <a:blip r:embed="rId4" cstate="print"/>
          <a:stretch>
            <a:fillRect/>
          </a:stretch>
        </p:blipFill>
        <p:spPr>
          <a:xfrm>
            <a:off x="4572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Timbre (or tone quality)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The components that define timbre are:</a:t>
            </a:r>
          </a:p>
          <a:p>
            <a:pPr lvl="2"/>
            <a:r>
              <a:rPr lang="en-US" dirty="0" smtClean="0"/>
              <a:t>Amplitudes of harmonics</a:t>
            </a:r>
          </a:p>
          <a:p>
            <a:pPr lvl="2"/>
            <a:r>
              <a:rPr lang="en-US" dirty="0" smtClean="0"/>
              <a:t>Attack and decay transients</a:t>
            </a:r>
          </a:p>
          <a:p>
            <a:pPr lvl="2"/>
            <a:r>
              <a:rPr lang="en-US" dirty="0" smtClean="0"/>
              <a:t>Inharmonicities</a:t>
            </a:r>
          </a:p>
          <a:p>
            <a:pPr lvl="2"/>
            <a:r>
              <a:rPr lang="en-US" dirty="0" smtClean="0"/>
              <a:t>Formants</a:t>
            </a:r>
          </a:p>
          <a:p>
            <a:pPr lvl="2"/>
            <a:r>
              <a:rPr lang="en-US" dirty="0" smtClean="0"/>
              <a:t>Vibrato</a:t>
            </a:r>
          </a:p>
          <a:p>
            <a:pPr lvl="2"/>
            <a:r>
              <a:rPr lang="en-US" dirty="0" smtClean="0"/>
              <a:t>The Chorus effect</a:t>
            </a:r>
          </a:p>
          <a:p>
            <a:pPr lvl="2"/>
            <a:endParaRPr lang="en-US" dirty="0" smtClean="0"/>
          </a:p>
          <a:p>
            <a:pPr lvl="2">
              <a:buFont typeface="Wingdings" pitchFamily="2" charset="2"/>
              <a:buChar char="§"/>
            </a:pPr>
            <a:endParaRPr lang="en-US" dirty="0" smtClean="0"/>
          </a:p>
        </p:txBody>
      </p:sp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4371975" cy="3274761"/>
          </a:xfrm>
          <a:prstGeom prst="rect">
            <a:avLst/>
          </a:prstGeom>
        </p:spPr>
      </p:pic>
      <p:pic>
        <p:nvPicPr>
          <p:cNvPr id="5" name="05 Shumba _ Oya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57200" y="6172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The Timbre of the Classical Piano</a:t>
            </a:r>
            <a:endParaRPr lang="en-US" u="sng" dirty="0"/>
          </a:p>
        </p:txBody>
      </p:sp>
      <p:pic>
        <p:nvPicPr>
          <p:cNvPr id="4" name="Content Placeholder 3" descr="pian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10200" y="4267200"/>
            <a:ext cx="3162300" cy="2113471"/>
          </a:xfrm>
        </p:spPr>
      </p:pic>
      <p:sp>
        <p:nvSpPr>
          <p:cNvPr id="6" name="TextBox 5"/>
          <p:cNvSpPr txBox="1"/>
          <p:nvPr/>
        </p:nvSpPr>
        <p:spPr>
          <a:xfrm>
            <a:off x="533400" y="1371600"/>
            <a:ext cx="8085803" cy="30469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 smtClean="0"/>
              <a:t>-Tension acts as the linear restoring force for SHM.</a:t>
            </a:r>
          </a:p>
          <a:p>
            <a:r>
              <a:rPr lang="en-US" sz="2400" dirty="0" smtClean="0"/>
              <a:t>-Inherent stiffness of the metal also assists as a restoring force.</a:t>
            </a:r>
          </a:p>
          <a:p>
            <a:r>
              <a:rPr lang="en-US" sz="2400" dirty="0" smtClean="0"/>
              <a:t>-The stiffness of the strings causes the resonances of the string </a:t>
            </a:r>
          </a:p>
          <a:p>
            <a:r>
              <a:rPr lang="en-US" sz="2400" dirty="0" smtClean="0"/>
              <a:t>to deviate from an exact, integral relationship.  This is known as</a:t>
            </a:r>
          </a:p>
          <a:p>
            <a:r>
              <a:rPr lang="en-US" sz="2400" i="1" dirty="0" smtClean="0"/>
              <a:t>Inharmonicity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-Because of inharmonicity, tuning varies on the piano to</a:t>
            </a:r>
          </a:p>
          <a:p>
            <a:r>
              <a:rPr lang="en-US" sz="2400" dirty="0" smtClean="0"/>
              <a:t>eliminate beats between adjacent octaves.</a:t>
            </a:r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4114800"/>
            <a:ext cx="510627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-Therefore, piano tone quality is</a:t>
            </a:r>
          </a:p>
          <a:p>
            <a:r>
              <a:rPr lang="en-US" sz="2400" dirty="0" smtClean="0"/>
              <a:t>produced by a combination of attack</a:t>
            </a:r>
          </a:p>
          <a:p>
            <a:r>
              <a:rPr lang="en-US" sz="2400" dirty="0" smtClean="0"/>
              <a:t>and decay transients, inharmonicities,</a:t>
            </a:r>
          </a:p>
          <a:p>
            <a:r>
              <a:rPr lang="en-US" sz="2400" dirty="0" smtClean="0"/>
              <a:t>and the tuning relationships that exist</a:t>
            </a:r>
          </a:p>
          <a:p>
            <a:r>
              <a:rPr lang="en-US" sz="2400" dirty="0" smtClean="0"/>
              <a:t>between the strings tuned to the same </a:t>
            </a:r>
          </a:p>
          <a:p>
            <a:r>
              <a:rPr lang="en-US" sz="2400" dirty="0" smtClean="0"/>
              <a:t>note.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How Can Timbre Be Changed?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600" dirty="0" smtClean="0"/>
              <a:t>Timbre is a difficult concept to understand because it is not measurable.  Many factors contribute to the tone quality of an instrument.</a:t>
            </a:r>
          </a:p>
          <a:p>
            <a:pPr>
              <a:buNone/>
            </a:pPr>
            <a:endParaRPr lang="en-US" sz="3600" dirty="0" smtClean="0"/>
          </a:p>
          <a:p>
            <a:r>
              <a:rPr lang="en-US" sz="3600" dirty="0" smtClean="0"/>
              <a:t>Slight variations in the timbre of an instrument can be achieved by the performer.  However, it often takes a very good ear to detect these changes.</a:t>
            </a:r>
          </a:p>
          <a:p>
            <a:endParaRPr lang="en-US" sz="3600" dirty="0"/>
          </a:p>
          <a:p>
            <a:r>
              <a:rPr lang="en-US" sz="3600" dirty="0" smtClean="0"/>
              <a:t>Even very small differences in how an instrument is designed (i.e. a trumpet versus a flugelhorn) can create dramatic differences in timbre.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/>
              <a:t>	</a:t>
            </a:r>
          </a:p>
        </p:txBody>
      </p:sp>
      <p:pic>
        <p:nvPicPr>
          <p:cNvPr id="4" name="Picture 3" descr="trumpet-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0" y="5380925"/>
            <a:ext cx="2819400" cy="1477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6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28800"/>
          </a:xfrm>
        </p:spPr>
        <p:txBody>
          <a:bodyPr>
            <a:normAutofit/>
          </a:bodyPr>
          <a:lstStyle/>
          <a:p>
            <a:r>
              <a:rPr lang="en-US" u="sng" dirty="0" smtClean="0"/>
              <a:t>Room Acoustics</a:t>
            </a:r>
            <a:br>
              <a:rPr lang="en-US" u="sng" dirty="0" smtClean="0"/>
            </a:br>
            <a:r>
              <a:rPr lang="en-US" sz="2800" dirty="0" smtClean="0"/>
              <a:t>The terms that are associated with room acoustics: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4038600" cy="4525963"/>
          </a:xfrm>
        </p:spPr>
        <p:txBody>
          <a:bodyPr>
            <a:normAutofit/>
          </a:bodyPr>
          <a:lstStyle/>
          <a:p>
            <a:pPr marL="0" lvl="2">
              <a:buFont typeface="Wingdings" pitchFamily="2" charset="2"/>
              <a:buChar char="§"/>
            </a:pPr>
            <a:r>
              <a:rPr lang="en-US" sz="3600" dirty="0" smtClean="0"/>
              <a:t>Liveness</a:t>
            </a:r>
          </a:p>
          <a:p>
            <a:pPr marL="0" lvl="2">
              <a:buFont typeface="Wingdings" pitchFamily="2" charset="2"/>
              <a:buChar char="§"/>
            </a:pPr>
            <a:r>
              <a:rPr lang="en-US" sz="3600" dirty="0" smtClean="0"/>
              <a:t>Intimacy</a:t>
            </a:r>
          </a:p>
          <a:p>
            <a:pPr marL="0" lvl="2">
              <a:buFont typeface="Wingdings" pitchFamily="2" charset="2"/>
              <a:buChar char="§"/>
            </a:pPr>
            <a:r>
              <a:rPr lang="en-US" sz="3600" dirty="0" smtClean="0"/>
              <a:t>Fullness</a:t>
            </a:r>
          </a:p>
          <a:p>
            <a:pPr marL="0" lvl="2">
              <a:buFont typeface="Wingdings" pitchFamily="2" charset="2"/>
              <a:buChar char="§"/>
            </a:pPr>
            <a:r>
              <a:rPr lang="en-US" sz="3600" dirty="0" smtClean="0"/>
              <a:t>Clarity</a:t>
            </a:r>
          </a:p>
          <a:p>
            <a:pPr marL="0" lvl="2">
              <a:buFont typeface="Wingdings" pitchFamily="2" charset="2"/>
              <a:buChar char="§"/>
            </a:pPr>
            <a:r>
              <a:rPr lang="en-US" sz="3600" dirty="0" smtClean="0"/>
              <a:t>Warmth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038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600" dirty="0" smtClean="0"/>
              <a:t>Brilliance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Texture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Blend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Ensemble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646" y="458956"/>
            <a:ext cx="9022663" cy="59400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 smtClean="0"/>
              <a:t>Liveness-The physically measurable reverberation time.</a:t>
            </a:r>
          </a:p>
          <a:p>
            <a:endParaRPr lang="en-US" sz="2400" dirty="0" smtClean="0"/>
          </a:p>
          <a:p>
            <a:r>
              <a:rPr lang="en-US" sz="2400" dirty="0" smtClean="0"/>
              <a:t>Intimacy-How close the performing group sounds to the listener.</a:t>
            </a:r>
          </a:p>
          <a:p>
            <a:endParaRPr lang="en-US" sz="2400" dirty="0" smtClean="0"/>
          </a:p>
          <a:p>
            <a:r>
              <a:rPr lang="en-US" sz="2400" dirty="0" smtClean="0"/>
              <a:t>Fullness-The amount of reflected sound in relation to the direct sound.</a:t>
            </a:r>
          </a:p>
          <a:p>
            <a:endParaRPr lang="en-US" sz="2400" dirty="0" smtClean="0"/>
          </a:p>
          <a:p>
            <a:r>
              <a:rPr lang="en-US" sz="2400" dirty="0" smtClean="0"/>
              <a:t>Clarity-The opposite of fullness.  The intensity of the reflected sound </a:t>
            </a:r>
          </a:p>
          <a:p>
            <a:r>
              <a:rPr lang="en-US" sz="2400" dirty="0" smtClean="0"/>
              <a:t>              will be less than the direct sound.</a:t>
            </a:r>
          </a:p>
          <a:p>
            <a:endParaRPr lang="en-US" sz="2400" dirty="0" smtClean="0"/>
          </a:p>
          <a:p>
            <a:r>
              <a:rPr lang="en-US" sz="2400" dirty="0" smtClean="0"/>
              <a:t>Warmth-Occurs when the reverberation time for low frequency </a:t>
            </a:r>
          </a:p>
          <a:p>
            <a:r>
              <a:rPr lang="en-US" sz="2400" dirty="0" smtClean="0"/>
              <a:t>                 sounds is less than the reverberation time for high frequency </a:t>
            </a:r>
          </a:p>
          <a:p>
            <a:r>
              <a:rPr lang="en-US" sz="2400" dirty="0" smtClean="0"/>
              <a:t>                 sounds.</a:t>
            </a:r>
          </a:p>
          <a:p>
            <a:endParaRPr lang="en-US" sz="2400" dirty="0" smtClean="0"/>
          </a:p>
          <a:p>
            <a:r>
              <a:rPr lang="en-US" sz="2400" dirty="0" smtClean="0"/>
              <a:t>Brilliance-Opposite of warmth.  High frequencies will have longer </a:t>
            </a:r>
          </a:p>
          <a:p>
            <a:r>
              <a:rPr lang="en-US" sz="2400" dirty="0" smtClean="0"/>
              <a:t>                   reverberation time.</a:t>
            </a:r>
          </a:p>
          <a:p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394" y="196334"/>
            <a:ext cx="8735212" cy="267765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 smtClean="0"/>
              <a:t>Texture-The temporal pattern of reflections reaching the listener.</a:t>
            </a:r>
          </a:p>
          <a:p>
            <a:endParaRPr lang="en-US" sz="2400" dirty="0" smtClean="0"/>
          </a:p>
          <a:p>
            <a:r>
              <a:rPr lang="en-US" sz="2400" dirty="0" smtClean="0"/>
              <a:t>Blend-The mixing of sound from all the instruments of the orchestra </a:t>
            </a:r>
          </a:p>
          <a:p>
            <a:r>
              <a:rPr lang="en-US" sz="2400" dirty="0" smtClean="0"/>
              <a:t>            or ensemble throughout the audience.</a:t>
            </a:r>
          </a:p>
          <a:p>
            <a:endParaRPr lang="en-US" sz="2400" dirty="0" smtClean="0"/>
          </a:p>
          <a:p>
            <a:r>
              <a:rPr lang="en-US" sz="2400" dirty="0" smtClean="0"/>
              <a:t>Ensemble-The ability of the members of the performing group to </a:t>
            </a:r>
          </a:p>
          <a:p>
            <a:r>
              <a:rPr lang="en-US" sz="2400" dirty="0" smtClean="0"/>
              <a:t>                   hear each other during the performance.</a:t>
            </a:r>
          </a:p>
        </p:txBody>
      </p:sp>
      <p:pic>
        <p:nvPicPr>
          <p:cNvPr id="5" name="Picture 4" descr="carnegieh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1700" y="2971800"/>
            <a:ext cx="48006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References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000" dirty="0" smtClean="0"/>
              <a:t>1st minute, 1st round. (2008). On </a:t>
            </a:r>
            <a:r>
              <a:rPr lang="en-US" sz="2000" i="1" dirty="0" smtClean="0"/>
              <a:t>Token Tales</a:t>
            </a:r>
            <a:r>
              <a:rPr lang="en-US" sz="2000" dirty="0" smtClean="0"/>
              <a:t> [MP3].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Berg, R. E., &amp; Stork, D. G. (2005). </a:t>
            </a:r>
            <a:r>
              <a:rPr lang="en-US" sz="2000" i="1" dirty="0" smtClean="0"/>
              <a:t>The physics of sound</a:t>
            </a:r>
            <a:r>
              <a:rPr lang="en-US" sz="2000" dirty="0" smtClean="0"/>
              <a:t>. Upper Saddle River, NJ: Pearson Prentice-Hall.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Buck, P. C. (1918). </a:t>
            </a:r>
            <a:r>
              <a:rPr lang="en-US" sz="2000" i="1" dirty="0" smtClean="0"/>
              <a:t>Acoustics for musicians,</a:t>
            </a:r>
            <a:r>
              <a:rPr lang="en-US" sz="2000" dirty="0" smtClean="0"/>
              <a:t>. Oxford: The Clarendon press.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err="1" smtClean="0"/>
              <a:t>Levarie</a:t>
            </a:r>
            <a:r>
              <a:rPr lang="en-US" sz="2000" dirty="0" smtClean="0"/>
              <a:t>, S., &amp; Levy, E. (1968). </a:t>
            </a:r>
            <a:r>
              <a:rPr lang="en-US" sz="2000" i="1" dirty="0" smtClean="0"/>
              <a:t>Tone, a study in musical acoustics</a:t>
            </a:r>
            <a:r>
              <a:rPr lang="en-US" sz="2000" dirty="0" smtClean="0"/>
              <a:t>. Kent, OH: Kent State University Press.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Pierce, J. R. (1983). </a:t>
            </a:r>
            <a:r>
              <a:rPr lang="en-US" sz="2000" i="1" dirty="0" smtClean="0"/>
              <a:t>The science of musical sound</a:t>
            </a:r>
            <a:r>
              <a:rPr lang="en-US" sz="2000" dirty="0" smtClean="0"/>
              <a:t>. New York: Scientific American Library.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err="1" smtClean="0"/>
              <a:t>Shumba</a:t>
            </a:r>
            <a:r>
              <a:rPr lang="en-US" sz="2000" dirty="0" smtClean="0"/>
              <a:t>/</a:t>
            </a:r>
            <a:r>
              <a:rPr lang="en-US" sz="2000" dirty="0" err="1" smtClean="0"/>
              <a:t>Oya</a:t>
            </a:r>
            <a:r>
              <a:rPr lang="en-US" sz="2000" dirty="0" smtClean="0"/>
              <a:t>. (</a:t>
            </a:r>
            <a:r>
              <a:rPr lang="en-US" sz="2000" dirty="0" err="1" smtClean="0"/>
              <a:t>n.d</a:t>
            </a:r>
            <a:r>
              <a:rPr lang="en-US" sz="2000" dirty="0" smtClean="0"/>
              <a:t>.). On </a:t>
            </a:r>
            <a:r>
              <a:rPr lang="en-US" sz="2000" i="1" dirty="0" err="1" smtClean="0"/>
              <a:t>Batambira</a:t>
            </a:r>
            <a:r>
              <a:rPr lang="en-US" sz="2000" dirty="0" smtClean="0"/>
              <a:t> [MP3].</a:t>
            </a:r>
          </a:p>
          <a:p>
            <a:pPr>
              <a:buNone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375</Words>
  <Application>Microsoft Office PowerPoint</Application>
  <PresentationFormat>On-screen Show (4:3)</PresentationFormat>
  <Paragraphs>76</Paragraphs>
  <Slides>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Timbre and Room Acoustics</vt:lpstr>
      <vt:lpstr>Timbre (or tone quality)</vt:lpstr>
      <vt:lpstr>The Timbre of the Classical Piano</vt:lpstr>
      <vt:lpstr>How Can Timbre Be Changed?</vt:lpstr>
      <vt:lpstr>Room Acoustics The terms that are associated with room acoustics:</vt:lpstr>
      <vt:lpstr>Slide 6</vt:lpstr>
      <vt:lpstr>Slide 7</vt:lpstr>
      <vt:lpstr>References</vt:lpstr>
    </vt:vector>
  </TitlesOfParts>
  <Company>Sony Electronics,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Timbre and Room Acoustics</dc:title>
  <dc:creator>Jake Mitchell</dc:creator>
  <cp:lastModifiedBy>mahesp</cp:lastModifiedBy>
  <cp:revision>77</cp:revision>
  <dcterms:created xsi:type="dcterms:W3CDTF">2010-10-23T15:06:57Z</dcterms:created>
  <dcterms:modified xsi:type="dcterms:W3CDTF">2010-10-25T12:23:08Z</dcterms:modified>
</cp:coreProperties>
</file>