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mov" ContentType="vide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56" r:id="rId2"/>
    <p:sldId id="271" r:id="rId3"/>
    <p:sldId id="263" r:id="rId4"/>
    <p:sldId id="257" r:id="rId5"/>
    <p:sldId id="259" r:id="rId6"/>
    <p:sldId id="276" r:id="rId7"/>
    <p:sldId id="274" r:id="rId8"/>
    <p:sldId id="277" r:id="rId9"/>
    <p:sldId id="275" r:id="rId10"/>
    <p:sldId id="278" r:id="rId11"/>
    <p:sldId id="264" r:id="rId12"/>
    <p:sldId id="272" r:id="rId13"/>
    <p:sldId id="273" r:id="rId14"/>
    <p:sldId id="265" r:id="rId15"/>
    <p:sldId id="260" r:id="rId16"/>
    <p:sldId id="266" r:id="rId17"/>
    <p:sldId id="267" r:id="rId18"/>
    <p:sldId id="269" r:id="rId19"/>
    <p:sldId id="270" r:id="rId20"/>
    <p:sldId id="258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Singleton" initials="R" lastIdx="14" clrIdx="0"/>
  <p:cmAuthor id="1" name="Duncan Singleton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0" autoAdjust="0"/>
    <p:restoredTop sz="94617" autoAdjust="0"/>
  </p:normalViewPr>
  <p:slideViewPr>
    <p:cSldViewPr snapToGrid="0" snapToObjects="1">
      <p:cViewPr varScale="1">
        <p:scale>
          <a:sx n="104" d="100"/>
          <a:sy n="104" d="100"/>
        </p:scale>
        <p:origin x="-19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8F340A-C79E-C849-A26A-27DF0026F2CD}" type="datetimeFigureOut">
              <a:rPr lang="en-US" smtClean="0"/>
              <a:pPr/>
              <a:t>11/17/2010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D52EAE-A60C-2547-AAF1-0AA7CE61F3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9990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4434F4-EB1F-CD42-9E03-D706E733816F}" type="datetimeFigureOut">
              <a:rPr lang="en-US" smtClean="0"/>
              <a:pPr/>
              <a:t>11/17/2010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736C8-4525-AC48-A6BF-CD417B1ED7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21513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(11/14/10 20:11) -----</a:t>
            </a:r>
          </a:p>
          <a:p>
            <a:r>
              <a:rPr lang="en-US"/>
              <a:t>Meeting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736C8-4525-AC48-A6BF-CD417B1ED77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94110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2825"/>
            <a:ext cx="8229600" cy="2136775"/>
          </a:xfrm>
        </p:spPr>
        <p:txBody>
          <a:bodyPr anchor="b" anchorCtr="0">
            <a:noAutofit/>
          </a:bodyPr>
          <a:lstStyle>
            <a:lvl1pPr>
              <a:defRPr sz="5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464424"/>
            <a:ext cx="8229600" cy="1174375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DA19-30C2-3A43-9D5A-97B3DD3CF2D9}" type="datetimeFigureOut">
              <a:rPr lang="en-US" smtClean="0"/>
              <a:pPr/>
              <a:t>11/17/2010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C2D19-50EE-6F47-8D76-2FEDFB74AD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44865"/>
            <a:ext cx="8229600" cy="1071641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274320"/>
            <a:ext cx="8229600" cy="2971800"/>
          </a:xfrm>
          <a:effectLst>
            <a:outerShdw blurRad="114300" sx="103000" sy="103000" algn="ctr" rotWithShape="0">
              <a:schemeClr val="bg1">
                <a:lumMod val="75000"/>
                <a:lumOff val="25000"/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 w="12700" h="12700"/>
          </a:sp3d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DA19-30C2-3A43-9D5A-97B3DD3CF2D9}" type="datetimeFigureOut">
              <a:rPr lang="en-US" smtClean="0"/>
              <a:pPr/>
              <a:t>11/17/2010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C2D19-50EE-6F47-8D76-2FEDFB74ADF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4329953"/>
            <a:ext cx="7924801" cy="131837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DA19-30C2-3A43-9D5A-97B3DD3CF2D9}" type="datetimeFigureOut">
              <a:rPr lang="en-US" smtClean="0"/>
              <a:pPr/>
              <a:t>11/17/2010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C2D19-50EE-6F47-8D76-2FEDFB74AD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22776" y="274639"/>
            <a:ext cx="1452283" cy="537368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871447" cy="53736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DA19-30C2-3A43-9D5A-97B3DD3CF2D9}" type="datetimeFigureOut">
              <a:rPr lang="en-US" smtClean="0"/>
              <a:pPr/>
              <a:t>11/17/2010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C2D19-50EE-6F47-8D76-2FEDFB74AD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DA19-30C2-3A43-9D5A-97B3DD3CF2D9}" type="datetimeFigureOut">
              <a:rPr lang="en-US" smtClean="0"/>
              <a:pPr/>
              <a:t>11/17/2010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C2D19-50EE-6F47-8D76-2FEDFB74AD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8435"/>
            <a:ext cx="8229600" cy="1362075"/>
          </a:xfrm>
        </p:spPr>
        <p:txBody>
          <a:bodyPr anchor="b" anchorCtr="0">
            <a:noAutofit/>
          </a:bodyPr>
          <a:lstStyle>
            <a:lvl1pPr algn="ctr">
              <a:defRPr sz="48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430401"/>
            <a:ext cx="8229600" cy="1500187"/>
          </a:xfrm>
        </p:spPr>
        <p:txBody>
          <a:bodyPr anchor="t" anchorCtr="0"/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DA19-30C2-3A43-9D5A-97B3DD3CF2D9}" type="datetimeFigureOut">
              <a:rPr lang="en-US" smtClean="0"/>
              <a:pPr/>
              <a:t>11/17/2010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C2D19-50EE-6F47-8D76-2FEDFB74AD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4825"/>
            <a:ext cx="3931920" cy="38735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1774825"/>
            <a:ext cx="3931920" cy="38735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DA19-30C2-3A43-9D5A-97B3DD3CF2D9}" type="datetimeFigureOut">
              <a:rPr lang="en-US" smtClean="0"/>
              <a:pPr/>
              <a:t>11/17/2010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C2D19-50EE-6F47-8D76-2FEDFB74AD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77788"/>
            <a:ext cx="3931920" cy="739776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62199"/>
            <a:ext cx="3931920" cy="32861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577788"/>
            <a:ext cx="3931920" cy="739776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362199"/>
            <a:ext cx="3931920" cy="32861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DA19-30C2-3A43-9D5A-97B3DD3CF2D9}" type="datetimeFigureOut">
              <a:rPr lang="en-US" smtClean="0"/>
              <a:pPr/>
              <a:t>11/17/2010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C2D19-50EE-6F47-8D76-2FEDFB74AD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DA19-30C2-3A43-9D5A-97B3DD3CF2D9}" type="datetimeFigureOut">
              <a:rPr lang="en-US" smtClean="0"/>
              <a:pPr/>
              <a:t>11/17/2010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C2D19-50EE-6F47-8D76-2FEDFB74AD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DA19-30C2-3A43-9D5A-97B3DD3CF2D9}" type="datetimeFigureOut">
              <a:rPr lang="en-US" smtClean="0"/>
              <a:pPr/>
              <a:t>11/17/2010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C2D19-50EE-6F47-8D76-2FEDFB74AD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81000"/>
            <a:ext cx="3840480" cy="1162050"/>
          </a:xfrm>
        </p:spPr>
        <p:txBody>
          <a:bodyPr anchor="b">
            <a:normAutofit/>
          </a:bodyPr>
          <a:lstStyle>
            <a:lvl1pPr algn="ctr">
              <a:defRPr sz="30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6320" y="273050"/>
            <a:ext cx="3840480" cy="53752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1600201"/>
            <a:ext cx="3840480" cy="3733800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DA19-30C2-3A43-9D5A-97B3DD3CF2D9}" type="datetimeFigureOut">
              <a:rPr lang="en-US" smtClean="0"/>
              <a:pPr/>
              <a:t>11/17/2010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C2D19-50EE-6F47-8D76-2FEDFB74AD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3840480" cy="1161288"/>
          </a:xfr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46320" y="274320"/>
            <a:ext cx="3840480" cy="5376672"/>
          </a:xfrm>
          <a:effectLst>
            <a:outerShdw blurRad="114300" sx="103000" sy="103000" algn="ctr" rotWithShape="0">
              <a:schemeClr val="bg1">
                <a:lumMod val="75000"/>
                <a:lumOff val="25000"/>
                <a:alpha val="50000"/>
              </a:schemeClr>
            </a:outerShdw>
          </a:effectLst>
          <a:scene3d>
            <a:camera prst="orthographicFront"/>
            <a:lightRig rig="threePt" dir="t"/>
          </a:scene3d>
          <a:sp3d>
            <a:bevelT w="12700" h="12700"/>
          </a:sp3d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840480" cy="373075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FDA19-30C2-3A43-9D5A-97B3DD3CF2D9}" type="datetimeFigureOut">
              <a:rPr lang="en-US" smtClean="0"/>
              <a:pPr/>
              <a:t>11/17/2010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C2D19-50EE-6F47-8D76-2FEDFB74AD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61565"/>
            <a:ext cx="8229600" cy="3877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32494" y="58832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81FDA19-30C2-3A43-9D5A-97B3DD3CF2D9}" type="datetimeFigureOut">
              <a:rPr lang="en-US" smtClean="0"/>
              <a:pPr/>
              <a:t>11/17/2010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5494" y="58832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9100" y="5883275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9BAC2D19-50EE-6F47-8D76-2FEDFB74ADF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Tx/>
        <a:buBlip>
          <a:blip r:embed="rId14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Tx/>
        <a:buBlip>
          <a:blip r:embed="rId14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Tx/>
        <a:buBlip>
          <a:blip r:embed="rId1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Tx/>
        <a:buBlip>
          <a:blip r:embed="rId1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Tx/>
        <a:buBlip>
          <a:blip r:embed="rId1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.mo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ov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214437"/>
            <a:ext cx="8229600" cy="2136775"/>
          </a:xfrm>
        </p:spPr>
        <p:txBody>
          <a:bodyPr/>
          <a:lstStyle/>
          <a:p>
            <a:r>
              <a:rPr lang="en-US" dirty="0" smtClean="0"/>
              <a:t>The History and Acoustics of the Piano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877236"/>
            <a:ext cx="8229600" cy="1174375"/>
          </a:xfrm>
        </p:spPr>
        <p:txBody>
          <a:bodyPr/>
          <a:lstStyle/>
          <a:p>
            <a:r>
              <a:rPr lang="en-US" smtClean="0"/>
              <a:t>by Duncan </a:t>
            </a:r>
            <a:r>
              <a:rPr lang="en-US" dirty="0" smtClean="0"/>
              <a:t>Singleton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926"/>
            <a:ext cx="8229600" cy="798671"/>
          </a:xfrm>
        </p:spPr>
        <p:txBody>
          <a:bodyPr/>
          <a:lstStyle/>
          <a:p>
            <a:r>
              <a:rPr lang="en-US" dirty="0" smtClean="0"/>
              <a:t>Horizontal Pianos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7597"/>
            <a:ext cx="4122067" cy="5429152"/>
          </a:xfrm>
        </p:spPr>
        <p:txBody>
          <a:bodyPr>
            <a:normAutofit/>
          </a:bodyPr>
          <a:lstStyle/>
          <a:p>
            <a:r>
              <a:rPr lang="en-US" dirty="0" smtClean="0"/>
              <a:t>Parlor </a:t>
            </a:r>
            <a:r>
              <a:rPr lang="en-US" dirty="0"/>
              <a:t>Grand </a:t>
            </a:r>
            <a:r>
              <a:rPr lang="en-US" dirty="0" smtClean="0"/>
              <a:t>– </a:t>
            </a:r>
            <a:r>
              <a:rPr lang="en-US" dirty="0"/>
              <a:t>also called living room grand </a:t>
            </a:r>
            <a:r>
              <a:rPr lang="en-US" dirty="0" smtClean="0"/>
              <a:t>piano</a:t>
            </a:r>
          </a:p>
          <a:p>
            <a:pPr lvl="1"/>
            <a:r>
              <a:rPr lang="en-US" dirty="0" smtClean="0"/>
              <a:t>5 </a:t>
            </a:r>
            <a:r>
              <a:rPr lang="en-US" dirty="0"/>
              <a:t>feet 9 inches to 6 feet 1 </a:t>
            </a:r>
            <a:r>
              <a:rPr lang="en-US" dirty="0" smtClean="0"/>
              <a:t>inch</a:t>
            </a:r>
            <a:endParaRPr lang="en-US" dirty="0"/>
          </a:p>
          <a:p>
            <a:r>
              <a:rPr lang="en-US" dirty="0" err="1"/>
              <a:t>Semiconcert</a:t>
            </a:r>
            <a:r>
              <a:rPr lang="en-US" dirty="0"/>
              <a:t> or Ballroom </a:t>
            </a:r>
            <a:r>
              <a:rPr lang="en-US" dirty="0" smtClean="0"/>
              <a:t>– next </a:t>
            </a:r>
            <a:r>
              <a:rPr lang="en-US" dirty="0"/>
              <a:t>size up from the Parlor Grand </a:t>
            </a:r>
            <a:r>
              <a:rPr lang="en-US" dirty="0" smtClean="0"/>
              <a:t>piano</a:t>
            </a:r>
          </a:p>
          <a:p>
            <a:pPr lvl="1"/>
            <a:r>
              <a:rPr lang="en-US" dirty="0" smtClean="0"/>
              <a:t>approximately </a:t>
            </a:r>
            <a:r>
              <a:rPr lang="en-US" dirty="0"/>
              <a:t>7 feet </a:t>
            </a:r>
            <a:r>
              <a:rPr lang="en-US" dirty="0" smtClean="0"/>
              <a:t>long</a:t>
            </a:r>
            <a:endParaRPr lang="en-US" dirty="0"/>
          </a:p>
          <a:p>
            <a:r>
              <a:rPr lang="en-US" dirty="0"/>
              <a:t>Concert Grand </a:t>
            </a:r>
            <a:r>
              <a:rPr lang="en-US" dirty="0" smtClean="0"/>
              <a:t>– </a:t>
            </a:r>
            <a:r>
              <a:rPr lang="en-US" dirty="0"/>
              <a:t>this is the largest of all the grand pianos</a:t>
            </a:r>
            <a:endParaRPr lang="en-US" dirty="0" smtClean="0"/>
          </a:p>
          <a:p>
            <a:pPr lvl="1"/>
            <a:r>
              <a:rPr lang="en-US" dirty="0" smtClean="0"/>
              <a:t>9 feet</a:t>
            </a:r>
            <a:r>
              <a:rPr lang="en-US" dirty="0"/>
              <a:t> </a:t>
            </a:r>
            <a:r>
              <a:rPr lang="en-US" dirty="0" smtClean="0"/>
              <a:t>long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parlor gra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0768" y="867597"/>
            <a:ext cx="2566032" cy="2724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Concert_gra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9267" y="3291481"/>
            <a:ext cx="3419666" cy="3076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13565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19809" y="274638"/>
            <a:ext cx="393192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Construction of the Piano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367992" y="456819"/>
            <a:ext cx="4546036" cy="5191506"/>
          </a:xfrm>
        </p:spPr>
        <p:txBody>
          <a:bodyPr>
            <a:normAutofit/>
          </a:bodyPr>
          <a:lstStyle/>
          <a:p>
            <a:r>
              <a:rPr lang="en-US" dirty="0"/>
              <a:t>B</a:t>
            </a:r>
            <a:r>
              <a:rPr lang="en-US" dirty="0" smtClean="0"/>
              <a:t>ody </a:t>
            </a:r>
            <a:r>
              <a:rPr lang="en-US" dirty="0"/>
              <a:t>-</a:t>
            </a:r>
            <a:r>
              <a:rPr lang="en-US" dirty="0" smtClean="0"/>
              <a:t> made of wood veneer</a:t>
            </a:r>
          </a:p>
          <a:p>
            <a:r>
              <a:rPr lang="en-US" dirty="0" smtClean="0"/>
              <a:t>The soundboard holds the strings tight</a:t>
            </a:r>
          </a:p>
          <a:p>
            <a:pPr lvl="1"/>
            <a:r>
              <a:rPr lang="en-US" dirty="0" smtClean="0"/>
              <a:t>Average of 230 strings on </a:t>
            </a:r>
            <a:r>
              <a:rPr lang="en-US" dirty="0"/>
              <a:t>a</a:t>
            </a:r>
            <a:r>
              <a:rPr lang="en-US" dirty="0" smtClean="0"/>
              <a:t> typical grand piano</a:t>
            </a:r>
          </a:p>
          <a:p>
            <a:pPr lvl="1"/>
            <a:r>
              <a:rPr lang="en-US" dirty="0" smtClean="0"/>
              <a:t>Over 18 tons of force on the soundboard</a:t>
            </a:r>
          </a:p>
          <a:p>
            <a:pPr lvl="2"/>
            <a:r>
              <a:rPr lang="en-US" dirty="0"/>
              <a:t>C</a:t>
            </a:r>
            <a:r>
              <a:rPr lang="en-US" dirty="0" smtClean="0"/>
              <a:t>oncert grand has nearer to 30 tons of tension</a:t>
            </a:r>
          </a:p>
          <a:p>
            <a:pPr lvl="1"/>
            <a:r>
              <a:rPr lang="en-US" dirty="0" smtClean="0"/>
              <a:t>Because of the extreme force, the soundboard is bellied slightly upward</a:t>
            </a:r>
          </a:p>
          <a:p>
            <a:r>
              <a:rPr lang="en-US" dirty="0" smtClean="0"/>
              <a:t>There are 36 black keys and 52 white keys which brings the total number of keys to 88</a:t>
            </a:r>
          </a:p>
          <a:p>
            <a:endParaRPr lang="en-US" dirty="0"/>
          </a:p>
        </p:txBody>
      </p:sp>
      <p:pic>
        <p:nvPicPr>
          <p:cNvPr id="10" name="Content Placeholder 9" descr="exploded_mill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1280" b="-1280"/>
          <a:stretch>
            <a:fillRect/>
          </a:stretch>
        </p:blipFill>
        <p:spPr>
          <a:xfrm>
            <a:off x="219809" y="1774825"/>
            <a:ext cx="3931920" cy="3873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 of the Keyboard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1020"/>
            <a:ext cx="8229600" cy="1466855"/>
          </a:xfrm>
        </p:spPr>
        <p:txBody>
          <a:bodyPr>
            <a:normAutofit/>
          </a:bodyPr>
          <a:lstStyle/>
          <a:p>
            <a:r>
              <a:rPr lang="en-US" dirty="0" smtClean="0"/>
              <a:t>Current layout (standard in the 15</a:t>
            </a:r>
            <a:r>
              <a:rPr lang="en-US" baseline="30000" dirty="0" smtClean="0"/>
              <a:t>th</a:t>
            </a:r>
            <a:r>
              <a:rPr lang="en-US" dirty="0" smtClean="0"/>
              <a:t> century) – five </a:t>
            </a:r>
            <a:r>
              <a:rPr lang="en-US" dirty="0"/>
              <a:t>raised keys and seven natural keys per </a:t>
            </a:r>
            <a:r>
              <a:rPr lang="en-US" dirty="0" smtClean="0"/>
              <a:t>octave</a:t>
            </a:r>
          </a:p>
          <a:p>
            <a:r>
              <a:rPr lang="en-US" dirty="0"/>
              <a:t>One octave on the modern piano is about 6½ inches wide</a:t>
            </a:r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292734" y="3300425"/>
            <a:ext cx="8607328" cy="2781301"/>
            <a:chOff x="301871" y="2772715"/>
            <a:chExt cx="8607328" cy="2781301"/>
          </a:xfrm>
        </p:grpSpPr>
        <p:pic>
          <p:nvPicPr>
            <p:cNvPr id="7" name="Picture 6" descr="allkeyboard2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01871" y="2772716"/>
              <a:ext cx="3448050" cy="2781300"/>
            </a:xfrm>
            <a:prstGeom prst="rect">
              <a:avLst/>
            </a:prstGeom>
          </p:spPr>
        </p:pic>
        <p:pic>
          <p:nvPicPr>
            <p:cNvPr id="8" name="Picture 7" descr="allkeyboard2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963"/>
            <a:stretch/>
          </p:blipFill>
          <p:spPr>
            <a:xfrm>
              <a:off x="3109179" y="2772715"/>
              <a:ext cx="3207981" cy="2781300"/>
            </a:xfrm>
            <a:prstGeom prst="rect">
              <a:avLst/>
            </a:prstGeom>
          </p:spPr>
        </p:pic>
        <p:pic>
          <p:nvPicPr>
            <p:cNvPr id="9" name="Picture 8" descr="allkeyboard2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118"/>
            <a:stretch/>
          </p:blipFill>
          <p:spPr>
            <a:xfrm>
              <a:off x="5637622" y="2772715"/>
              <a:ext cx="3271577" cy="2781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0627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of the Keyboard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317" y="1502633"/>
            <a:ext cx="5802284" cy="439162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The “short octave” – concerned </a:t>
            </a:r>
            <a:r>
              <a:rPr lang="en-US" dirty="0"/>
              <a:t>only the lowest octave at the bass end of the </a:t>
            </a:r>
            <a:r>
              <a:rPr lang="en-US" dirty="0" smtClean="0"/>
              <a:t>keyboard</a:t>
            </a:r>
          </a:p>
          <a:p>
            <a:pPr lvl="1"/>
            <a:r>
              <a:rPr lang="en-US" dirty="0" smtClean="0"/>
              <a:t>Not all keys actually </a:t>
            </a:r>
            <a:r>
              <a:rPr lang="en-US" dirty="0"/>
              <a:t>sounded notes of the expected pitch; their respective strings were tuned to lower </a:t>
            </a:r>
            <a:r>
              <a:rPr lang="en-US" dirty="0" smtClean="0"/>
              <a:t>notes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A </a:t>
            </a:r>
            <a:r>
              <a:rPr lang="en-US" dirty="0"/>
              <a:t>second short octave was developed in which the </a:t>
            </a:r>
            <a:r>
              <a:rPr lang="en-US" dirty="0" smtClean="0"/>
              <a:t>keyboard began </a:t>
            </a:r>
            <a:r>
              <a:rPr lang="en-US" dirty="0"/>
              <a:t>on low </a:t>
            </a:r>
            <a:r>
              <a:rPr lang="en-US" dirty="0" smtClean="0"/>
              <a:t>B which actually sounded the G below</a:t>
            </a:r>
            <a:endParaRPr lang="en-US" dirty="0"/>
          </a:p>
        </p:txBody>
      </p:sp>
      <p:pic>
        <p:nvPicPr>
          <p:cNvPr id="4" name="Picture 3" descr="ShortOctaveOnC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70600" y="2093731"/>
            <a:ext cx="26162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829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94551" y="274638"/>
            <a:ext cx="8560129" cy="1143000"/>
          </a:xfrm>
        </p:spPr>
        <p:txBody>
          <a:bodyPr/>
          <a:lstStyle/>
          <a:p>
            <a:r>
              <a:rPr lang="en-US" dirty="0" smtClean="0"/>
              <a:t>The Keys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774825"/>
            <a:ext cx="3645768" cy="3873500"/>
          </a:xfrm>
        </p:spPr>
        <p:txBody>
          <a:bodyPr/>
          <a:lstStyle/>
          <a:p>
            <a:r>
              <a:rPr lang="en-US" dirty="0" smtClean="0"/>
              <a:t>The upper 21 keys have no damper</a:t>
            </a:r>
          </a:p>
          <a:p>
            <a:r>
              <a:rPr lang="en-US" dirty="0"/>
              <a:t>L</a:t>
            </a:r>
            <a:r>
              <a:rPr lang="en-US" dirty="0" smtClean="0"/>
              <a:t>ower keys have only one string that is very thick</a:t>
            </a:r>
          </a:p>
          <a:p>
            <a:r>
              <a:rPr lang="en-US" dirty="0" smtClean="0"/>
              <a:t>Middle keys have two strings that are not as thick as the lower strings</a:t>
            </a:r>
          </a:p>
          <a:p>
            <a:r>
              <a:rPr lang="en-US" dirty="0"/>
              <a:t>U</a:t>
            </a:r>
            <a:r>
              <a:rPr lang="en-US" dirty="0" smtClean="0"/>
              <a:t>pper strings have three strings that are thin</a:t>
            </a:r>
          </a:p>
          <a:p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4141" y="1774826"/>
            <a:ext cx="4418686" cy="29395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592"/>
            <a:ext cx="8229600" cy="776046"/>
          </a:xfrm>
        </p:spPr>
        <p:txBody>
          <a:bodyPr/>
          <a:lstStyle/>
          <a:p>
            <a:r>
              <a:rPr lang="en-US" dirty="0" smtClean="0"/>
              <a:t>Hammer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3638"/>
            <a:ext cx="8229600" cy="289799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clavichord and harpsichord both used a plucking action of the strings like one would do with a guitar to produce their sound</a:t>
            </a:r>
          </a:p>
          <a:p>
            <a:r>
              <a:rPr lang="en-US" dirty="0" smtClean="0"/>
              <a:t>The piano uses a hammer-and-lever action</a:t>
            </a:r>
          </a:p>
          <a:p>
            <a:r>
              <a:rPr lang="en-US" dirty="0" smtClean="0"/>
              <a:t>This “hammer-and-lever action that allows the player to modify the intensity of sound by the stronger or weaker touch of the fingers”  </a:t>
            </a:r>
          </a:p>
          <a:p>
            <a:endParaRPr lang="en-US" dirty="0"/>
          </a:p>
        </p:txBody>
      </p:sp>
      <p:pic>
        <p:nvPicPr>
          <p:cNvPr id="4" name="Content Placeholder 3" descr="grand.jpg"/>
          <p:cNvPicPr>
            <a:picLocks noChangeAspect="1"/>
          </p:cNvPicPr>
          <p:nvPr/>
        </p:nvPicPr>
        <p:blipFill>
          <a:blip r:embed="rId2"/>
          <a:srcRect t="-3836" b="-3836"/>
          <a:stretch>
            <a:fillRect/>
          </a:stretch>
        </p:blipFill>
        <p:spPr>
          <a:xfrm>
            <a:off x="1827772" y="3544918"/>
            <a:ext cx="5480558" cy="25820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Strings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</a:t>
            </a:r>
            <a:r>
              <a:rPr lang="en-US" dirty="0" smtClean="0"/>
              <a:t>itch – determined </a:t>
            </a:r>
            <a:r>
              <a:rPr lang="en-US" dirty="0"/>
              <a:t>by </a:t>
            </a:r>
            <a:r>
              <a:rPr lang="en-US" dirty="0" smtClean="0"/>
              <a:t>length</a:t>
            </a:r>
            <a:r>
              <a:rPr lang="en-US" dirty="0"/>
              <a:t>, tension, and mass per unit length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tauter and lighter the string, </a:t>
            </a:r>
            <a:r>
              <a:rPr lang="en-US" dirty="0" smtClean="0"/>
              <a:t>the </a:t>
            </a:r>
            <a:r>
              <a:rPr lang="en-US" dirty="0"/>
              <a:t>higher the </a:t>
            </a:r>
            <a:r>
              <a:rPr lang="en-US" dirty="0" smtClean="0"/>
              <a:t>velocity</a:t>
            </a:r>
          </a:p>
          <a:p>
            <a:r>
              <a:rPr lang="en-US" dirty="0" smtClean="0"/>
              <a:t>Longer string equals longer fundamental period</a:t>
            </a:r>
          </a:p>
          <a:p>
            <a:r>
              <a:rPr lang="en-US" dirty="0" smtClean="0"/>
              <a:t>Range – </a:t>
            </a:r>
            <a:r>
              <a:rPr lang="en-US" dirty="0"/>
              <a:t>27.5 Hz (</a:t>
            </a:r>
            <a:r>
              <a:rPr lang="en-US" dirty="0" smtClean="0"/>
              <a:t>A0) </a:t>
            </a:r>
            <a:r>
              <a:rPr lang="en-US" dirty="0"/>
              <a:t>to 4186 Hz (</a:t>
            </a:r>
            <a:r>
              <a:rPr lang="en-US" dirty="0" smtClean="0"/>
              <a:t>C8)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Length – can </a:t>
            </a:r>
            <a:r>
              <a:rPr lang="en-US" dirty="0"/>
              <a:t>be traded off against mass per unit length </a:t>
            </a:r>
            <a:r>
              <a:rPr lang="en-US" dirty="0" smtClean="0"/>
              <a:t>to </a:t>
            </a:r>
            <a:r>
              <a:rPr lang="en-US" dirty="0"/>
              <a:t>reduce </a:t>
            </a:r>
            <a:r>
              <a:rPr lang="en-US" dirty="0" smtClean="0"/>
              <a:t>instrument size</a:t>
            </a:r>
            <a:endParaRPr lang="en-US" dirty="0"/>
          </a:p>
          <a:p>
            <a:pPr lvl="1"/>
            <a:r>
              <a:rPr lang="en-US" dirty="0" smtClean="0"/>
              <a:t>This </a:t>
            </a:r>
            <a:r>
              <a:rPr lang="en-US" dirty="0"/>
              <a:t>c</a:t>
            </a:r>
            <a:r>
              <a:rPr lang="en-US" dirty="0" smtClean="0"/>
              <a:t>an </a:t>
            </a:r>
            <a:r>
              <a:rPr lang="en-US" dirty="0"/>
              <a:t>be seen in the bass </a:t>
            </a:r>
            <a:r>
              <a:rPr lang="en-US" dirty="0" smtClean="0"/>
              <a:t>section</a:t>
            </a:r>
            <a:r>
              <a:rPr lang="en-US" dirty="0"/>
              <a:t> </a:t>
            </a:r>
            <a:r>
              <a:rPr lang="en-US" dirty="0" smtClean="0"/>
              <a:t>– the </a:t>
            </a:r>
            <a:r>
              <a:rPr lang="en-US" dirty="0"/>
              <a:t>strings are wrapped with one or two layers of copper in order to make them heavy and relatively short</a:t>
            </a:r>
          </a:p>
        </p:txBody>
      </p:sp>
    </p:spTree>
    <p:extLst>
      <p:ext uri="{BB962C8B-B14F-4D97-AF65-F5344CB8AC3E}">
        <p14:creationId xmlns:p14="http://schemas.microsoft.com/office/powerpoint/2010/main" xmlns="" val="160341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4639"/>
            <a:ext cx="3996852" cy="572695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Wrapped string vs. </a:t>
            </a:r>
            <a:r>
              <a:rPr lang="en-US" dirty="0"/>
              <a:t>a plain string </a:t>
            </a:r>
            <a:r>
              <a:rPr lang="en-US" dirty="0" smtClean="0"/>
              <a:t>– the </a:t>
            </a:r>
            <a:r>
              <a:rPr lang="en-US" dirty="0"/>
              <a:t>mass can be increased without reducing the flexibility drastically</a:t>
            </a:r>
          </a:p>
          <a:p>
            <a:r>
              <a:rPr lang="en-US" dirty="0" smtClean="0"/>
              <a:t>The stiffness of a string changes its tone</a:t>
            </a:r>
            <a:endParaRPr lang="en-US" dirty="0"/>
          </a:p>
          <a:p>
            <a:r>
              <a:rPr lang="en-US" dirty="0" smtClean="0"/>
              <a:t>In </a:t>
            </a:r>
            <a:r>
              <a:rPr lang="en-US" dirty="0"/>
              <a:t>normal use</a:t>
            </a:r>
            <a:r>
              <a:rPr lang="en-US" dirty="0" smtClean="0"/>
              <a:t>, (string </a:t>
            </a:r>
            <a:r>
              <a:rPr lang="en-US" dirty="0"/>
              <a:t>is either struck, plucked or </a:t>
            </a:r>
            <a:r>
              <a:rPr lang="en-US" dirty="0" smtClean="0"/>
              <a:t>bowed), </a:t>
            </a:r>
            <a:r>
              <a:rPr lang="en-US" dirty="0"/>
              <a:t>all resonances are excited</a:t>
            </a:r>
            <a:r>
              <a:rPr lang="en-US" dirty="0" smtClean="0"/>
              <a:t>,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esult –  </a:t>
            </a:r>
            <a:r>
              <a:rPr lang="en-US" dirty="0"/>
              <a:t>a set of simultaneously sounding sine waves, partials, forming a complex </a:t>
            </a:r>
            <a:r>
              <a:rPr lang="en-US" dirty="0" smtClean="0"/>
              <a:t>tone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611" b="2403"/>
          <a:stretch/>
        </p:blipFill>
        <p:spPr>
          <a:xfrm>
            <a:off x="4454053" y="755504"/>
            <a:ext cx="4364614" cy="23481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052" y="3807600"/>
            <a:ext cx="4364614" cy="140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768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Upright Transposing Piano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85750" indent="-285750">
              <a:buFont typeface="Lucida Grande"/>
              <a:buChar char="#"/>
            </a:pPr>
            <a:r>
              <a:rPr lang="en-US" dirty="0"/>
              <a:t>Irving Berlin was one of the most renowned composers but, he could not read music</a:t>
            </a:r>
          </a:p>
          <a:p>
            <a:pPr marL="285750" indent="-285750">
              <a:buFont typeface="Lucida Grande"/>
              <a:buChar char="#"/>
            </a:pPr>
            <a:r>
              <a:rPr lang="en-US" dirty="0" smtClean="0"/>
              <a:t>Owned </a:t>
            </a:r>
            <a:r>
              <a:rPr lang="en-US" dirty="0"/>
              <a:t>by Irving Berlin</a:t>
            </a:r>
          </a:p>
          <a:p>
            <a:pPr marL="576072" lvl="1" indent="-292608">
              <a:buFont typeface="Lucida Grande"/>
              <a:buChar char="#"/>
            </a:pPr>
            <a:r>
              <a:rPr lang="en-US" dirty="0"/>
              <a:t>It features a clutch that disengages the keyboard from the mechanism, enabling the keyboard to be moved to the left or right with a </a:t>
            </a:r>
            <a:r>
              <a:rPr lang="en-US" dirty="0" smtClean="0"/>
              <a:t>lever</a:t>
            </a:r>
          </a:p>
          <a:p>
            <a:pPr marL="576072" lvl="1" indent="-292608">
              <a:buFont typeface="Lucida Grande"/>
              <a:buChar char="#"/>
            </a:pPr>
            <a:endParaRPr lang="en-US" dirty="0"/>
          </a:p>
          <a:p>
            <a:endParaRPr lang="en-US" dirty="0"/>
          </a:p>
        </p:txBody>
      </p:sp>
      <p:pic>
        <p:nvPicPr>
          <p:cNvPr id="5" name="Content Placeholder 4" descr="weser2.jp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76" t="-4926" r="1969" b="-4983"/>
          <a:stretch/>
        </p:blipFill>
        <p:spPr>
          <a:xfrm>
            <a:off x="4754563" y="1774825"/>
            <a:ext cx="3932237" cy="3873500"/>
          </a:xfrm>
        </p:spPr>
      </p:pic>
    </p:spTree>
    <p:extLst>
      <p:ext uri="{BB962C8B-B14F-4D97-AF65-F5344CB8AC3E}">
        <p14:creationId xmlns:p14="http://schemas.microsoft.com/office/powerpoint/2010/main" xmlns="" val="224090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Harmonic Overtone Series</a:t>
            </a:r>
            <a:endParaRPr lang="en-US" dirty="0"/>
          </a:p>
        </p:txBody>
      </p:sp>
      <p:pic>
        <p:nvPicPr>
          <p:cNvPr id="5" name="Harmonic Overtone Series Final.mo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0775" y="1417638"/>
            <a:ext cx="5628216" cy="4221162"/>
          </a:xfrm>
        </p:spPr>
      </p:pic>
    </p:spTree>
    <p:extLst>
      <p:ext uri="{BB962C8B-B14F-4D97-AF65-F5344CB8AC3E}">
        <p14:creationId xmlns:p14="http://schemas.microsoft.com/office/powerpoint/2010/main" xmlns="" val="261265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046" y="1252193"/>
            <a:ext cx="4570323" cy="485672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Pipe organs (2</a:t>
            </a:r>
            <a:r>
              <a:rPr lang="en-US" baseline="30000" dirty="0" smtClean="0"/>
              <a:t>nd</a:t>
            </a:r>
            <a:r>
              <a:rPr lang="en-US" dirty="0" smtClean="0"/>
              <a:t> Century) – first instrument to have a keyboard</a:t>
            </a:r>
          </a:p>
          <a:p>
            <a:pPr>
              <a:lnSpc>
                <a:spcPct val="120000"/>
              </a:lnSpc>
            </a:pPr>
            <a:r>
              <a:rPr lang="en-US" dirty="0"/>
              <a:t>Originated from the harpsichord      and the clavichord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These two instruments most closely resemble the modern day piano</a:t>
            </a:r>
          </a:p>
          <a:p>
            <a:pPr>
              <a:lnSpc>
                <a:spcPct val="120000"/>
              </a:lnSpc>
            </a:pPr>
            <a:r>
              <a:rPr lang="en-US" dirty="0"/>
              <a:t>Unlike the piano, the harpsichord and clavichord both used a plucking action to make the strings produce sound</a:t>
            </a:r>
          </a:p>
          <a:p>
            <a:endParaRPr lang="en-US" dirty="0" smtClean="0"/>
          </a:p>
        </p:txBody>
      </p:sp>
      <p:pic>
        <p:nvPicPr>
          <p:cNvPr id="5" name="Picture 4" descr="Pipe Org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85338">
            <a:off x="5706198" y="588612"/>
            <a:ext cx="3136402" cy="2090935"/>
          </a:xfrm>
          <a:prstGeom prst="rect">
            <a:avLst/>
          </a:prstGeom>
        </p:spPr>
      </p:pic>
      <p:pic>
        <p:nvPicPr>
          <p:cNvPr id="6" name="Picture 5" descr="clavichor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9559">
            <a:off x="4982896" y="2370099"/>
            <a:ext cx="2409519" cy="2012657"/>
          </a:xfrm>
          <a:prstGeom prst="rect">
            <a:avLst/>
          </a:prstGeom>
        </p:spPr>
      </p:pic>
      <p:pic>
        <p:nvPicPr>
          <p:cNvPr id="7" name="Picture 6" descr="Harpsichor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41079">
            <a:off x="6437207" y="3811659"/>
            <a:ext cx="1921742" cy="241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101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743" y="1507505"/>
            <a:ext cx="8707701" cy="4131296"/>
          </a:xfrm>
        </p:spPr>
        <p:txBody>
          <a:bodyPr anchor="t">
            <a:normAutofit fontScale="32500" lnSpcReduction="20000"/>
          </a:bodyPr>
          <a:lstStyle/>
          <a:p>
            <a:pPr marL="288925" indent="-288925">
              <a:lnSpc>
                <a:spcPct val="220000"/>
              </a:lnSpc>
            </a:pPr>
            <a:r>
              <a:rPr lang="en-US" dirty="0" smtClean="0"/>
              <a:t>Berg, Richard E., and David G. Stork. </a:t>
            </a:r>
            <a:r>
              <a:rPr lang="en-US" i="1" dirty="0" smtClean="0"/>
              <a:t>The Physics of Sound</a:t>
            </a:r>
            <a:r>
              <a:rPr lang="en-US" dirty="0" smtClean="0"/>
              <a:t>. San Francisco: Pearson-Addison Wesley, 2005. Print.</a:t>
            </a:r>
          </a:p>
          <a:p>
            <a:pPr marL="288925" indent="-288925">
              <a:lnSpc>
                <a:spcPct val="220000"/>
              </a:lnSpc>
            </a:pPr>
            <a:r>
              <a:rPr lang="en-US" dirty="0"/>
              <a:t>Harmonic Series I [Video]. Retrieved October 20, 2010, from &lt;</a:t>
            </a:r>
            <a:r>
              <a:rPr lang="pl-PL" dirty="0"/>
              <a:t>http://</a:t>
            </a:r>
            <a:r>
              <a:rPr lang="pl-PL" dirty="0" err="1"/>
              <a:t>www.youtube.com</a:t>
            </a:r>
            <a:r>
              <a:rPr lang="pl-PL" dirty="0"/>
              <a:t>/</a:t>
            </a:r>
            <a:r>
              <a:rPr lang="pl-PL" dirty="0" err="1"/>
              <a:t>watch?v</a:t>
            </a:r>
            <a:r>
              <a:rPr lang="pl-PL" dirty="0"/>
              <a:t>=8n3qMB6AD_0&gt;.</a:t>
            </a:r>
          </a:p>
          <a:p>
            <a:pPr marL="288925" indent="-288925">
              <a:lnSpc>
                <a:spcPct val="220000"/>
              </a:lnSpc>
            </a:pPr>
            <a:r>
              <a:rPr lang="en-US" dirty="0"/>
              <a:t>Harmonic Series II [Video]. Retrieved October 20, 2010, from &lt;http://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=iDTj6tBnHlA&amp;feature=related</a:t>
            </a:r>
            <a:r>
              <a:rPr lang="pl-PL" dirty="0"/>
              <a:t>&gt;.</a:t>
            </a:r>
            <a:endParaRPr lang="en-US" dirty="0"/>
          </a:p>
          <a:p>
            <a:pPr marL="288925" indent="-288925">
              <a:lnSpc>
                <a:spcPct val="220000"/>
              </a:lnSpc>
            </a:pPr>
            <a:r>
              <a:rPr lang="en-US" dirty="0"/>
              <a:t>"Keyboard Instrument (music) :: Development of the Keyboard." </a:t>
            </a:r>
            <a:r>
              <a:rPr lang="en-US" i="1" dirty="0"/>
              <a:t>Encyclopedia - Britannica Online Encyclopedia</a:t>
            </a:r>
            <a:r>
              <a:rPr lang="en-US" dirty="0"/>
              <a:t>. Web. 1 Nov. 2010. 			</a:t>
            </a:r>
            <a:r>
              <a:rPr lang="en-US" dirty="0" smtClean="0"/>
              <a:t>&lt;http</a:t>
            </a:r>
            <a:r>
              <a:rPr lang="en-US" dirty="0"/>
              <a:t>://www.britannica.com/EBchecked/topic/315885/keyboard-instrument/53737/Development-of-the-</a:t>
            </a:r>
            <a:r>
              <a:rPr lang="en-US" dirty="0" smtClean="0"/>
              <a:t>keyboard&gt;.</a:t>
            </a:r>
          </a:p>
          <a:p>
            <a:pPr marL="288925" indent="-288925">
              <a:lnSpc>
                <a:spcPct val="220000"/>
              </a:lnSpc>
            </a:pPr>
            <a:r>
              <a:rPr lang="en-US" dirty="0" smtClean="0"/>
              <a:t>"The Piano." </a:t>
            </a:r>
            <a:r>
              <a:rPr lang="en-US" i="1" dirty="0" smtClean="0"/>
              <a:t>The Piano</a:t>
            </a:r>
            <a:r>
              <a:rPr lang="en-US" dirty="0" smtClean="0"/>
              <a:t>. Web. 28 Oct. 2010. &lt;http://</a:t>
            </a:r>
            <a:r>
              <a:rPr lang="en-US" dirty="0" err="1" smtClean="0"/>
              <a:t>hyperphysics.phy-astr.gsu.edu</a:t>
            </a:r>
            <a:r>
              <a:rPr lang="en-US" dirty="0" smtClean="0"/>
              <a:t>/</a:t>
            </a:r>
            <a:r>
              <a:rPr lang="en-US" dirty="0" err="1" smtClean="0"/>
              <a:t>hbase</a:t>
            </a:r>
            <a:r>
              <a:rPr lang="en-US" dirty="0" smtClean="0"/>
              <a:t>/music/</a:t>
            </a:r>
            <a:r>
              <a:rPr lang="en-US" dirty="0" err="1" smtClean="0"/>
              <a:t>pianof.html</a:t>
            </a:r>
            <a:r>
              <a:rPr lang="en-US" dirty="0" smtClean="0"/>
              <a:t>&gt;.</a:t>
            </a:r>
          </a:p>
          <a:p>
            <a:pPr marL="288925" indent="-288925">
              <a:lnSpc>
                <a:spcPct val="220000"/>
              </a:lnSpc>
            </a:pPr>
            <a:r>
              <a:rPr lang="en-US" dirty="0" smtClean="0"/>
              <a:t>Rodgers, David. "A Lesson in Piano History and Construction." </a:t>
            </a:r>
            <a:r>
              <a:rPr lang="en-US" i="1" dirty="0" smtClean="0"/>
              <a:t>Piano Restoring</a:t>
            </a:r>
            <a:r>
              <a:rPr lang="en-US" dirty="0" smtClean="0"/>
              <a:t>. 2007. Web. 31 Oct. 2010. &lt;http://www.pianorestoring.com/History_Education/Piano%20History.htm&gt;.</a:t>
            </a:r>
          </a:p>
          <a:p>
            <a:pPr marL="288925" indent="-288925">
              <a:lnSpc>
                <a:spcPct val="220000"/>
              </a:lnSpc>
            </a:pPr>
            <a:r>
              <a:rPr lang="en-US" dirty="0" smtClean="0"/>
              <a:t>Royal Swedish Academy of Music. “The Acoustics of the Piano: Introduction.” </a:t>
            </a:r>
            <a:r>
              <a:rPr lang="en-US" i="1" dirty="0" smtClean="0"/>
              <a:t>Five Lectures on the Acoustics of the Piano</a:t>
            </a:r>
            <a:r>
              <a:rPr lang="en-US" dirty="0" smtClean="0"/>
              <a:t>. 1990. Web. 31 Oct. 2010.  		&lt;http://www.speech.kth.se/music/5_lectures/introd/</a:t>
            </a:r>
            <a:r>
              <a:rPr lang="en-US" dirty="0" err="1" smtClean="0"/>
              <a:t>introd.html</a:t>
            </a:r>
            <a:r>
              <a:rPr lang="en-US" dirty="0" smtClean="0"/>
              <a:t>&gt;.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91624"/>
            <a:ext cx="8229600" cy="1359977"/>
          </a:xfrm>
        </p:spPr>
        <p:txBody>
          <a:bodyPr/>
          <a:lstStyle/>
          <a:p>
            <a:r>
              <a:rPr lang="en-US" dirty="0" smtClean="0"/>
              <a:t>Harp (from 4000 </a:t>
            </a:r>
            <a:r>
              <a:rPr lang="en-US" dirty="0" err="1" smtClean="0"/>
              <a:t>b.c.</a:t>
            </a:r>
            <a:r>
              <a:rPr lang="en-US" dirty="0" smtClean="0"/>
              <a:t>) – strings stretched tight across a metal body</a:t>
            </a:r>
          </a:p>
          <a:p>
            <a:pPr lvl="1"/>
            <a:r>
              <a:rPr lang="en-US" dirty="0" smtClean="0"/>
              <a:t>This is similar to the soundboard of the piano</a:t>
            </a:r>
          </a:p>
          <a:p>
            <a:endParaRPr lang="en-US" dirty="0" smtClean="0"/>
          </a:p>
        </p:txBody>
      </p:sp>
      <p:pic>
        <p:nvPicPr>
          <p:cNvPr id="11" name="Picture 10" descr="soundboar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561" t="2787" r="15314" b="15961"/>
          <a:stretch/>
        </p:blipFill>
        <p:spPr>
          <a:xfrm>
            <a:off x="1529404" y="3121542"/>
            <a:ext cx="2083924" cy="3087419"/>
          </a:xfrm>
          <a:prstGeom prst="rect">
            <a:avLst/>
          </a:prstGeom>
        </p:spPr>
      </p:pic>
      <p:pic>
        <p:nvPicPr>
          <p:cNvPr id="12" name="Picture 11" descr="Darren`s-Harp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3890" y="3121542"/>
            <a:ext cx="1904018" cy="3087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Beginning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piano also has another name: the pianoforte</a:t>
            </a:r>
          </a:p>
          <a:p>
            <a:r>
              <a:rPr lang="en-US" dirty="0" smtClean="0"/>
              <a:t>One </a:t>
            </a:r>
            <a:r>
              <a:rPr lang="en-US" dirty="0"/>
              <a:t>of the first </a:t>
            </a:r>
            <a:r>
              <a:rPr lang="en-US" dirty="0" smtClean="0"/>
              <a:t>names (given </a:t>
            </a:r>
            <a:r>
              <a:rPr lang="en-US" dirty="0"/>
              <a:t>by </a:t>
            </a:r>
            <a:r>
              <a:rPr lang="en-US" dirty="0" err="1"/>
              <a:t>Bartolomeo</a:t>
            </a:r>
            <a:r>
              <a:rPr lang="en-US" dirty="0"/>
              <a:t> </a:t>
            </a:r>
            <a:r>
              <a:rPr lang="en-US" dirty="0" err="1" smtClean="0"/>
              <a:t>Cristofori</a:t>
            </a:r>
            <a:r>
              <a:rPr lang="en-US" dirty="0" smtClean="0"/>
              <a:t>): </a:t>
            </a:r>
            <a:r>
              <a:rPr lang="en-US" dirty="0" err="1"/>
              <a:t>Gravicembalo</a:t>
            </a:r>
            <a:r>
              <a:rPr lang="en-US" dirty="0"/>
              <a:t> col </a:t>
            </a:r>
            <a:r>
              <a:rPr lang="en-US" dirty="0" err="1"/>
              <a:t>pian</a:t>
            </a:r>
            <a:r>
              <a:rPr lang="en-US" dirty="0"/>
              <a:t> e forte </a:t>
            </a:r>
          </a:p>
          <a:p>
            <a:pPr lvl="1"/>
            <a:r>
              <a:rPr lang="en-US" dirty="0"/>
              <a:t>Italian for “harpsichord with soft and loud”</a:t>
            </a:r>
          </a:p>
          <a:p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Bartolomeo</a:t>
            </a:r>
            <a:r>
              <a:rPr lang="en-US" dirty="0" smtClean="0"/>
              <a:t> </a:t>
            </a:r>
            <a:r>
              <a:rPr lang="en-US" dirty="0" err="1" smtClean="0"/>
              <a:t>Cristofori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3531" y="1484745"/>
            <a:ext cx="4838639" cy="4525788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Bartolomeo</a:t>
            </a:r>
            <a:r>
              <a:rPr lang="en-US" dirty="0" smtClean="0"/>
              <a:t> </a:t>
            </a:r>
            <a:r>
              <a:rPr lang="en-US" dirty="0" err="1" smtClean="0"/>
              <a:t>Cristofori</a:t>
            </a:r>
            <a:r>
              <a:rPr lang="en-US" dirty="0" smtClean="0"/>
              <a:t> – </a:t>
            </a:r>
            <a:r>
              <a:rPr lang="en-US" dirty="0"/>
              <a:t>h</a:t>
            </a:r>
            <a:r>
              <a:rPr lang="en-US" dirty="0" smtClean="0"/>
              <a:t>arpsichord maker who lived in Florence, Italy</a:t>
            </a:r>
          </a:p>
          <a:p>
            <a:pPr lvl="1"/>
            <a:r>
              <a:rPr lang="en-US" dirty="0"/>
              <a:t>G</a:t>
            </a:r>
            <a:r>
              <a:rPr lang="en-US" dirty="0" smtClean="0"/>
              <a:t>enerally credited with invention of the piano around 1709 </a:t>
            </a:r>
          </a:p>
          <a:p>
            <a:r>
              <a:rPr lang="en-US" dirty="0" smtClean="0"/>
              <a:t>First to create first successful hammer-action keyboard</a:t>
            </a:r>
          </a:p>
          <a:p>
            <a:r>
              <a:rPr lang="en-US" dirty="0" smtClean="0"/>
              <a:t>No other system of reliability and sensitivity was made for </a:t>
            </a:r>
            <a:r>
              <a:rPr lang="en-US" dirty="0"/>
              <a:t>another </a:t>
            </a:r>
            <a:r>
              <a:rPr lang="en-US" dirty="0" smtClean="0"/>
              <a:t>75 years</a:t>
            </a:r>
            <a:r>
              <a:rPr lang="en-US" dirty="0"/>
              <a:t>. </a:t>
            </a:r>
            <a:endParaRPr lang="en-US" dirty="0" smtClean="0"/>
          </a:p>
          <a:p>
            <a:pPr lvl="1"/>
            <a:r>
              <a:rPr lang="en-US" dirty="0"/>
              <a:t>H</a:t>
            </a:r>
            <a:r>
              <a:rPr lang="en-US" dirty="0" smtClean="0"/>
              <a:t>ighly </a:t>
            </a:r>
            <a:r>
              <a:rPr lang="en-US" dirty="0"/>
              <a:t>complex action of the modern piano </a:t>
            </a:r>
            <a:r>
              <a:rPr lang="en-US" dirty="0" smtClean="0"/>
              <a:t>– traced </a:t>
            </a:r>
            <a:r>
              <a:rPr lang="en-US" dirty="0"/>
              <a:t>directly to his original conception.</a:t>
            </a:r>
            <a:br>
              <a:rPr lang="en-US" dirty="0"/>
            </a:br>
            <a:endParaRPr lang="en-US" dirty="0" smtClean="0"/>
          </a:p>
        </p:txBody>
      </p:sp>
      <p:pic>
        <p:nvPicPr>
          <p:cNvPr id="6" name="Content Placeholder 5" descr="Cristofori_portratt.jp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688" b="-688"/>
          <a:stretch/>
        </p:blipFill>
        <p:spPr>
          <a:xfrm>
            <a:off x="5312665" y="1708352"/>
            <a:ext cx="3162541" cy="40872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Sizes and Styles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3212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0478"/>
            <a:ext cx="8229600" cy="843393"/>
          </a:xfrm>
        </p:spPr>
        <p:txBody>
          <a:bodyPr/>
          <a:lstStyle/>
          <a:p>
            <a:r>
              <a:rPr lang="en-US" dirty="0" smtClean="0"/>
              <a:t>Vertical Pianos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1378" y="983871"/>
            <a:ext cx="4125421" cy="518765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Spinet – smallest piano</a:t>
            </a:r>
          </a:p>
          <a:p>
            <a:pPr lvl="1"/>
            <a:r>
              <a:rPr lang="en-US" dirty="0" smtClean="0"/>
              <a:t>36</a:t>
            </a:r>
            <a:r>
              <a:rPr lang="en-US" dirty="0"/>
              <a:t>-38 inches tall, approximately 58 inches wide</a:t>
            </a:r>
            <a:endParaRPr lang="en-US" dirty="0" smtClean="0"/>
          </a:p>
          <a:p>
            <a:pPr lvl="1"/>
            <a:r>
              <a:rPr lang="en-US" dirty="0" smtClean="0"/>
              <a:t>Limited power and accuracy</a:t>
            </a:r>
            <a:endParaRPr lang="en-US" dirty="0"/>
          </a:p>
          <a:p>
            <a:r>
              <a:rPr lang="en-US" dirty="0" smtClean="0"/>
              <a:t>Console – slightly </a:t>
            </a:r>
            <a:r>
              <a:rPr lang="en-US" dirty="0"/>
              <a:t>larger than the </a:t>
            </a:r>
            <a:r>
              <a:rPr lang="en-US" dirty="0" smtClean="0"/>
              <a:t>spinet</a:t>
            </a:r>
          </a:p>
          <a:p>
            <a:pPr lvl="1"/>
            <a:r>
              <a:rPr lang="en-US" dirty="0" smtClean="0"/>
              <a:t>40-43 </a:t>
            </a:r>
            <a:r>
              <a:rPr lang="en-US" dirty="0"/>
              <a:t>inches tall, approximately 58 inches wide</a:t>
            </a:r>
            <a:endParaRPr lang="en-US" dirty="0" smtClean="0"/>
          </a:p>
          <a:p>
            <a:pPr lvl="1"/>
            <a:r>
              <a:rPr lang="en-US" dirty="0" smtClean="0"/>
              <a:t>comes </a:t>
            </a:r>
            <a:r>
              <a:rPr lang="en-US" dirty="0"/>
              <a:t>in various styles and finishes producing more enhanced </a:t>
            </a:r>
            <a:r>
              <a:rPr lang="en-US" dirty="0" smtClean="0"/>
              <a:t>tones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spine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56228">
            <a:off x="528368" y="1310803"/>
            <a:ext cx="3743256" cy="2461191"/>
          </a:xfrm>
          <a:prstGeom prst="round2DiagRect">
            <a:avLst>
              <a:gd name="adj1" fmla="val 0"/>
              <a:gd name="adj2" fmla="val 1533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conso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73305">
            <a:off x="1384590" y="3573185"/>
            <a:ext cx="2982201" cy="2367122"/>
          </a:xfrm>
          <a:prstGeom prst="snip2DiagRect">
            <a:avLst>
              <a:gd name="adj1" fmla="val 22258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11717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0478"/>
            <a:ext cx="8229600" cy="843393"/>
          </a:xfrm>
        </p:spPr>
        <p:txBody>
          <a:bodyPr/>
          <a:lstStyle/>
          <a:p>
            <a:r>
              <a:rPr lang="en-US" dirty="0" smtClean="0"/>
              <a:t>Vertical Pianos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3871"/>
            <a:ext cx="4131011" cy="5187658"/>
          </a:xfrm>
        </p:spPr>
        <p:txBody>
          <a:bodyPr>
            <a:normAutofit fontScale="92500"/>
          </a:bodyPr>
          <a:lstStyle/>
          <a:p>
            <a:r>
              <a:rPr lang="en-US" dirty="0"/>
              <a:t>Studio – seen in music schools and music studios</a:t>
            </a:r>
          </a:p>
          <a:p>
            <a:pPr lvl="1"/>
            <a:r>
              <a:rPr lang="en-US" dirty="0"/>
              <a:t> 45-48 inches tall, approximately 58 inches wide</a:t>
            </a:r>
          </a:p>
          <a:p>
            <a:pPr lvl="1"/>
            <a:r>
              <a:rPr lang="en-US" dirty="0"/>
              <a:t>Larger soundboard and longer strings produce good tone quality and is very durable.</a:t>
            </a:r>
          </a:p>
          <a:p>
            <a:r>
              <a:rPr lang="en-US" dirty="0"/>
              <a:t>Upright – tallest among the vertical pianos</a:t>
            </a:r>
          </a:p>
          <a:p>
            <a:pPr lvl="1"/>
            <a:r>
              <a:rPr lang="en-US" dirty="0"/>
              <a:t>50-60 inches tall, approximately 58 inches wide</a:t>
            </a:r>
          </a:p>
          <a:p>
            <a:pPr lvl="1"/>
            <a:r>
              <a:rPr lang="en-US" dirty="0"/>
              <a:t>When cared for properly, it stands the test of time and maintains its rich tone.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studio piano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476"/>
          <a:stretch/>
        </p:blipFill>
        <p:spPr>
          <a:xfrm>
            <a:off x="5497872" y="895973"/>
            <a:ext cx="3300292" cy="28795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 descr="Upright Grand Pian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73"/>
          <a:stretch/>
        </p:blipFill>
        <p:spPr>
          <a:xfrm>
            <a:off x="4588211" y="3464483"/>
            <a:ext cx="3098899" cy="259745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67350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926"/>
            <a:ext cx="8229600" cy="798671"/>
          </a:xfrm>
        </p:spPr>
        <p:txBody>
          <a:bodyPr/>
          <a:lstStyle/>
          <a:p>
            <a:r>
              <a:rPr lang="en-US" dirty="0" smtClean="0"/>
              <a:t>Horizontal Pianos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0322" y="867597"/>
            <a:ext cx="4116477" cy="542915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Petite Grand </a:t>
            </a:r>
            <a:r>
              <a:rPr lang="en-US" dirty="0" smtClean="0"/>
              <a:t>– smallest </a:t>
            </a:r>
            <a:r>
              <a:rPr lang="en-US" dirty="0"/>
              <a:t>of the horizontal </a:t>
            </a:r>
            <a:r>
              <a:rPr lang="en-US" dirty="0" smtClean="0"/>
              <a:t>pianos</a:t>
            </a:r>
          </a:p>
          <a:p>
            <a:pPr lvl="1"/>
            <a:r>
              <a:rPr lang="en-US" dirty="0" smtClean="0"/>
              <a:t>4 </a:t>
            </a:r>
            <a:r>
              <a:rPr lang="en-US" dirty="0"/>
              <a:t>feet 5 inches to 4 feet 10 </a:t>
            </a:r>
            <a:r>
              <a:rPr lang="en-US" dirty="0" smtClean="0"/>
              <a:t>inches</a:t>
            </a:r>
            <a:endParaRPr lang="en-US" dirty="0"/>
          </a:p>
          <a:p>
            <a:r>
              <a:rPr lang="en-US" dirty="0"/>
              <a:t>Baby Grand </a:t>
            </a:r>
            <a:r>
              <a:rPr lang="en-US" dirty="0" smtClean="0"/>
              <a:t>– a </a:t>
            </a:r>
            <a:r>
              <a:rPr lang="en-US" dirty="0"/>
              <a:t>very popular type of </a:t>
            </a:r>
            <a:r>
              <a:rPr lang="en-US" dirty="0" smtClean="0"/>
              <a:t>piano</a:t>
            </a:r>
          </a:p>
          <a:p>
            <a:pPr lvl="1"/>
            <a:r>
              <a:rPr lang="en-US" dirty="0"/>
              <a:t>4</a:t>
            </a:r>
            <a:r>
              <a:rPr lang="en-US" dirty="0" smtClean="0"/>
              <a:t> </a:t>
            </a:r>
            <a:r>
              <a:rPr lang="en-US" dirty="0"/>
              <a:t>feet 11 inches to 5 feet 6 </a:t>
            </a:r>
            <a:r>
              <a:rPr lang="en-US" dirty="0" smtClean="0"/>
              <a:t>inches</a:t>
            </a:r>
          </a:p>
          <a:p>
            <a:pPr lvl="1"/>
            <a:r>
              <a:rPr lang="en-US" dirty="0" smtClean="0"/>
              <a:t>popular </a:t>
            </a:r>
            <a:r>
              <a:rPr lang="en-US" dirty="0"/>
              <a:t>choice because of its sound quality, aesthetic </a:t>
            </a:r>
            <a:r>
              <a:rPr lang="en-US" dirty="0" smtClean="0"/>
              <a:t>appeal</a:t>
            </a:r>
          </a:p>
          <a:p>
            <a:r>
              <a:rPr lang="en-US" dirty="0" smtClean="0"/>
              <a:t>Medium Grand – larger than the baby grand</a:t>
            </a:r>
          </a:p>
          <a:p>
            <a:pPr lvl="1"/>
            <a:r>
              <a:rPr lang="en-US" dirty="0" smtClean="0"/>
              <a:t>5 </a:t>
            </a:r>
            <a:r>
              <a:rPr lang="en-US" dirty="0"/>
              <a:t>feet and 7 </a:t>
            </a:r>
            <a:r>
              <a:rPr lang="en-US" dirty="0" smtClean="0"/>
              <a:t>inches</a:t>
            </a:r>
            <a:endParaRPr lang="en-US" dirty="0"/>
          </a:p>
        </p:txBody>
      </p:sp>
      <p:pic>
        <p:nvPicPr>
          <p:cNvPr id="4" name="Picture 3" descr="petite gra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2523" y="867597"/>
            <a:ext cx="2846218" cy="28462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 descr="Medium Gra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9965" y="3426053"/>
            <a:ext cx="3130357" cy="28706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05384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rte">
  <a:themeElements>
    <a:clrScheme name="Forte">
      <a:dk1>
        <a:srgbClr val="FFFFFF"/>
      </a:dk1>
      <a:lt1>
        <a:srgbClr val="000000"/>
      </a:lt1>
      <a:dk2>
        <a:srgbClr val="292828"/>
      </a:dk2>
      <a:lt2>
        <a:srgbClr val="DEDEDE"/>
      </a:lt2>
      <a:accent1>
        <a:srgbClr val="C70F0C"/>
      </a:accent1>
      <a:accent2>
        <a:srgbClr val="DD6B0D"/>
      </a:accent2>
      <a:accent3>
        <a:srgbClr val="FAA700"/>
      </a:accent3>
      <a:accent4>
        <a:srgbClr val="93E50D"/>
      </a:accent4>
      <a:accent5>
        <a:srgbClr val="17C7BA"/>
      </a:accent5>
      <a:accent6>
        <a:srgbClr val="0A96E4"/>
      </a:accent6>
      <a:hlink>
        <a:srgbClr val="8F3BED"/>
      </a:hlink>
      <a:folHlink>
        <a:srgbClr val="C29EEB"/>
      </a:folHlink>
    </a:clrScheme>
    <a:fontScheme name="Forte">
      <a:majorFont>
        <a:latin typeface="Constantia"/>
        <a:ea typeface=""/>
        <a:cs typeface=""/>
        <a:font script="Jpan" typeface="ＭＳ 明朝"/>
      </a:majorFont>
      <a:minorFont>
        <a:latin typeface="Constantia"/>
        <a:ea typeface=""/>
        <a:cs typeface=""/>
        <a:font script="Jpan" typeface="ＭＳ 明朝"/>
      </a:minorFont>
    </a:fontScheme>
    <a:fmtScheme name="Fort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50000"/>
                <a:lumMod val="70000"/>
              </a:schemeClr>
            </a:gs>
            <a:gs pos="35000">
              <a:schemeClr val="phClr">
                <a:tint val="100000"/>
                <a:shade val="90000"/>
                <a:satMod val="150000"/>
                <a:lumMod val="80000"/>
              </a:schemeClr>
            </a:gs>
            <a:gs pos="100000">
              <a:schemeClr val="phClr">
                <a:tint val="100000"/>
                <a:satMod val="150000"/>
                <a:lumMod val="11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30000"/>
                <a:lumMod val="80000"/>
              </a:schemeClr>
            </a:gs>
            <a:gs pos="80000">
              <a:schemeClr val="phClr">
                <a:shade val="90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14300" sx="105000" sy="105000" algn="ctr" rotWithShape="0">
              <a:srgbClr val="5F5F5F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woPt" dir="tr">
              <a:rot lat="0" lon="0" rev="5400000"/>
            </a:lightRig>
          </a:scene3d>
          <a:sp3d>
            <a:bevelT w="12700" h="25400"/>
          </a:sp3d>
        </a:effectStyle>
        <a:effectStyle>
          <a:effectLst>
            <a:outerShdw blurRad="114300" dist="25400" sx="103000" sy="103000" algn="ctr" rotWithShape="0">
              <a:srgbClr val="4B4B4B">
                <a:alpha val="50000"/>
              </a:srgbClr>
            </a:outerShdw>
            <a:reflection blurRad="38100" stA="80000" endPos="50000" dist="38100" dir="5400000" sy="-100000" rotWithShape="0"/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>
            <a:bevelT w="127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Forte.thmx</Template>
  <TotalTime>1270</TotalTime>
  <Words>966</Words>
  <Application>Microsoft Office PowerPoint</Application>
  <PresentationFormat>On-screen Show (4:3)</PresentationFormat>
  <Paragraphs>102</Paragraphs>
  <Slides>20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Forte</vt:lpstr>
      <vt:lpstr>The History and Acoustics of the Piano</vt:lpstr>
      <vt:lpstr>Origins</vt:lpstr>
      <vt:lpstr>Origins</vt:lpstr>
      <vt:lpstr>The Beginning</vt:lpstr>
      <vt:lpstr>Bartolomeo Cristofori</vt:lpstr>
      <vt:lpstr>Sizes and Styles</vt:lpstr>
      <vt:lpstr>Vertical Pianos</vt:lpstr>
      <vt:lpstr>Vertical Pianos</vt:lpstr>
      <vt:lpstr>Horizontal Pianos</vt:lpstr>
      <vt:lpstr>Horizontal Pianos</vt:lpstr>
      <vt:lpstr>Construction of the Piano</vt:lpstr>
      <vt:lpstr>Development of the Keyboard</vt:lpstr>
      <vt:lpstr>Development of the Keyboard</vt:lpstr>
      <vt:lpstr>The Keys</vt:lpstr>
      <vt:lpstr>Hammer Time</vt:lpstr>
      <vt:lpstr>Strings</vt:lpstr>
      <vt:lpstr>Slide 17</vt:lpstr>
      <vt:lpstr>Upright Transposing Piano</vt:lpstr>
      <vt:lpstr>The Harmonic Overtone Series</vt:lpstr>
      <vt:lpstr>References</vt:lpstr>
    </vt:vector>
  </TitlesOfParts>
  <Company>Winthrop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History and Acoustics of the Piano</dc:title>
  <dc:creator>Duncan Singleton</dc:creator>
  <cp:lastModifiedBy>mahesp</cp:lastModifiedBy>
  <cp:revision>97</cp:revision>
  <cp:lastPrinted>2010-11-09T17:25:06Z</cp:lastPrinted>
  <dcterms:created xsi:type="dcterms:W3CDTF">2010-11-09T16:08:07Z</dcterms:created>
  <dcterms:modified xsi:type="dcterms:W3CDTF">2010-11-17T13:16:39Z</dcterms:modified>
</cp:coreProperties>
</file>