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05AA96-2023-45D8-BE3F-00199F66A4CE}" type="datetimeFigureOut">
              <a:rPr lang="en-US" smtClean="0"/>
              <a:pPr/>
              <a:t>11/17/2010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19094-577F-437B-9527-CB23D57484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419094-577F-437B-9527-CB23D574847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419094-577F-437B-9527-CB23D574847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419094-577F-437B-9527-CB23D574847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419094-577F-437B-9527-CB23D574847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419094-577F-437B-9527-CB23D574847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419094-577F-437B-9527-CB23D574847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419094-577F-437B-9527-CB23D574847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675827D-8A18-46A7-96DF-19CBD22EFD66}" type="datetimeFigureOut">
              <a:rPr lang="en-US" smtClean="0"/>
              <a:pPr/>
              <a:t>11/17/2010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3FDD09F-7455-40FF-940E-01BE7BB88D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75827D-8A18-46A7-96DF-19CBD22EFD66}"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D09F-7455-40FF-940E-01BE7BB88D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675827D-8A18-46A7-96DF-19CBD22EFD66}" type="datetimeFigureOut">
              <a:rPr lang="en-US" smtClean="0"/>
              <a:pPr/>
              <a:t>11/17/2010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3FDD09F-7455-40FF-940E-01BE7BB88D4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75827D-8A18-46A7-96DF-19CBD22EFD66}"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3FDD09F-7455-40FF-940E-01BE7BB88D4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675827D-8A18-46A7-96DF-19CBD22EFD66}" type="datetimeFigureOut">
              <a:rPr lang="en-US" smtClean="0"/>
              <a:pPr/>
              <a:t>11/17/2010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3FDD09F-7455-40FF-940E-01BE7BB88D4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675827D-8A18-46A7-96DF-19CBD22EFD66}" type="datetimeFigureOut">
              <a:rPr lang="en-US" smtClean="0"/>
              <a:pPr/>
              <a:t>11/17/2010</a:t>
            </a:fld>
            <a:endParaRPr lang="en-US"/>
          </a:p>
        </p:txBody>
      </p:sp>
      <p:sp>
        <p:nvSpPr>
          <p:cNvPr id="10" name="Slide Number Placeholder 9"/>
          <p:cNvSpPr>
            <a:spLocks noGrp="1"/>
          </p:cNvSpPr>
          <p:nvPr>
            <p:ph type="sldNum" sz="quarter" idx="16"/>
          </p:nvPr>
        </p:nvSpPr>
        <p:spPr/>
        <p:txBody>
          <a:bodyPr rtlCol="0"/>
          <a:lstStyle/>
          <a:p>
            <a:fld id="{03FDD09F-7455-40FF-940E-01BE7BB88D4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675827D-8A18-46A7-96DF-19CBD22EFD66}" type="datetimeFigureOut">
              <a:rPr lang="en-US" smtClean="0"/>
              <a:pPr/>
              <a:t>11/17/2010</a:t>
            </a:fld>
            <a:endParaRPr lang="en-US"/>
          </a:p>
        </p:txBody>
      </p:sp>
      <p:sp>
        <p:nvSpPr>
          <p:cNvPr id="12" name="Slide Number Placeholder 11"/>
          <p:cNvSpPr>
            <a:spLocks noGrp="1"/>
          </p:cNvSpPr>
          <p:nvPr>
            <p:ph type="sldNum" sz="quarter" idx="16"/>
          </p:nvPr>
        </p:nvSpPr>
        <p:spPr/>
        <p:txBody>
          <a:bodyPr rtlCol="0"/>
          <a:lstStyle/>
          <a:p>
            <a:fld id="{03FDD09F-7455-40FF-940E-01BE7BB88D4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75827D-8A18-46A7-96DF-19CBD22EFD66}" type="datetimeFigureOut">
              <a:rPr lang="en-US" smtClean="0"/>
              <a:pPr/>
              <a:t>11/17/2010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3FDD09F-7455-40FF-940E-01BE7BB88D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5827D-8A18-46A7-96DF-19CBD22EFD66}" type="datetimeFigureOut">
              <a:rPr lang="en-US" smtClean="0"/>
              <a:pPr/>
              <a:t>11/17/2010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3FDD09F-7455-40FF-940E-01BE7BB88D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675827D-8A18-46A7-96DF-19CBD22EFD66}" type="datetimeFigureOut">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3FDD09F-7455-40FF-940E-01BE7BB88D4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675827D-8A18-46A7-96DF-19CBD22EFD66}" type="datetimeFigureOut">
              <a:rPr lang="en-US" smtClean="0"/>
              <a:pPr/>
              <a:t>11/17/2010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3FDD09F-7455-40FF-940E-01BE7BB88D4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75827D-8A18-46A7-96DF-19CBD22EFD66}" type="datetimeFigureOut">
              <a:rPr lang="en-US" smtClean="0"/>
              <a:pPr/>
              <a:t>11/17/2010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3FDD09F-7455-40FF-940E-01BE7BB88D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iUDNQfePKlQ&amp;feature=player_embedde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unanova.org/CelloET/harmonic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youtube.com/watch?v=r460gq4TJBQ"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5min.com/Video/Pinch-Harmonics---Guitar-Lesson-5649810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5min.com/Video/Pinch-Harmonics--Guitar-Lesson-5649810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youtube.com/watch?v=r460gq4TJB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latin typeface="Century Schoolbook"/>
              </a:rPr>
              <a:t>Natural and artificial harmonics </a:t>
            </a:r>
            <a:endParaRPr lang="en-US" dirty="0">
              <a:latin typeface="Century Schoolbook"/>
            </a:endParaRPr>
          </a:p>
        </p:txBody>
      </p:sp>
      <p:sp>
        <p:nvSpPr>
          <p:cNvPr id="3" name="Subtitle 2"/>
          <p:cNvSpPr>
            <a:spLocks noGrp="1"/>
          </p:cNvSpPr>
          <p:nvPr>
            <p:ph type="subTitle" idx="1"/>
          </p:nvPr>
        </p:nvSpPr>
        <p:spPr/>
        <p:txBody>
          <a:bodyPr/>
          <a:lstStyle/>
          <a:p>
            <a:pPr algn="ctr"/>
            <a:r>
              <a:rPr lang="en-US" dirty="0" smtClean="0"/>
              <a:t>Jessica Elvington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dirty="0" smtClean="0">
                <a:latin typeface="Century" pitchFamily="18" charset="0"/>
                <a:ea typeface="Batang" pitchFamily="18" charset="-127"/>
                <a:cs typeface="Andalus" pitchFamily="2" charset="-78"/>
              </a:rPr>
              <a:t>Natural</a:t>
            </a:r>
            <a:r>
              <a:rPr lang="en-US" dirty="0" smtClean="0">
                <a:latin typeface="Century Schoolbook" pitchFamily="18" charset="0"/>
                <a:ea typeface="Batang" pitchFamily="18" charset="-127"/>
                <a:cs typeface="Andalus" pitchFamily="2" charset="-78"/>
              </a:rPr>
              <a:t> </a:t>
            </a:r>
            <a:r>
              <a:rPr lang="en-US" dirty="0" smtClean="0">
                <a:latin typeface="Century" pitchFamily="18" charset="0"/>
                <a:ea typeface="Batang" pitchFamily="18" charset="-127"/>
                <a:cs typeface="Andalus" pitchFamily="2" charset="-78"/>
              </a:rPr>
              <a:t>Harmonics</a:t>
            </a:r>
            <a:endParaRPr lang="en-US" dirty="0">
              <a:latin typeface="Century" pitchFamily="18" charset="0"/>
              <a:ea typeface="Batang" pitchFamily="18" charset="-127"/>
              <a:cs typeface="Andalus" pitchFamily="2" charset="-78"/>
            </a:endParaRPr>
          </a:p>
        </p:txBody>
      </p:sp>
      <p:sp>
        <p:nvSpPr>
          <p:cNvPr id="3" name="Content Placeholder 2"/>
          <p:cNvSpPr>
            <a:spLocks noGrp="1"/>
          </p:cNvSpPr>
          <p:nvPr>
            <p:ph sz="quarter" idx="1"/>
          </p:nvPr>
        </p:nvSpPr>
        <p:spPr>
          <a:xfrm>
            <a:off x="609600" y="1600200"/>
            <a:ext cx="8153400" cy="4495800"/>
          </a:xfrm>
        </p:spPr>
        <p:txBody>
          <a:bodyPr/>
          <a:lstStyle/>
          <a:p>
            <a:r>
              <a:rPr lang="en-US" dirty="0" smtClean="0">
                <a:latin typeface="Century" pitchFamily="18" charset="0"/>
                <a:ea typeface="Batang" pitchFamily="18" charset="-127"/>
                <a:cs typeface="Andalus" pitchFamily="2" charset="-78"/>
              </a:rPr>
              <a:t>A </a:t>
            </a:r>
            <a:r>
              <a:rPr lang="en-US" b="1" i="1" dirty="0" smtClean="0">
                <a:latin typeface="Century" pitchFamily="18" charset="0"/>
                <a:ea typeface="Batang" pitchFamily="18" charset="-127"/>
                <a:cs typeface="Andalus" pitchFamily="2" charset="-78"/>
              </a:rPr>
              <a:t>natural</a:t>
            </a:r>
            <a:r>
              <a:rPr lang="en-US" i="1" dirty="0" smtClean="0">
                <a:latin typeface="Century" pitchFamily="18" charset="0"/>
                <a:ea typeface="Batang" pitchFamily="18" charset="-127"/>
                <a:cs typeface="Andalus" pitchFamily="2" charset="-78"/>
              </a:rPr>
              <a:t> </a:t>
            </a:r>
            <a:r>
              <a:rPr lang="en-US" dirty="0" smtClean="0">
                <a:latin typeface="Century" pitchFamily="18" charset="0"/>
                <a:ea typeface="Batang" pitchFamily="18" charset="-127"/>
                <a:cs typeface="Andalus" pitchFamily="2" charset="-78"/>
              </a:rPr>
              <a:t>harmonic is the pitch (resultant) that is produced by lightly touching an open, vibrating string (the fundamental) at one of the nodes located at 1/2, 1/3, 1/4, etc. the length of the string.  </a:t>
            </a:r>
          </a:p>
          <a:p>
            <a:pPr>
              <a:buNone/>
            </a:pPr>
            <a:endParaRPr lang="en-US" dirty="0" smtClean="0">
              <a:latin typeface="Century" pitchFamily="18" charset="0"/>
              <a:ea typeface="Batang" pitchFamily="18" charset="-127"/>
              <a:cs typeface="Andalus" pitchFamily="2" charset="-78"/>
            </a:endParaRPr>
          </a:p>
          <a:p>
            <a:r>
              <a:rPr lang="en-US" dirty="0" smtClean="0">
                <a:latin typeface="Century" pitchFamily="18" charset="0"/>
                <a:ea typeface="Batang" pitchFamily="18" charset="-127"/>
                <a:cs typeface="Andalus" pitchFamily="2" charset="-78"/>
              </a:rPr>
              <a:t>The tone obtained is very pure and soft.</a:t>
            </a:r>
            <a:endParaRPr lang="en-US" dirty="0">
              <a:latin typeface="Century" pitchFamily="18" charset="0"/>
              <a:ea typeface="Batang" pitchFamily="18" charset="-127"/>
              <a:cs typeface="Andalus"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pitchFamily="18" charset="0"/>
              </a:rPr>
              <a:t>Artificial Harmonics</a:t>
            </a:r>
            <a:endParaRPr lang="en-US" dirty="0">
              <a:latin typeface="Century" pitchFamily="18" charset="0"/>
            </a:endParaRPr>
          </a:p>
        </p:txBody>
      </p:sp>
      <p:sp>
        <p:nvSpPr>
          <p:cNvPr id="3" name="Content Placeholder 2"/>
          <p:cNvSpPr>
            <a:spLocks noGrp="1"/>
          </p:cNvSpPr>
          <p:nvPr>
            <p:ph sz="quarter" idx="1"/>
          </p:nvPr>
        </p:nvSpPr>
        <p:spPr/>
        <p:txBody>
          <a:bodyPr>
            <a:normAutofit fontScale="92500"/>
          </a:bodyPr>
          <a:lstStyle/>
          <a:p>
            <a:r>
              <a:rPr lang="en-US" dirty="0" smtClean="0">
                <a:latin typeface="Century" pitchFamily="18" charset="0"/>
              </a:rPr>
              <a:t>An </a:t>
            </a:r>
            <a:r>
              <a:rPr lang="en-US" b="1" i="1" dirty="0" smtClean="0">
                <a:latin typeface="Century" pitchFamily="18" charset="0"/>
              </a:rPr>
              <a:t>artificial</a:t>
            </a:r>
            <a:r>
              <a:rPr lang="en-US" dirty="0" smtClean="0">
                <a:latin typeface="Century" pitchFamily="18" charset="0"/>
              </a:rPr>
              <a:t>  harmonic is a harmonic whose fundamental must be artificially created by stopping (shortening) the string to the desired fundamental.</a:t>
            </a:r>
          </a:p>
          <a:p>
            <a:r>
              <a:rPr lang="en-US" dirty="0" smtClean="0">
                <a:latin typeface="Century" pitchFamily="18" charset="0"/>
              </a:rPr>
              <a:t>Artificial harmonics are produced by playing a normal finger-stopped note and simultaneously touching the string with another finger at the 1/2, 1/3, 1/4, etc. length of the stopped string.</a:t>
            </a:r>
          </a:p>
          <a:p>
            <a:r>
              <a:rPr lang="en-US" dirty="0" smtClean="0">
                <a:latin typeface="Century" pitchFamily="18" charset="0"/>
                <a:hlinkClick r:id="rId3"/>
              </a:rPr>
              <a:t>http://www.youtube.com/watch?v=iUDNQfePKlQ&amp;feature=player_embedded#!</a:t>
            </a:r>
            <a:endParaRPr lang="en-US" dirty="0" smtClean="0">
              <a:latin typeface="Century" pitchFamily="18" charset="0"/>
            </a:endParaRPr>
          </a:p>
          <a:p>
            <a:endParaRPr lang="en-US" dirty="0">
              <a:latin typeface="Century"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pitchFamily="18" charset="0"/>
              </a:rPr>
              <a:t>The Seagull Effect</a:t>
            </a:r>
            <a:endParaRPr lang="en-US" dirty="0">
              <a:latin typeface="Century" pitchFamily="18" charset="0"/>
            </a:endParaRPr>
          </a:p>
        </p:txBody>
      </p:sp>
      <p:sp>
        <p:nvSpPr>
          <p:cNvPr id="3" name="Content Placeholder 2"/>
          <p:cNvSpPr>
            <a:spLocks noGrp="1"/>
          </p:cNvSpPr>
          <p:nvPr>
            <p:ph sz="quarter" idx="1"/>
          </p:nvPr>
        </p:nvSpPr>
        <p:spPr/>
        <p:txBody>
          <a:bodyPr>
            <a:normAutofit fontScale="92500" lnSpcReduction="20000"/>
          </a:bodyPr>
          <a:lstStyle/>
          <a:p>
            <a:r>
              <a:rPr lang="en-US" dirty="0" smtClean="0">
                <a:latin typeface="Century" pitchFamily="18" charset="0"/>
              </a:rPr>
              <a:t>This is an effect that can be produced on a bass or cello.</a:t>
            </a:r>
          </a:p>
          <a:p>
            <a:pPr lvl="1"/>
            <a:r>
              <a:rPr lang="en-US" dirty="0" smtClean="0">
                <a:latin typeface="Century" pitchFamily="18" charset="0"/>
              </a:rPr>
              <a:t>An artificial harmonic is produced in a high position</a:t>
            </a:r>
          </a:p>
          <a:p>
            <a:pPr lvl="1"/>
            <a:r>
              <a:rPr lang="en-US" dirty="0" smtClean="0">
                <a:latin typeface="Century" pitchFamily="18" charset="0"/>
              </a:rPr>
              <a:t>Keeping the thumb (stopping finger) and little finger (lightly touching the string) with the same relative spacing, the hand is slid up along the string.  This results on a sequence of short downward glissandos, each lower in pitch, characteristic of the sound of a seagull.</a:t>
            </a:r>
          </a:p>
          <a:p>
            <a:r>
              <a:rPr lang="en-US" dirty="0" smtClean="0">
                <a:latin typeface="Century" pitchFamily="18" charset="0"/>
                <a:hlinkClick r:id="rId3"/>
              </a:rPr>
              <a:t>http://www.lunanova.org/CelloET/harmonics.html</a:t>
            </a:r>
          </a:p>
          <a:p>
            <a:r>
              <a:rPr lang="en-US" dirty="0" smtClean="0">
                <a:latin typeface="Century" pitchFamily="18" charset="0"/>
                <a:hlinkClick r:id="rId4"/>
              </a:rPr>
              <a:t>http://www.youtube.com/watch?v=r460gq4TJBQ</a:t>
            </a:r>
            <a:endParaRPr lang="en-US" dirty="0" smtClean="0">
              <a:latin typeface="Century" pitchFamily="18" charset="0"/>
              <a:hlinkClick r:id="rId3"/>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pitchFamily="18" charset="0"/>
              </a:rPr>
              <a:t>The Seagull Effect</a:t>
            </a:r>
            <a:endParaRPr lang="en-US" dirty="0">
              <a:latin typeface="Century" pitchFamily="18" charset="0"/>
            </a:endParaRPr>
          </a:p>
        </p:txBody>
      </p:sp>
      <p:pic>
        <p:nvPicPr>
          <p:cNvPr id="4" name="Content Placeholder 3" descr="Hno6.jpg"/>
          <p:cNvPicPr>
            <a:picLocks noGrp="1" noChangeAspect="1"/>
          </p:cNvPicPr>
          <p:nvPr>
            <p:ph sz="quarter" idx="1"/>
          </p:nvPr>
        </p:nvPicPr>
        <p:blipFill>
          <a:blip r:embed="rId3" cstate="print"/>
          <a:stretch>
            <a:fillRect/>
          </a:stretch>
        </p:blipFill>
        <p:spPr>
          <a:xfrm>
            <a:off x="1831975" y="1898650"/>
            <a:ext cx="5715000" cy="38989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pitchFamily="18" charset="0"/>
              </a:rPr>
              <a:t>Pinch Harmonics</a:t>
            </a:r>
            <a:endParaRPr lang="en-US" dirty="0">
              <a:latin typeface="Century" pitchFamily="18" charset="0"/>
            </a:endParaRPr>
          </a:p>
        </p:txBody>
      </p:sp>
      <p:sp>
        <p:nvSpPr>
          <p:cNvPr id="3" name="Content Placeholder 2"/>
          <p:cNvSpPr>
            <a:spLocks noGrp="1"/>
          </p:cNvSpPr>
          <p:nvPr>
            <p:ph sz="quarter" idx="1"/>
          </p:nvPr>
        </p:nvSpPr>
        <p:spPr/>
        <p:txBody>
          <a:bodyPr>
            <a:normAutofit fontScale="92500" lnSpcReduction="20000"/>
          </a:bodyPr>
          <a:lstStyle/>
          <a:p>
            <a:r>
              <a:rPr lang="en-US" dirty="0" smtClean="0">
                <a:latin typeface="Century" pitchFamily="18" charset="0"/>
              </a:rPr>
              <a:t>A </a:t>
            </a:r>
            <a:r>
              <a:rPr lang="en-US" b="1" i="1" dirty="0" smtClean="0">
                <a:latin typeface="Century" pitchFamily="18" charset="0"/>
              </a:rPr>
              <a:t>pinch harmonic</a:t>
            </a:r>
            <a:r>
              <a:rPr lang="en-US" dirty="0" smtClean="0">
                <a:latin typeface="Century" pitchFamily="18" charset="0"/>
              </a:rPr>
              <a:t> or </a:t>
            </a:r>
            <a:r>
              <a:rPr lang="en-US" b="1" i="1" dirty="0" smtClean="0">
                <a:latin typeface="Century" pitchFamily="18" charset="0"/>
              </a:rPr>
              <a:t>pick harmonic</a:t>
            </a:r>
            <a:r>
              <a:rPr lang="en-US" i="1" baseline="30000" dirty="0" smtClean="0">
                <a:latin typeface="Century" pitchFamily="18" charset="0"/>
              </a:rPr>
              <a:t>  </a:t>
            </a:r>
            <a:r>
              <a:rPr lang="en-US" dirty="0" smtClean="0">
                <a:latin typeface="Century" pitchFamily="18" charset="0"/>
              </a:rPr>
              <a:t>is a guitar technique pioneered by Roy Buchanan on the 1962 recording of "Potato Peeler”.</a:t>
            </a:r>
          </a:p>
          <a:p>
            <a:r>
              <a:rPr lang="en-US" dirty="0" smtClean="0">
                <a:latin typeface="Century" pitchFamily="18" charset="0"/>
              </a:rPr>
              <a:t>The player's thumb or index finger on the picking hand slightly catches the string after it is picked, canceling the fundamental of the string, and letting one of the overtones dominate. </a:t>
            </a:r>
          </a:p>
          <a:p>
            <a:r>
              <a:rPr lang="en-US" dirty="0" smtClean="0">
                <a:latin typeface="Century" pitchFamily="18" charset="0"/>
              </a:rPr>
              <a:t>This results in a high pitched squeal.</a:t>
            </a:r>
          </a:p>
          <a:p>
            <a:r>
              <a:rPr lang="en-US" dirty="0" smtClean="0">
                <a:latin typeface="Century" pitchFamily="18" charset="0"/>
                <a:hlinkClick r:id="rId3"/>
              </a:rPr>
              <a:t>http://www.5min.com/Video/Pinch-Harmonics---Guitar-Lesson-56498101</a:t>
            </a:r>
            <a:endParaRPr lang="en-US" dirty="0" smtClean="0">
              <a:latin typeface="Century" pitchFamily="18" charset="0"/>
            </a:endParaRPr>
          </a:p>
          <a:p>
            <a:endParaRPr lang="en-US" dirty="0">
              <a:latin typeface="Century"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pitchFamily="18" charset="0"/>
              </a:rPr>
              <a:t>Resources</a:t>
            </a:r>
            <a:endParaRPr lang="en-US" dirty="0">
              <a:latin typeface="Century" pitchFamily="18" charset="0"/>
            </a:endParaRPr>
          </a:p>
        </p:txBody>
      </p:sp>
      <p:sp>
        <p:nvSpPr>
          <p:cNvPr id="3" name="Content Placeholder 2"/>
          <p:cNvSpPr>
            <a:spLocks noGrp="1"/>
          </p:cNvSpPr>
          <p:nvPr>
            <p:ph sz="quarter" idx="1"/>
          </p:nvPr>
        </p:nvSpPr>
        <p:spPr/>
        <p:txBody>
          <a:bodyPr>
            <a:normAutofit fontScale="55000" lnSpcReduction="20000"/>
          </a:bodyPr>
          <a:lstStyle/>
          <a:p>
            <a:pPr>
              <a:buNone/>
            </a:pPr>
            <a:r>
              <a:rPr lang="en-US" dirty="0" smtClean="0">
                <a:solidFill>
                  <a:srgbClr val="000000"/>
                </a:solidFill>
                <a:latin typeface="Times New Roman"/>
              </a:rPr>
              <a:t>Berg, Richard E., and David G. Stork. </a:t>
            </a:r>
            <a:r>
              <a:rPr lang="en-US" i="1" dirty="0" smtClean="0">
                <a:solidFill>
                  <a:srgbClr val="000000"/>
                </a:solidFill>
                <a:latin typeface="Times New Roman"/>
              </a:rPr>
              <a:t>The Physics of Sound</a:t>
            </a:r>
            <a:r>
              <a:rPr lang="en-US" dirty="0" smtClean="0">
                <a:solidFill>
                  <a:srgbClr val="000000"/>
                </a:solidFill>
                <a:latin typeface="Times New Roman"/>
              </a:rPr>
              <a:t>. 3rd Edition ed. Upper Saddle River, NJ: Pearson Prentice-Hall, 2005. Print.</a:t>
            </a:r>
          </a:p>
          <a:p>
            <a:pPr>
              <a:buNone/>
            </a:pPr>
            <a:endParaRPr lang="en-US" dirty="0" smtClean="0">
              <a:solidFill>
                <a:srgbClr val="000000"/>
              </a:solidFill>
              <a:latin typeface="Times New Roman"/>
            </a:endParaRPr>
          </a:p>
          <a:p>
            <a:pPr>
              <a:buNone/>
            </a:pPr>
            <a:r>
              <a:rPr lang="en-US" dirty="0" smtClean="0">
                <a:solidFill>
                  <a:srgbClr val="000000"/>
                </a:solidFill>
                <a:latin typeface="Times New Roman"/>
              </a:rPr>
              <a:t>Campbell, Murray, and Clive </a:t>
            </a:r>
            <a:r>
              <a:rPr lang="en-US" dirty="0" err="1" smtClean="0">
                <a:solidFill>
                  <a:srgbClr val="000000"/>
                </a:solidFill>
                <a:latin typeface="Times New Roman"/>
              </a:rPr>
              <a:t>Greated</a:t>
            </a:r>
            <a:r>
              <a:rPr lang="en-US" dirty="0" smtClean="0">
                <a:solidFill>
                  <a:srgbClr val="000000"/>
                </a:solidFill>
                <a:latin typeface="Times New Roman"/>
              </a:rPr>
              <a:t>. </a:t>
            </a:r>
            <a:r>
              <a:rPr lang="en-US" i="1" dirty="0" smtClean="0">
                <a:solidFill>
                  <a:srgbClr val="000000"/>
                </a:solidFill>
                <a:latin typeface="Times New Roman"/>
              </a:rPr>
              <a:t>The Musician's Guide to Acoustics</a:t>
            </a:r>
            <a:r>
              <a:rPr lang="en-US" dirty="0" smtClean="0">
                <a:solidFill>
                  <a:srgbClr val="000000"/>
                </a:solidFill>
                <a:latin typeface="Times New Roman"/>
              </a:rPr>
              <a:t>. London: Dent, 1987. Print.</a:t>
            </a:r>
          </a:p>
          <a:p>
            <a:pPr>
              <a:buNone/>
            </a:pPr>
            <a:endParaRPr lang="en-US" dirty="0" smtClean="0">
              <a:solidFill>
                <a:srgbClr val="000000"/>
              </a:solidFill>
              <a:latin typeface="Times New Roman"/>
            </a:endParaRPr>
          </a:p>
          <a:p>
            <a:pPr>
              <a:buNone/>
            </a:pPr>
            <a:r>
              <a:rPr lang="en-US" dirty="0" smtClean="0">
                <a:solidFill>
                  <a:srgbClr val="000000"/>
                </a:solidFill>
                <a:latin typeface="Times New Roman"/>
              </a:rPr>
              <a:t> "Pinch Harmonics - Guitar Lesson Video â 5min.com." </a:t>
            </a:r>
            <a:r>
              <a:rPr lang="en-US" i="1" dirty="0" smtClean="0">
                <a:solidFill>
                  <a:srgbClr val="000000"/>
                </a:solidFill>
                <a:latin typeface="Times New Roman"/>
              </a:rPr>
              <a:t>5min - Find the Best How To, Instructional and DIY Videos â Life </a:t>
            </a:r>
            <a:r>
              <a:rPr lang="en-US" i="1" dirty="0" err="1" smtClean="0">
                <a:solidFill>
                  <a:srgbClr val="000000"/>
                </a:solidFill>
                <a:latin typeface="Times New Roman"/>
              </a:rPr>
              <a:t>Videopedia</a:t>
            </a:r>
            <a:r>
              <a:rPr lang="en-US" dirty="0" smtClean="0">
                <a:solidFill>
                  <a:srgbClr val="000000"/>
                </a:solidFill>
                <a:latin typeface="Times New Roman"/>
              </a:rPr>
              <a:t>. Web. 16 Nov. 2010. </a:t>
            </a:r>
            <a:r>
              <a:rPr lang="en-US" dirty="0" smtClean="0">
                <a:solidFill>
                  <a:srgbClr val="000000"/>
                </a:solidFill>
                <a:latin typeface="Times New Roman"/>
                <a:hlinkClick r:id="rId3"/>
              </a:rPr>
              <a:t>http://www.5min.com/Video/Pinch-Harmonics--Guitar-Lesson-56498101</a:t>
            </a:r>
            <a:r>
              <a:rPr lang="en-US" dirty="0" smtClean="0">
                <a:solidFill>
                  <a:srgbClr val="000000"/>
                </a:solidFill>
                <a:latin typeface="Times New Roman"/>
              </a:rPr>
              <a:t> </a:t>
            </a:r>
          </a:p>
          <a:p>
            <a:pPr>
              <a:buNone/>
            </a:pPr>
            <a:endParaRPr lang="en-US" dirty="0" smtClean="0">
              <a:solidFill>
                <a:srgbClr val="000000"/>
              </a:solidFill>
              <a:latin typeface="Times New Roman"/>
            </a:endParaRPr>
          </a:p>
          <a:p>
            <a:pPr>
              <a:buNone/>
            </a:pPr>
            <a:r>
              <a:rPr lang="en-US" dirty="0" smtClean="0">
                <a:solidFill>
                  <a:srgbClr val="000000"/>
                </a:solidFill>
                <a:latin typeface="Times New Roman"/>
              </a:rPr>
              <a:t>"YouTube - George Crumb - </a:t>
            </a:r>
            <a:r>
              <a:rPr lang="en-US" dirty="0" err="1" smtClean="0">
                <a:solidFill>
                  <a:srgbClr val="000000"/>
                </a:solidFill>
                <a:latin typeface="Times New Roman"/>
              </a:rPr>
              <a:t>Vox</a:t>
            </a:r>
            <a:r>
              <a:rPr lang="en-US" dirty="0" smtClean="0">
                <a:solidFill>
                  <a:srgbClr val="000000"/>
                </a:solidFill>
                <a:latin typeface="Times New Roman"/>
              </a:rPr>
              <a:t> </a:t>
            </a:r>
            <a:r>
              <a:rPr lang="en-US" dirty="0" err="1" smtClean="0">
                <a:solidFill>
                  <a:srgbClr val="000000"/>
                </a:solidFill>
                <a:latin typeface="Times New Roman"/>
              </a:rPr>
              <a:t>Balaenae</a:t>
            </a:r>
            <a:r>
              <a:rPr lang="en-US" dirty="0" smtClean="0">
                <a:solidFill>
                  <a:srgbClr val="000000"/>
                </a:solidFill>
                <a:latin typeface="Times New Roman"/>
              </a:rPr>
              <a:t>." </a:t>
            </a:r>
            <a:r>
              <a:rPr lang="en-US" i="1" dirty="0" smtClean="0">
                <a:solidFill>
                  <a:srgbClr val="000000"/>
                </a:solidFill>
                <a:latin typeface="Times New Roman"/>
              </a:rPr>
              <a:t>YouTube - Broadcast Yourself.</a:t>
            </a:r>
            <a:r>
              <a:rPr lang="en-US" dirty="0" smtClean="0">
                <a:solidFill>
                  <a:srgbClr val="000000"/>
                </a:solidFill>
                <a:latin typeface="Times New Roman"/>
              </a:rPr>
              <a:t> Web. 16 Nov. 2010. </a:t>
            </a:r>
            <a:r>
              <a:rPr lang="en-US" dirty="0" smtClean="0">
                <a:solidFill>
                  <a:srgbClr val="000000"/>
                </a:solidFill>
                <a:latin typeface="Times New Roman"/>
                <a:hlinkClick r:id="rId4"/>
              </a:rPr>
              <a:t>http://www.youtube.com/watch?v=r460gq4TJBQ</a:t>
            </a:r>
            <a:endParaRPr lang="en-US" dirty="0" smtClean="0">
              <a:solidFill>
                <a:srgbClr val="000000"/>
              </a:solidFill>
              <a:latin typeface="Times New Roman"/>
            </a:endParaRPr>
          </a:p>
          <a:p>
            <a:pPr>
              <a:buNone/>
            </a:pPr>
            <a:endParaRPr lang="en-US" dirty="0" smtClean="0">
              <a:solidFill>
                <a:srgbClr val="000000"/>
              </a:solidFill>
              <a:latin typeface="Times New Roman"/>
            </a:endParaRPr>
          </a:p>
          <a:p>
            <a:pPr>
              <a:buNone/>
            </a:pPr>
            <a:r>
              <a:rPr lang="en-US" dirty="0" smtClean="0">
                <a:latin typeface="Century" pitchFamily="18" charset="0"/>
              </a:rPr>
              <a:t> "YouTube - Violin Lesson #55; Artificial Harmonics (SEE DESCRIPTION)." </a:t>
            </a:r>
            <a:r>
              <a:rPr lang="en-US" i="1" dirty="0" smtClean="0">
                <a:latin typeface="Century" pitchFamily="18" charset="0"/>
              </a:rPr>
              <a:t>YouTube - Broadcast Yourself.</a:t>
            </a:r>
            <a:r>
              <a:rPr lang="en-US" dirty="0" smtClean="0">
                <a:latin typeface="Century" pitchFamily="18" charset="0"/>
              </a:rPr>
              <a:t> Web. 17 Nov. 2010. &lt;http://www.youtube.com/watch?v=iUDNQfePKlQ&amp;feature=player_embedded#!&gt;.</a:t>
            </a:r>
            <a:endParaRPr lang="en-US" dirty="0" smtClean="0">
              <a:solidFill>
                <a:srgbClr val="000000"/>
              </a:solidFill>
              <a:latin typeface="Century" pitchFamily="18" charset="0"/>
            </a:endParaRPr>
          </a:p>
          <a:p>
            <a:pPr>
              <a:buNone/>
            </a:pPr>
            <a:endParaRPr lang="en-US" dirty="0" smtClean="0">
              <a:solidFill>
                <a:srgbClr val="000000"/>
              </a:solidFill>
              <a:latin typeface="Times New Roman"/>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181</TotalTime>
  <Words>237</Words>
  <Application>Microsoft Office PowerPoint</Application>
  <PresentationFormat>On-screen Show (4:3)</PresentationFormat>
  <Paragraphs>39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Natural and artificial harmonics </vt:lpstr>
      <vt:lpstr>Natural Harmonics</vt:lpstr>
      <vt:lpstr>Artificial Harmonics</vt:lpstr>
      <vt:lpstr>The Seagull Effect</vt:lpstr>
      <vt:lpstr>The Seagull Effect</vt:lpstr>
      <vt:lpstr>Pinch Harmonics</vt:lpstr>
      <vt:lpstr>Resources</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and artificial harmonics</dc:title>
  <dc:creator>Jake Mitchell</dc:creator>
  <cp:lastModifiedBy>mahesp</cp:lastModifiedBy>
  <cp:revision>13</cp:revision>
  <dcterms:created xsi:type="dcterms:W3CDTF">2010-11-14T20:40:14Z</dcterms:created>
  <dcterms:modified xsi:type="dcterms:W3CDTF">2010-11-17T13:40:06Z</dcterms:modified>
</cp:coreProperties>
</file>