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326" r:id="rId3"/>
    <p:sldId id="360" r:id="rId4"/>
    <p:sldId id="367" r:id="rId5"/>
    <p:sldId id="359" r:id="rId6"/>
    <p:sldId id="350" r:id="rId7"/>
    <p:sldId id="368" r:id="rId8"/>
    <p:sldId id="362" r:id="rId9"/>
    <p:sldId id="361" r:id="rId10"/>
    <p:sldId id="345" r:id="rId11"/>
    <p:sldId id="369" r:id="rId12"/>
    <p:sldId id="370" r:id="rId13"/>
    <p:sldId id="372" r:id="rId14"/>
    <p:sldId id="373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53"/>
    <p:restoredTop sz="90882"/>
  </p:normalViewPr>
  <p:slideViewPr>
    <p:cSldViewPr>
      <p:cViewPr varScale="1">
        <p:scale>
          <a:sx n="105" d="100"/>
          <a:sy n="105" d="100"/>
        </p:scale>
        <p:origin x="85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6016244-DAAA-45D1-A222-F24C9D952CF4}" type="datetimeFigureOut">
              <a:rPr lang="en-US"/>
              <a:pPr>
                <a:defRPr/>
              </a:pPr>
              <a:t>8/23/26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B847F7-EBAB-4D8F-A188-BC829C1D7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59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22F92-0FE1-4A4D-893B-532DA10574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B61CA-747F-40FE-B93A-55095B0201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08481-A7AE-4D8D-9F9C-EDF582D674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75068-8946-4FB6-89CE-9135CE9C79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32A89-6F22-4EB3-8CA8-230D71D4E6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CFBDD-341A-41A2-9508-CDD46179E1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4260A-FC15-4690-A532-79F3146567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0CBBE-3F67-4CA9-BD6F-561A3266A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447C3-A49B-4FF6-902A-A39E2BE5CC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671D6-4A84-4C87-83A6-CA3F260712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AF898-3CE9-4E4C-8D4F-A784C37F02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15AB560-4733-4EA0-B834-493300C6B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nist.gov/pml/owm/metric-si/si-unit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pm.org/en/measurement-units/si-defining-constant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ist.gov/si-redefinition/meet-constant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si-redefinition/kilogram-focus-history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pml/owm/metric-si-prefixe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696200" cy="1295400"/>
          </a:xfrm>
        </p:spPr>
        <p:txBody>
          <a:bodyPr/>
          <a:lstStyle/>
          <a:p>
            <a:pPr eaLnBrk="1" hangingPunct="1"/>
            <a:r>
              <a:rPr lang="en-US" altLang="en-US" sz="480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Units</a:t>
            </a:r>
            <a:br>
              <a:rPr lang="en-US" altLang="en-US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altLang="en-US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181B4-BA2F-134F-8EEC-53CA330E7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143000"/>
            <a:ext cx="6400800" cy="1524000"/>
          </a:xfrm>
        </p:spPr>
        <p:txBody>
          <a:bodyPr/>
          <a:lstStyle/>
          <a:p>
            <a:pPr algn="l"/>
            <a:r>
              <a:rPr lang="en-US" dirty="0"/>
              <a:t>Units are necessary during measurement and expressing physical quantities.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Topics: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Systems of units.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SI base units.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Defining Constants for SI units.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Derived units.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Unit conversion</a:t>
            </a:r>
          </a:p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dirty="0"/>
              <a:t>Approximation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06400" y="1295400"/>
            <a:ext cx="853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On many occasions, physicists, other scientists, and engineers need to make </a:t>
            </a:r>
            <a:r>
              <a:rPr lang="en-US" b="1" dirty="0"/>
              <a:t>approximations</a:t>
            </a:r>
            <a:r>
              <a:rPr lang="en-US" dirty="0"/>
              <a:t> or “guesstimates” for a particular quantity.</a:t>
            </a:r>
          </a:p>
          <a:p>
            <a:endParaRPr lang="en-US" dirty="0"/>
          </a:p>
          <a:p>
            <a:r>
              <a:rPr lang="en-US" dirty="0"/>
              <a:t>These approximations allow us to rule out certain scenarios or unrealistic numbers. Approximations also allow us to challenge others and guide us in our approaches to our scientific world. </a:t>
            </a:r>
          </a:p>
          <a:p>
            <a:endParaRPr lang="en-US" dirty="0"/>
          </a:p>
          <a:p>
            <a:r>
              <a:rPr lang="en-US" dirty="0"/>
              <a:t>How long will it take to drive down to a place?</a:t>
            </a:r>
          </a:p>
          <a:p>
            <a:endParaRPr lang="en-US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tall is a 30-story building?</a:t>
            </a:r>
          </a:p>
        </p:txBody>
      </p:sp>
    </p:spTree>
    <p:extLst>
      <p:ext uri="{BB962C8B-B14F-4D97-AF65-F5344CB8AC3E}">
        <p14:creationId xmlns:p14="http://schemas.microsoft.com/office/powerpoint/2010/main" val="240121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34689-E1A4-FE4B-0C78-047A1ECBD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1143000"/>
          </a:xfrm>
        </p:spPr>
        <p:txBody>
          <a:bodyPr/>
          <a:lstStyle/>
          <a:p>
            <a:r>
              <a:rPr lang="en-US" dirty="0"/>
              <a:t>Dimensional Analysis OR </a:t>
            </a:r>
            <a:br>
              <a:rPr lang="en-US" dirty="0"/>
            </a:br>
            <a:r>
              <a:rPr lang="en-US" dirty="0"/>
              <a:t>Unit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6CEC59-658E-E8EF-680D-8CB02693A86C}"/>
              </a:ext>
            </a:extLst>
          </p:cNvPr>
          <p:cNvSpPr txBox="1"/>
          <p:nvPr/>
        </p:nvSpPr>
        <p:spPr>
          <a:xfrm>
            <a:off x="495300" y="1828800"/>
            <a:ext cx="8153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are the dimensions of density, which is mass per volume?</a:t>
            </a:r>
          </a:p>
        </p:txBody>
      </p:sp>
    </p:spTree>
    <p:extLst>
      <p:ext uri="{BB962C8B-B14F-4D97-AF65-F5344CB8AC3E}">
        <p14:creationId xmlns:p14="http://schemas.microsoft.com/office/powerpoint/2010/main" val="1167739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70E529-79D6-ADD0-26D5-359734B27A7C}"/>
              </a:ext>
            </a:extLst>
          </p:cNvPr>
          <p:cNvSpPr txBox="1"/>
          <p:nvPr/>
        </p:nvSpPr>
        <p:spPr>
          <a:xfrm>
            <a:off x="304800" y="381000"/>
            <a:ext cx="8610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/>
                <a:latin typeface="Times" pitchFamily="2" charset="0"/>
              </a:rPr>
              <a:t>The speed v of an object is given by the equation</a:t>
            </a:r>
          </a:p>
          <a:p>
            <a:r>
              <a:rPr lang="en-US" dirty="0">
                <a:effectLst/>
                <a:latin typeface="Times" pitchFamily="2" charset="0"/>
              </a:rPr>
              <a:t>v </a:t>
            </a:r>
            <a:r>
              <a:rPr lang="en-US" dirty="0">
                <a:effectLst/>
                <a:latin typeface="Helvetica" pitchFamily="2" charset="0"/>
              </a:rPr>
              <a:t>= </a:t>
            </a:r>
            <a:r>
              <a:rPr lang="en-US" dirty="0">
                <a:effectLst/>
                <a:latin typeface="Times" pitchFamily="2" charset="0"/>
              </a:rPr>
              <a:t>At</a:t>
            </a:r>
            <a:r>
              <a:rPr lang="en-US" baseline="30000" dirty="0">
                <a:effectLst/>
                <a:latin typeface="Times" pitchFamily="2" charset="0"/>
              </a:rPr>
              <a:t>3</a:t>
            </a:r>
            <a:r>
              <a:rPr lang="en-US" dirty="0">
                <a:effectLst/>
                <a:latin typeface="Times" pitchFamily="2" charset="0"/>
              </a:rPr>
              <a:t> </a:t>
            </a:r>
            <a:r>
              <a:rPr lang="en-US" dirty="0">
                <a:effectLst/>
                <a:latin typeface="Helvetica" pitchFamily="2" charset="0"/>
              </a:rPr>
              <a:t>- </a:t>
            </a:r>
            <a:r>
              <a:rPr lang="en-US" dirty="0" err="1">
                <a:effectLst/>
                <a:latin typeface="Times" pitchFamily="2" charset="0"/>
              </a:rPr>
              <a:t>Bt</a:t>
            </a:r>
            <a:r>
              <a:rPr lang="en-US" dirty="0">
                <a:effectLst/>
                <a:latin typeface="Times" pitchFamily="2" charset="0"/>
              </a:rPr>
              <a:t>, where t refers to time. (a) What are the</a:t>
            </a:r>
          </a:p>
          <a:p>
            <a:r>
              <a:rPr lang="en-US" dirty="0">
                <a:effectLst/>
                <a:latin typeface="Times" pitchFamily="2" charset="0"/>
              </a:rPr>
              <a:t>dimensions of A and B? (b) What are the SI units for the</a:t>
            </a:r>
          </a:p>
          <a:p>
            <a:r>
              <a:rPr lang="en-US" dirty="0">
                <a:effectLst/>
                <a:latin typeface="Times" pitchFamily="2" charset="0"/>
              </a:rPr>
              <a:t>constants A and B?</a:t>
            </a:r>
          </a:p>
        </p:txBody>
      </p:sp>
    </p:spTree>
    <p:extLst>
      <p:ext uri="{BB962C8B-B14F-4D97-AF65-F5344CB8AC3E}">
        <p14:creationId xmlns:p14="http://schemas.microsoft.com/office/powerpoint/2010/main" val="304946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A02059-3008-7BAE-2BF1-38EE05D41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993"/>
            <a:ext cx="9144000" cy="482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0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762116-97F9-939A-A86A-18CD1EC47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07" y="4576832"/>
            <a:ext cx="8491332" cy="1405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82B2E2-8C2D-6399-B645-99CEB4A2F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336" y="5431138"/>
            <a:ext cx="1803400" cy="1130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F8DCCF-C921-F44F-CA6E-6A4BAB5E8C50}"/>
              </a:ext>
            </a:extLst>
          </p:cNvPr>
          <p:cNvSpPr txBox="1"/>
          <p:nvPr/>
        </p:nvSpPr>
        <p:spPr>
          <a:xfrm>
            <a:off x="197404" y="644097"/>
            <a:ext cx="84913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a. Express the area 1750 cm</a:t>
            </a:r>
            <a:r>
              <a:rPr lang="en-US" baseline="30000" dirty="0"/>
              <a:t>2</a:t>
            </a:r>
            <a:r>
              <a:rPr lang="en-US" dirty="0"/>
              <a:t> in m</a:t>
            </a:r>
            <a:r>
              <a:rPr lang="en-US" baseline="30000" dirty="0"/>
              <a:t>2</a:t>
            </a:r>
            <a:r>
              <a:rPr lang="en-US" dirty="0"/>
              <a:t>.</a:t>
            </a:r>
          </a:p>
          <a:p>
            <a:r>
              <a:rPr lang="en-US" dirty="0"/>
              <a:t>(Useful conversion factor: 1 m = 100 cm)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E2982-CDDA-D6F6-3F5F-4227A8B76D0C}"/>
              </a:ext>
            </a:extLst>
          </p:cNvPr>
          <p:cNvSpPr txBox="1"/>
          <p:nvPr/>
        </p:nvSpPr>
        <p:spPr>
          <a:xfrm>
            <a:off x="228600" y="1697434"/>
            <a:ext cx="7696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b. Express the density 2.7 g/cm</a:t>
            </a:r>
            <a:r>
              <a:rPr lang="en-US" baseline="30000" dirty="0"/>
              <a:t>3</a:t>
            </a:r>
            <a:r>
              <a:rPr lang="en-US" dirty="0"/>
              <a:t> in kg/m</a:t>
            </a:r>
            <a:r>
              <a:rPr lang="en-US" baseline="30000" dirty="0"/>
              <a:t>3</a:t>
            </a:r>
            <a:r>
              <a:rPr lang="en-US" dirty="0"/>
              <a:t>.</a:t>
            </a:r>
          </a:p>
          <a:p>
            <a:r>
              <a:rPr lang="en-US" dirty="0"/>
              <a:t>(Useful conversion factors: 1 kg = 1000 g, 1 m = 100 cm)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D93883-FC96-CD5B-4956-9D271E79130F}"/>
              </a:ext>
            </a:extLst>
          </p:cNvPr>
          <p:cNvSpPr txBox="1"/>
          <p:nvPr/>
        </p:nvSpPr>
        <p:spPr>
          <a:xfrm>
            <a:off x="383846" y="3166269"/>
            <a:ext cx="7253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c. A textbook of 1200 pages has a thickness of 5 cm. Calculate the thickness of a single page in mm?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1011DC-0C9F-CB34-D39D-FDB13048CDAA}"/>
              </a:ext>
            </a:extLst>
          </p:cNvPr>
          <p:cNvSpPr txBox="1"/>
          <p:nvPr/>
        </p:nvSpPr>
        <p:spPr>
          <a:xfrm>
            <a:off x="383846" y="228600"/>
            <a:ext cx="251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Homework: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8FACE2-EB65-0E2B-8419-A5C08821B000}"/>
              </a:ext>
            </a:extLst>
          </p:cNvPr>
          <p:cNvSpPr txBox="1"/>
          <p:nvPr/>
        </p:nvSpPr>
        <p:spPr>
          <a:xfrm>
            <a:off x="442907" y="4267200"/>
            <a:ext cx="700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38.</a:t>
            </a:r>
          </a:p>
        </p:txBody>
      </p:sp>
    </p:spTree>
    <p:extLst>
      <p:ext uri="{BB962C8B-B14F-4D97-AF65-F5344CB8AC3E}">
        <p14:creationId xmlns:p14="http://schemas.microsoft.com/office/powerpoint/2010/main" val="4158452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0668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  <a:latin typeface="inherit"/>
              </a:rPr>
              <a:t>Units of Measurement</a:t>
            </a:r>
            <a:br>
              <a:rPr lang="en-US" altLang="en-US" sz="7200" dirty="0">
                <a:solidFill>
                  <a:schemeClr val="tx1"/>
                </a:solidFill>
              </a:rPr>
            </a:br>
            <a:endParaRPr lang="en-US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80542"/>
              </p:ext>
            </p:extLst>
          </p:nvPr>
        </p:nvGraphicFramePr>
        <p:xfrm>
          <a:off x="495300" y="1849395"/>
          <a:ext cx="8153400" cy="2286000"/>
        </p:xfrm>
        <a:graphic>
          <a:graphicData uri="http://schemas.openxmlformats.org/drawingml/2006/table">
            <a:tbl>
              <a:tblPr/>
              <a:tblGrid>
                <a:gridCol w="2038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b="0" dirty="0">
                          <a:effectLst/>
                          <a:latin typeface="inherit"/>
                        </a:rPr>
                        <a:t>System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F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 Quantity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SI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CGS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BE/USC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C5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Length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meter (m)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centimeter (cm)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C4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foot (</a:t>
                      </a:r>
                      <a:r>
                        <a:rPr lang="en-US" b="0" dirty="0" err="1">
                          <a:effectLst/>
                          <a:latin typeface="inherit"/>
                        </a:rPr>
                        <a:t>ft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50C5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Mass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kilogram (kg)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gram (g)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slug (</a:t>
                      </a:r>
                      <a:r>
                        <a:rPr lang="en-US" b="0" dirty="0" err="1">
                          <a:effectLst/>
                          <a:latin typeface="inherit"/>
                        </a:rPr>
                        <a:t>sl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Time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second (s)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second (s)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0" dirty="0">
                          <a:effectLst/>
                          <a:latin typeface="inherit"/>
                        </a:rPr>
                        <a:t>second (s)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Box 1061"/>
          <p:cNvSpPr txBox="1">
            <a:spLocks noChangeArrowheads="1"/>
          </p:cNvSpPr>
          <p:nvPr/>
        </p:nvSpPr>
        <p:spPr bwMode="auto">
          <a:xfrm>
            <a:off x="381000" y="4724400"/>
            <a:ext cx="8915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/>
              <a:t>SI – International System of Units. </a:t>
            </a:r>
          </a:p>
          <a:p>
            <a:pPr>
              <a:spcBef>
                <a:spcPct val="50000"/>
              </a:spcBef>
            </a:pPr>
            <a:r>
              <a:rPr lang="en-US" altLang="en-US" sz="2000" dirty="0"/>
              <a:t>CGS - centimeter (cm), gram (g), and second.</a:t>
            </a:r>
          </a:p>
          <a:p>
            <a:pPr>
              <a:spcBef>
                <a:spcPct val="50000"/>
              </a:spcBef>
            </a:pPr>
            <a:r>
              <a:rPr lang="en-US" altLang="en-US" sz="2000" dirty="0"/>
              <a:t>BE/USC - British Engineering/US Customary.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569795-B173-9A3D-12E5-0808EFBD1DE7}"/>
              </a:ext>
            </a:extLst>
          </p:cNvPr>
          <p:cNvSpPr txBox="1"/>
          <p:nvPr/>
        </p:nvSpPr>
        <p:spPr>
          <a:xfrm>
            <a:off x="685800" y="10668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are three systems of units: SI, cgs, and BE/USC.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4E1B-358A-2A27-4620-72642A5F3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SI Units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F8EA08-CB12-ABAE-F074-6F971340D794}"/>
              </a:ext>
            </a:extLst>
          </p:cNvPr>
          <p:cNvSpPr txBox="1"/>
          <p:nvPr/>
        </p:nvSpPr>
        <p:spPr>
          <a:xfrm>
            <a:off x="2667000" y="433231"/>
            <a:ext cx="6324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https://www.nist.gov/pml/owm/metric-si/si-units</a:t>
            </a:r>
            <a:endParaRPr lang="en-US" sz="1600" dirty="0"/>
          </a:p>
          <a:p>
            <a:endParaRPr lang="en-US" dirty="0"/>
          </a:p>
        </p:txBody>
      </p:sp>
      <p:pic>
        <p:nvPicPr>
          <p:cNvPr id="1026" name="Picture 2" descr="Table that lists the seven base units that define the 22 derived units with special names and symbols.">
            <a:extLst>
              <a:ext uri="{FF2B5EF4-FFF2-40B4-BE49-F238E27FC236}">
                <a16:creationId xmlns:a16="http://schemas.microsoft.com/office/drawing/2014/main" id="{71C24E8A-EB54-8448-828C-732225B6C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4" y="914400"/>
            <a:ext cx="8153400" cy="474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4F7ECC-F475-A37C-13FB-F4800F9AB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28101"/>
            <a:ext cx="52180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There are seven base units.</a:t>
            </a:r>
          </a:p>
          <a:p>
            <a:r>
              <a:rPr lang="en-US" dirty="0"/>
              <a:t>Units named after people are capitalized.</a:t>
            </a:r>
          </a:p>
        </p:txBody>
      </p:sp>
    </p:spTree>
    <p:extLst>
      <p:ext uri="{BB962C8B-B14F-4D97-AF65-F5344CB8AC3E}">
        <p14:creationId xmlns:p14="http://schemas.microsoft.com/office/powerpoint/2010/main" val="240333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1168F-4D75-467A-D81F-FC6BCF3EC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832"/>
            <a:ext cx="7772400" cy="1143000"/>
          </a:xfrm>
        </p:spPr>
        <p:txBody>
          <a:bodyPr/>
          <a:lstStyle/>
          <a:p>
            <a:r>
              <a:rPr lang="en-US" dirty="0"/>
              <a:t>Seven Defining Constants of SI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0F2E60-6595-57A2-EE3B-EB11E03F4D09}"/>
              </a:ext>
            </a:extLst>
          </p:cNvPr>
          <p:cNvSpPr txBox="1"/>
          <p:nvPr/>
        </p:nvSpPr>
        <p:spPr>
          <a:xfrm>
            <a:off x="209550" y="1447800"/>
            <a:ext cx="87249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b="0" i="0" dirty="0">
              <a:solidFill>
                <a:srgbClr val="000000"/>
              </a:solidFill>
              <a:effectLst/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the cesium hyperfine frequency, </a:t>
            </a:r>
            <a:r>
              <a:rPr lang="el-GR" b="0" i="0" dirty="0" err="1">
                <a:solidFill>
                  <a:srgbClr val="000000"/>
                </a:solidFill>
                <a:effectLst/>
                <a:latin typeface="Open-sans"/>
              </a:rPr>
              <a:t>Δν</a:t>
            </a:r>
            <a:r>
              <a:rPr lang="en-US" b="0" i="0" baseline="-25000" dirty="0">
                <a:solidFill>
                  <a:srgbClr val="000000"/>
                </a:solidFill>
                <a:effectLst/>
                <a:latin typeface="Open-sans"/>
              </a:rPr>
              <a:t>Cs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 = 9 192 631 770 Hz</a:t>
            </a:r>
            <a:endParaRPr lang="en-US" b="0" i="0" baseline="-25000" dirty="0">
              <a:solidFill>
                <a:srgbClr val="000000"/>
              </a:solidFill>
              <a:effectLst/>
              <a:latin typeface="Open-sans"/>
            </a:endParaRPr>
          </a:p>
          <a:p>
            <a:pPr algn="l"/>
            <a:endParaRPr lang="en-US" b="0" i="0" dirty="0">
              <a:solidFill>
                <a:srgbClr val="000000"/>
              </a:solidFill>
              <a:effectLst/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the speed of light in vacuum, </a:t>
            </a:r>
            <a:r>
              <a:rPr lang="en-US" b="0" i="1" dirty="0">
                <a:solidFill>
                  <a:srgbClr val="000000"/>
                </a:solidFill>
                <a:effectLst/>
                <a:latin typeface="Open-sans"/>
              </a:rPr>
              <a:t>c = 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299 792 458 m/s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the Planck constant, </a:t>
            </a:r>
            <a:r>
              <a:rPr lang="en-US" b="0" i="1" dirty="0">
                <a:solidFill>
                  <a:srgbClr val="000000"/>
                </a:solidFill>
                <a:effectLst/>
                <a:latin typeface="Open-sans"/>
              </a:rPr>
              <a:t>h</a:t>
            </a:r>
            <a:r>
              <a:rPr lang="en-US" b="0" dirty="0">
                <a:solidFill>
                  <a:srgbClr val="000000"/>
                </a:solidFill>
                <a:effectLst/>
                <a:latin typeface="Open-sans"/>
              </a:rPr>
              <a:t> = 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6.626 070 15 x 10</a:t>
            </a:r>
            <a:r>
              <a:rPr lang="en-US" b="0" i="0" baseline="30000" dirty="0">
                <a:solidFill>
                  <a:srgbClr val="000000"/>
                </a:solidFill>
                <a:effectLst/>
                <a:latin typeface="Open-sans"/>
              </a:rPr>
              <a:t>–34</a:t>
            </a:r>
            <a:r>
              <a:rPr lang="en-US" b="0" dirty="0">
                <a:solidFill>
                  <a:srgbClr val="000000"/>
                </a:solidFill>
                <a:effectLst/>
                <a:latin typeface="Open-sans"/>
              </a:rPr>
              <a:t> J.s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the elementary charge, </a:t>
            </a:r>
            <a:r>
              <a:rPr lang="en-US" b="0" i="1" dirty="0">
                <a:solidFill>
                  <a:srgbClr val="000000"/>
                </a:solidFill>
                <a:effectLst/>
                <a:latin typeface="Open-sans"/>
              </a:rPr>
              <a:t>e</a:t>
            </a:r>
            <a:r>
              <a:rPr lang="en-US" b="0" dirty="0">
                <a:solidFill>
                  <a:srgbClr val="000000"/>
                </a:solidFill>
                <a:effectLst/>
                <a:latin typeface="Open-sans"/>
              </a:rPr>
              <a:t> = 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1.602 176 634 x 10</a:t>
            </a:r>
            <a:r>
              <a:rPr lang="en-US" b="0" i="0" baseline="30000" dirty="0">
                <a:solidFill>
                  <a:srgbClr val="000000"/>
                </a:solidFill>
                <a:effectLst/>
                <a:latin typeface="Open-sans"/>
              </a:rPr>
              <a:t>–19</a:t>
            </a:r>
            <a:r>
              <a:rPr lang="en-US" b="0" dirty="0">
                <a:solidFill>
                  <a:srgbClr val="000000"/>
                </a:solidFill>
                <a:effectLst/>
                <a:latin typeface="Open-sans"/>
              </a:rPr>
              <a:t> C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the Boltzmann constant, </a:t>
            </a:r>
            <a:r>
              <a:rPr lang="en-US" b="0" i="1" dirty="0">
                <a:solidFill>
                  <a:srgbClr val="000000"/>
                </a:solidFill>
                <a:effectLst/>
                <a:latin typeface="Open-sans"/>
              </a:rPr>
              <a:t>k</a:t>
            </a:r>
            <a:r>
              <a:rPr lang="en-US" b="0" dirty="0">
                <a:solidFill>
                  <a:srgbClr val="000000"/>
                </a:solidFill>
                <a:effectLst/>
                <a:latin typeface="Open-sans"/>
              </a:rPr>
              <a:t> = 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1.380 649 x 10</a:t>
            </a:r>
            <a:r>
              <a:rPr lang="en-US" b="0" i="0" baseline="30000" dirty="0">
                <a:solidFill>
                  <a:srgbClr val="000000"/>
                </a:solidFill>
                <a:effectLst/>
                <a:latin typeface="Open-sans"/>
              </a:rPr>
              <a:t>–23</a:t>
            </a:r>
            <a:r>
              <a:rPr lang="en-US" b="0" dirty="0">
                <a:solidFill>
                  <a:srgbClr val="000000"/>
                </a:solidFill>
                <a:effectLst/>
                <a:latin typeface="Open-sans"/>
              </a:rPr>
              <a:t> J/K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the Avogadro constant, </a:t>
            </a:r>
            <a:r>
              <a:rPr lang="en-US" b="0" i="1" dirty="0">
                <a:solidFill>
                  <a:srgbClr val="000000"/>
                </a:solidFill>
                <a:effectLst/>
                <a:latin typeface="Open-sans"/>
              </a:rPr>
              <a:t>N</a:t>
            </a:r>
            <a:r>
              <a:rPr lang="en-US" b="0" i="0" baseline="-25000" dirty="0">
                <a:solidFill>
                  <a:srgbClr val="000000"/>
                </a:solidFill>
                <a:effectLst/>
                <a:latin typeface="Open-sans"/>
              </a:rPr>
              <a:t>A</a:t>
            </a:r>
            <a:r>
              <a:rPr lang="en-US" dirty="0">
                <a:solidFill>
                  <a:srgbClr val="000000"/>
                </a:solidFill>
                <a:latin typeface="Open-sans"/>
              </a:rPr>
              <a:t> = 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6.022 140 76 x 10</a:t>
            </a:r>
            <a:r>
              <a:rPr lang="en-US" b="0" i="0" baseline="30000" dirty="0">
                <a:solidFill>
                  <a:srgbClr val="000000"/>
                </a:solidFill>
                <a:effectLst/>
                <a:latin typeface="Open-sans"/>
              </a:rPr>
              <a:t>23</a:t>
            </a:r>
            <a:r>
              <a:rPr lang="en-US" dirty="0">
                <a:solidFill>
                  <a:srgbClr val="000000"/>
                </a:solidFill>
                <a:latin typeface="Open-sans"/>
              </a:rPr>
              <a:t> mol</a:t>
            </a:r>
            <a:r>
              <a:rPr lang="en-US" baseline="30000" dirty="0">
                <a:solidFill>
                  <a:srgbClr val="000000"/>
                </a:solidFill>
                <a:latin typeface="Open-sans"/>
              </a:rPr>
              <a:t>-1</a:t>
            </a:r>
            <a:endParaRPr lang="en-US" dirty="0">
              <a:solidFill>
                <a:srgbClr val="000000"/>
              </a:solidFill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Open-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the luminous efficacy of a defined visible radiation, </a:t>
            </a:r>
            <a:r>
              <a:rPr lang="en-US" b="0" i="1" dirty="0" err="1">
                <a:solidFill>
                  <a:srgbClr val="000000"/>
                </a:solidFill>
                <a:effectLst/>
                <a:latin typeface="Open-sans"/>
              </a:rPr>
              <a:t>K</a:t>
            </a:r>
            <a:r>
              <a:rPr lang="en-US" b="0" i="0" baseline="-25000" dirty="0" err="1">
                <a:solidFill>
                  <a:srgbClr val="000000"/>
                </a:solidFill>
                <a:effectLst/>
                <a:latin typeface="Open-sans"/>
              </a:rPr>
              <a:t>cd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 = 683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-sans"/>
              </a:rPr>
              <a:t>lm</a:t>
            </a:r>
            <a:r>
              <a:rPr lang="en-US" b="0" i="0" dirty="0">
                <a:solidFill>
                  <a:srgbClr val="000000"/>
                </a:solidFill>
                <a:effectLst/>
                <a:latin typeface="Open-sans"/>
              </a:rPr>
              <a:t>/W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DE05C-E7B3-220A-3CE6-33C4793CCF0D}"/>
              </a:ext>
            </a:extLst>
          </p:cNvPr>
          <p:cNvSpPr txBox="1"/>
          <p:nvPr/>
        </p:nvSpPr>
        <p:spPr>
          <a:xfrm>
            <a:off x="762000" y="982176"/>
            <a:ext cx="7467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https://www.bipm.org/en/measurement-units/si-defining-constants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6549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777339-62B8-DC41-8E59-7D5882FA2CDB}"/>
              </a:ext>
            </a:extLst>
          </p:cNvPr>
          <p:cNvSpPr/>
          <p:nvPr/>
        </p:nvSpPr>
        <p:spPr>
          <a:xfrm>
            <a:off x="1143000" y="3198167"/>
            <a:ext cx="655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https://www.nist.gov/si-redefinition/meet-constants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CF30C-0B14-FC40-97A8-39217CB8B1F8}"/>
              </a:ext>
            </a:extLst>
          </p:cNvPr>
          <p:cNvSpPr/>
          <p:nvPr/>
        </p:nvSpPr>
        <p:spPr>
          <a:xfrm>
            <a:off x="315097" y="889843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Source Sans Pro Web"/>
              </a:rPr>
              <a:t>The graphic shows the seven base SI units and the constants used to define them. Go to the website and </a:t>
            </a:r>
            <a:r>
              <a:rPr lang="en-US" b="1" dirty="0">
                <a:solidFill>
                  <a:srgbClr val="000000"/>
                </a:solidFill>
                <a:latin typeface="Source Sans Pro Web"/>
              </a:rPr>
              <a:t>Click on each of the SI units (outer boxes) to see which constants (inner boxes) define them.</a:t>
            </a:r>
            <a:endParaRPr lang="en-US" dirty="0">
              <a:solidFill>
                <a:srgbClr val="000000"/>
              </a:solidFill>
              <a:latin typeface="Source Sans Pro Web"/>
            </a:endParaRPr>
          </a:p>
        </p:txBody>
      </p:sp>
    </p:spTree>
    <p:extLst>
      <p:ext uri="{BB962C8B-B14F-4D97-AF65-F5344CB8AC3E}">
        <p14:creationId xmlns:p14="http://schemas.microsoft.com/office/powerpoint/2010/main" val="149904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Complicated SI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54800"/>
            <a:ext cx="7747000" cy="62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4667" y="609600"/>
            <a:ext cx="76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https://www.nist.gov/si-redefinition/kilogram-focus-history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101706-5ECB-F310-7106-AB287F83BBDD}"/>
              </a:ext>
            </a:extLst>
          </p:cNvPr>
          <p:cNvSpPr txBox="1"/>
          <p:nvPr/>
        </p:nvSpPr>
        <p:spPr>
          <a:xfrm>
            <a:off x="533400" y="762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 Derived Units (There are many of them)</a:t>
            </a:r>
          </a:p>
        </p:txBody>
      </p:sp>
    </p:spTree>
    <p:extLst>
      <p:ext uri="{BB962C8B-B14F-4D97-AF65-F5344CB8AC3E}">
        <p14:creationId xmlns:p14="http://schemas.microsoft.com/office/powerpoint/2010/main" val="2202422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FB971-0CA9-79D4-FFEA-56B62221D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7772400" cy="1143000"/>
          </a:xfrm>
        </p:spPr>
        <p:txBody>
          <a:bodyPr/>
          <a:lstStyle/>
          <a:p>
            <a:pPr algn="l"/>
            <a:r>
              <a:rPr lang="en-US" sz="4000" b="1" i="0" dirty="0">
                <a:solidFill>
                  <a:srgbClr val="1B1B1B"/>
                </a:solidFill>
                <a:effectLst/>
                <a:latin typeface="Source Sans Pro Web"/>
              </a:rPr>
              <a:t>Metric (SI)</a:t>
            </a:r>
            <a:br>
              <a:rPr lang="en-US" sz="4000" b="1" i="0" dirty="0">
                <a:solidFill>
                  <a:srgbClr val="1B1B1B"/>
                </a:solidFill>
                <a:effectLst/>
                <a:latin typeface="Source Sans Pro Web"/>
              </a:rPr>
            </a:br>
            <a:r>
              <a:rPr lang="en-US" sz="4000" b="1" i="0" dirty="0">
                <a:solidFill>
                  <a:srgbClr val="1B1B1B"/>
                </a:solidFill>
                <a:effectLst/>
                <a:latin typeface="Source Sans Pro Web"/>
              </a:rPr>
              <a:t> Prefixes</a:t>
            </a:r>
            <a:br>
              <a:rPr lang="en-US" b="1" i="0" dirty="0">
                <a:solidFill>
                  <a:srgbClr val="1B1B1B"/>
                </a:solidFill>
                <a:effectLst/>
                <a:latin typeface="Source Sans Pro Web"/>
              </a:rPr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46F676-A263-DB3E-5D7D-CFB24C439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78" y="14990"/>
            <a:ext cx="6554722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6D66AD-868F-DD38-112D-F959D39EEFCA}"/>
              </a:ext>
            </a:extLst>
          </p:cNvPr>
          <p:cNvSpPr txBox="1"/>
          <p:nvPr/>
        </p:nvSpPr>
        <p:spPr>
          <a:xfrm>
            <a:off x="319754" y="1447800"/>
            <a:ext cx="20424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Prefixes are used to express very big and very small quantities.</a:t>
            </a:r>
          </a:p>
          <a:p>
            <a:r>
              <a:rPr lang="en-US" dirty="0"/>
              <a:t>For example, 1000 g = 1 kg.</a:t>
            </a:r>
          </a:p>
          <a:p>
            <a:r>
              <a:rPr lang="en-US" dirty="0"/>
              <a:t>Go to this </a:t>
            </a:r>
            <a:r>
              <a:rPr lang="en-US" dirty="0">
                <a:hlinkClick r:id="rId3"/>
              </a:rPr>
              <a:t>website</a:t>
            </a:r>
            <a:r>
              <a:rPr lang="en-US" dirty="0"/>
              <a:t> to view all prefixes.</a:t>
            </a:r>
          </a:p>
        </p:txBody>
      </p:sp>
    </p:spTree>
    <p:extLst>
      <p:ext uri="{BB962C8B-B14F-4D97-AF65-F5344CB8AC3E}">
        <p14:creationId xmlns:p14="http://schemas.microsoft.com/office/powerpoint/2010/main" val="222861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A6801-59E2-CF46-DFFC-A6706F9DA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30" y="0"/>
            <a:ext cx="7772400" cy="1143000"/>
          </a:xfrm>
        </p:spPr>
        <p:txBody>
          <a:bodyPr/>
          <a:lstStyle/>
          <a:p>
            <a:r>
              <a:rPr lang="en-US" dirty="0"/>
              <a:t>Unit Conversion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4F45BC-B00D-A49B-6443-A6097709F3F8}"/>
              </a:ext>
            </a:extLst>
          </p:cNvPr>
          <p:cNvSpPr txBox="1"/>
          <p:nvPr/>
        </p:nvSpPr>
        <p:spPr>
          <a:xfrm>
            <a:off x="385330" y="979066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Express the speed limit 65 MPH in m/s.</a:t>
            </a:r>
          </a:p>
          <a:p>
            <a:r>
              <a:rPr lang="en-US" dirty="0"/>
              <a:t>(Useful conversion factors: 1 M = 1609 m, 1 H = 3600 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ACF186-138D-97D9-784E-310D31FFC440}"/>
                  </a:ext>
                </a:extLst>
              </p:cNvPr>
              <p:cNvSpPr txBox="1"/>
              <p:nvPr/>
            </p:nvSpPr>
            <p:spPr>
              <a:xfrm>
                <a:off x="735437" y="5851406"/>
                <a:ext cx="7673126" cy="725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65 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𝑀𝑃𝐻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=65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65×1609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=29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ACF186-138D-97D9-784E-310D31FFC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37" y="5851406"/>
                <a:ext cx="7673126" cy="725904"/>
              </a:xfrm>
              <a:prstGeom prst="rect">
                <a:avLst/>
              </a:prstGeom>
              <a:blipFill>
                <a:blip r:embed="rId2"/>
                <a:stretch>
                  <a:fillRect l="-497" t="-3448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0B3065-A8F1-2F43-8C1E-572486E174EF}"/>
                  </a:ext>
                </a:extLst>
              </p:cNvPr>
              <p:cNvSpPr txBox="1"/>
              <p:nvPr/>
            </p:nvSpPr>
            <p:spPr>
              <a:xfrm>
                <a:off x="609600" y="2042684"/>
                <a:ext cx="2229713" cy="689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65 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𝑀𝑃𝐻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=65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0B3065-A8F1-2F43-8C1E-572486E17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042684"/>
                <a:ext cx="2229713" cy="689035"/>
              </a:xfrm>
              <a:prstGeom prst="rect">
                <a:avLst/>
              </a:prstGeom>
              <a:blipFill>
                <a:blip r:embed="rId3"/>
                <a:stretch>
                  <a:fillRect l="-2841" r="-2273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8071C1-0843-B5CD-655E-FF2CE863B86D}"/>
                  </a:ext>
                </a:extLst>
              </p:cNvPr>
              <p:cNvSpPr txBox="1"/>
              <p:nvPr/>
            </p:nvSpPr>
            <p:spPr>
              <a:xfrm>
                <a:off x="601362" y="2958426"/>
                <a:ext cx="3494931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65 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𝑀𝑃𝐻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=65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8071C1-0843-B5CD-655E-FF2CE863B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62" y="2958426"/>
                <a:ext cx="3494931" cy="691471"/>
              </a:xfrm>
              <a:prstGeom prst="rect">
                <a:avLst/>
              </a:prstGeom>
              <a:blipFill>
                <a:blip r:embed="rId4"/>
                <a:stretch>
                  <a:fillRect l="-1812" r="-108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190599-1C45-1D86-C9B3-34273739367B}"/>
                  </a:ext>
                </a:extLst>
              </p:cNvPr>
              <p:cNvSpPr txBox="1"/>
              <p:nvPr/>
            </p:nvSpPr>
            <p:spPr>
              <a:xfrm>
                <a:off x="760360" y="4892881"/>
                <a:ext cx="6599692" cy="7015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65 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𝑀𝑃𝐻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=65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65×1609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190599-1C45-1D86-C9B3-342737393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60" y="4892881"/>
                <a:ext cx="6599692" cy="701539"/>
              </a:xfrm>
              <a:prstGeom prst="rect">
                <a:avLst/>
              </a:prstGeom>
              <a:blipFill>
                <a:blip r:embed="rId5"/>
                <a:stretch>
                  <a:fillRect l="-769" t="-357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CDFEE3-9820-2FCF-B9F9-9B4593599E95}"/>
                  </a:ext>
                </a:extLst>
              </p:cNvPr>
              <p:cNvSpPr txBox="1"/>
              <p:nvPr/>
            </p:nvSpPr>
            <p:spPr>
              <a:xfrm>
                <a:off x="576648" y="3896080"/>
                <a:ext cx="4645759" cy="6940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65 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𝑀𝑃𝐻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=65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1609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CDFEE3-9820-2FCF-B9F9-9B4593599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48" y="3896080"/>
                <a:ext cx="4645759" cy="694036"/>
              </a:xfrm>
              <a:prstGeom prst="rect">
                <a:avLst/>
              </a:prstGeom>
              <a:blipFill>
                <a:blip r:embed="rId6"/>
                <a:stretch>
                  <a:fillRect l="-1090" r="-81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02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AE05-0FB2-D1EA-3F6A-BB007F1B1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Unit Conversion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43322-68D5-5C3F-8AA2-5FE6C95FA050}"/>
              </a:ext>
            </a:extLst>
          </p:cNvPr>
          <p:cNvSpPr txBox="1"/>
          <p:nvPr/>
        </p:nvSpPr>
        <p:spPr>
          <a:xfrm>
            <a:off x="838200" y="1295400"/>
            <a:ext cx="746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is your height in ft and inches? ________</a:t>
            </a:r>
          </a:p>
          <a:p>
            <a:r>
              <a:rPr lang="en-US" dirty="0"/>
              <a:t>Convert this height to meter, m?</a:t>
            </a:r>
          </a:p>
          <a:p>
            <a:r>
              <a:rPr lang="en-US" dirty="0"/>
              <a:t>(Use the following conversion factors: </a:t>
            </a:r>
          </a:p>
          <a:p>
            <a:r>
              <a:rPr lang="en-US" dirty="0"/>
              <a:t>1 ft = 12 inches, 1 inch = 2.54 cm, 1m = 100 cm)</a:t>
            </a:r>
          </a:p>
        </p:txBody>
      </p:sp>
    </p:spTree>
    <p:extLst>
      <p:ext uri="{BB962C8B-B14F-4D97-AF65-F5344CB8AC3E}">
        <p14:creationId xmlns:p14="http://schemas.microsoft.com/office/powerpoint/2010/main" val="203078122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24134</TotalTime>
  <Words>732</Words>
  <Application>Microsoft Macintosh PowerPoint</Application>
  <PresentationFormat>On-screen Show (4:3)</PresentationFormat>
  <Paragraphs>96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Cambria Math</vt:lpstr>
      <vt:lpstr>Helvetica</vt:lpstr>
      <vt:lpstr>inherit</vt:lpstr>
      <vt:lpstr>Open-sans</vt:lpstr>
      <vt:lpstr>Source Sans Pro Web</vt:lpstr>
      <vt:lpstr>Times</vt:lpstr>
      <vt:lpstr>Times New Roman</vt:lpstr>
      <vt:lpstr>Default Design</vt:lpstr>
      <vt:lpstr>Units </vt:lpstr>
      <vt:lpstr>Units of Measurement </vt:lpstr>
      <vt:lpstr>SI Units</vt:lpstr>
      <vt:lpstr>Seven Defining Constants of SI</vt:lpstr>
      <vt:lpstr>PowerPoint Presentation</vt:lpstr>
      <vt:lpstr>PowerPoint Presentation</vt:lpstr>
      <vt:lpstr>Metric (SI)  Prefixes </vt:lpstr>
      <vt:lpstr>Unit Conversion</vt:lpstr>
      <vt:lpstr>Unit Conversion</vt:lpstr>
      <vt:lpstr>Approximation</vt:lpstr>
      <vt:lpstr>Dimensional Analysis OR  Unit Analysis</vt:lpstr>
      <vt:lpstr>PowerPoint Presentation</vt:lpstr>
      <vt:lpstr>PowerPoint Presentation</vt:lpstr>
      <vt:lpstr>PowerPoint Presentation</vt:lpstr>
    </vt:vector>
  </TitlesOfParts>
  <Company>Winthrop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H A P T E R   1 Introduction and Mathematical Concepts</dc:title>
  <dc:creator>mahesp</dc:creator>
  <cp:lastModifiedBy>Maheswaranathan, Ponn</cp:lastModifiedBy>
  <cp:revision>85</cp:revision>
  <dcterms:created xsi:type="dcterms:W3CDTF">2003-08-26T18:26:47Z</dcterms:created>
  <dcterms:modified xsi:type="dcterms:W3CDTF">2026-08-24T02:12:42Z</dcterms:modified>
</cp:coreProperties>
</file>