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56" r:id="rId2"/>
    <p:sldId id="357" r:id="rId3"/>
    <p:sldId id="292" r:id="rId4"/>
    <p:sldId id="351" r:id="rId5"/>
    <p:sldId id="352" r:id="rId6"/>
    <p:sldId id="349" r:id="rId7"/>
    <p:sldId id="353" r:id="rId8"/>
    <p:sldId id="359" r:id="rId9"/>
    <p:sldId id="339" r:id="rId10"/>
    <p:sldId id="355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75"/>
    <p:restoredTop sz="91018"/>
  </p:normalViewPr>
  <p:slideViewPr>
    <p:cSldViewPr>
      <p:cViewPr varScale="1">
        <p:scale>
          <a:sx n="86" d="100"/>
          <a:sy n="86" d="100"/>
        </p:scale>
        <p:origin x="216" y="6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6016244-DAAA-45D1-A222-F24C9D952CF4}" type="datetimeFigureOut">
              <a:rPr lang="en-US"/>
              <a:pPr>
                <a:defRPr/>
              </a:pPr>
              <a:t>8/23/26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FB847F7-EBAB-4D8F-A188-BC829C1D70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5597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8611324-579E-4F8D-ADAA-26490152914F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22F92-0FE1-4A4D-893B-532DA10574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2B61CA-747F-40FE-B93A-55095B0201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408481-A7AE-4D8D-9F9C-EDF582D674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D75068-8946-4FB6-89CE-9135CE9C79B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32A89-6F22-4EB3-8CA8-230D71D4E6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CFBDD-341A-41A2-9508-CDD46179E1D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34260A-FC15-4690-A532-79F31465676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0CBBE-3F67-4CA9-BD6F-561A3266A1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6447C3-A49B-4FF6-902A-A39E2BE5CC6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C671D6-4A84-4C87-83A6-CA3F260712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2AF898-3CE9-4E4C-8D4F-A784C37F02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C15AB560-4733-4EA0-B834-493300C6B8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BljO1tpmj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F9D2B-9CB8-D3D1-2EB4-EC0BF247D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Pre-Requisite Knowledge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0B53C5-5B47-F812-FAE2-6F9BFFC5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Algebra</a:t>
            </a:r>
          </a:p>
          <a:p>
            <a:r>
              <a:rPr lang="en-US" dirty="0"/>
              <a:t>Trigonometry</a:t>
            </a:r>
          </a:p>
          <a:p>
            <a:r>
              <a:rPr lang="en-US" dirty="0"/>
              <a:t>Calculus</a:t>
            </a:r>
          </a:p>
          <a:p>
            <a:r>
              <a:rPr lang="en-US" dirty="0"/>
              <a:t>Calculator use</a:t>
            </a:r>
          </a:p>
        </p:txBody>
      </p:sp>
    </p:spTree>
    <p:extLst>
      <p:ext uri="{BB962C8B-B14F-4D97-AF65-F5344CB8AC3E}">
        <p14:creationId xmlns:p14="http://schemas.microsoft.com/office/powerpoint/2010/main" val="632610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5B6F1-16BC-0EC4-F2B7-68AB0F00F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676" y="197703"/>
            <a:ext cx="7772400" cy="1143000"/>
          </a:xfrm>
        </p:spPr>
        <p:txBody>
          <a:bodyPr/>
          <a:lstStyle/>
          <a:p>
            <a:r>
              <a:rPr lang="en-US" dirty="0"/>
              <a:t>Homework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0E89EB-B5C2-52E2-90FF-7303D5320C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340702"/>
            <a:ext cx="6958948" cy="10214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D62F25-FF7D-2848-BFE6-57B53308EE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908" y="2467828"/>
            <a:ext cx="6757639" cy="6413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47B02-6CAC-9444-5C7C-B44BFA1FAB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908" y="3314564"/>
            <a:ext cx="6958948" cy="9758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AEA5E5B-0152-4CCF-2912-6DCFA93026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6227" y="4495802"/>
            <a:ext cx="7252081" cy="69540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A557259-54D0-DEC9-01DF-8D2C79943C7B}"/>
              </a:ext>
            </a:extLst>
          </p:cNvPr>
          <p:cNvSpPr txBox="1"/>
          <p:nvPr/>
        </p:nvSpPr>
        <p:spPr>
          <a:xfrm>
            <a:off x="-6697362" y="-642551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291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E2ED7-85BF-E35A-3EFF-F29BD3DFD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85960-AF5A-EC22-ACE4-7211FEA3C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Chapter 1a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E9A7D7-BD85-FAEF-A8BA-AD84492E6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nature of physics</a:t>
            </a:r>
          </a:p>
          <a:p>
            <a:r>
              <a:rPr lang="en-US" dirty="0"/>
              <a:t>Models, Theories, and Laws</a:t>
            </a:r>
          </a:p>
          <a:p>
            <a:r>
              <a:rPr lang="en-US" dirty="0"/>
              <a:t>Uncertainty in measurements</a:t>
            </a:r>
          </a:p>
          <a:p>
            <a:r>
              <a:rPr lang="en-US" dirty="0"/>
              <a:t>Accuracy and Precision</a:t>
            </a:r>
          </a:p>
          <a:p>
            <a:r>
              <a:rPr lang="en-US" dirty="0"/>
              <a:t>Significant figures</a:t>
            </a:r>
          </a:p>
        </p:txBody>
      </p:sp>
    </p:spTree>
    <p:extLst>
      <p:ext uri="{BB962C8B-B14F-4D97-AF65-F5344CB8AC3E}">
        <p14:creationId xmlns:p14="http://schemas.microsoft.com/office/powerpoint/2010/main" val="1914070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050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4000" b="1" dirty="0">
                <a:solidFill>
                  <a:srgbClr val="009999"/>
                </a:solidFill>
                <a:latin typeface="Arial" pitchFamily="34" charset="0"/>
              </a:rPr>
              <a:t>The Nature of Physics</a:t>
            </a:r>
            <a:r>
              <a:rPr lang="en-US" altLang="en-US" sz="4000" dirty="0">
                <a:solidFill>
                  <a:schemeClr val="tx1"/>
                </a:solidFill>
              </a:rPr>
              <a:t> </a:t>
            </a:r>
            <a:br>
              <a:rPr lang="en-US" altLang="en-US" sz="4000" dirty="0">
                <a:solidFill>
                  <a:schemeClr val="tx1"/>
                </a:solidFill>
              </a:rPr>
            </a:br>
            <a:endParaRPr lang="en-US" altLang="en-US" sz="4000" dirty="0">
              <a:solidFill>
                <a:schemeClr val="tx1"/>
              </a:solidFill>
            </a:endParaRPr>
          </a:p>
        </p:txBody>
      </p:sp>
      <p:sp>
        <p:nvSpPr>
          <p:cNvPr id="41987" name="Rectangle 2051"/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686800" cy="533400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The word physics comes from Greek, meaning nature. The study of nature came to be called “natural philosophy.” </a:t>
            </a:r>
            <a:endParaRPr lang="en-US" altLang="en-US" sz="2800" dirty="0">
              <a:cs typeface="Times New Roman" pitchFamily="18" charset="0"/>
            </a:endParaRPr>
          </a:p>
          <a:p>
            <a:pPr eaLnBrk="1" hangingPunct="1"/>
            <a:r>
              <a:rPr lang="en-US" altLang="en-US" sz="2800" dirty="0">
                <a:cs typeface="Times New Roman" pitchFamily="18" charset="0"/>
              </a:rPr>
              <a:t>Physics is the study of the fundamental laws of nature. </a:t>
            </a:r>
          </a:p>
          <a:p>
            <a:pPr eaLnBrk="1" hangingPunct="1"/>
            <a:r>
              <a:rPr lang="en-US" altLang="en-US" sz="2800" dirty="0">
                <a:cs typeface="Times New Roman" pitchFamily="18" charset="0"/>
              </a:rPr>
              <a:t>Physics deals with the behavior and structure of matter. </a:t>
            </a:r>
          </a:p>
          <a:p>
            <a:pPr eaLnBrk="1" hangingPunct="1"/>
            <a:r>
              <a:rPr lang="en-US" altLang="en-US" sz="2800" dirty="0">
                <a:cs typeface="Times New Roman" pitchFamily="18" charset="0"/>
              </a:rPr>
              <a:t>Physics is very fundamental and the most basic of the sciences.</a:t>
            </a:r>
          </a:p>
          <a:p>
            <a:pPr eaLnBrk="1" hangingPunct="1"/>
            <a:r>
              <a:rPr lang="en-US" altLang="en-US" sz="2800" dirty="0">
                <a:cs typeface="Times New Roman" pitchFamily="18" charset="0"/>
              </a:rPr>
              <a:t>Physics can predict how nature will behave in one situation on the basis of experimental data obtained in another similar situation. </a:t>
            </a:r>
          </a:p>
        </p:txBody>
      </p:sp>
    </p:spTree>
    <p:extLst>
      <p:ext uri="{BB962C8B-B14F-4D97-AF65-F5344CB8AC3E}">
        <p14:creationId xmlns:p14="http://schemas.microsoft.com/office/powerpoint/2010/main" val="3308277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93F20-EB6D-6F8F-48FE-C901E9609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dirty="0">
                <a:effectLst/>
                <a:latin typeface="Times" pitchFamily="2" charset="0"/>
              </a:rPr>
              <a:t>Models, Theories, and Laws</a:t>
            </a:r>
            <a:br>
              <a:rPr lang="en-US" dirty="0">
                <a:effectLst/>
                <a:latin typeface="Times" pitchFamily="2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F57053-A7F8-BCAE-5BBB-640D01A40A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990600"/>
            <a:ext cx="8839200" cy="5715000"/>
          </a:xfrm>
        </p:spPr>
        <p:txBody>
          <a:bodyPr/>
          <a:lstStyle/>
          <a:p>
            <a:r>
              <a:rPr lang="en-US" sz="2400" dirty="0">
                <a:effectLst/>
                <a:latin typeface="Times" pitchFamily="2" charset="0"/>
              </a:rPr>
              <a:t>A model is an analogy or mental image of the phenomena in terms of something we are familiar with.</a:t>
            </a:r>
          </a:p>
          <a:p>
            <a:r>
              <a:rPr lang="en-US" sz="2400" dirty="0">
                <a:effectLst/>
                <a:latin typeface="Times" pitchFamily="2" charset="0"/>
              </a:rPr>
              <a:t>Usually a model is relatively simple and provides a structural similarity to the phenomena being studied. </a:t>
            </a:r>
          </a:p>
          <a:p>
            <a:r>
              <a:rPr lang="en-US" sz="2400" dirty="0">
                <a:effectLst/>
                <a:latin typeface="Times" pitchFamily="2" charset="0"/>
              </a:rPr>
              <a:t>A theory is broader, more detailed, and can give quantitatively</a:t>
            </a:r>
            <a:r>
              <a:rPr lang="en-US" sz="2400" dirty="0">
                <a:latin typeface="Times" pitchFamily="2" charset="0"/>
              </a:rPr>
              <a:t> </a:t>
            </a:r>
            <a:r>
              <a:rPr lang="en-US" sz="2400" dirty="0">
                <a:effectLst/>
                <a:latin typeface="Times" pitchFamily="2" charset="0"/>
              </a:rPr>
              <a:t>testable predictions, often with great precision.</a:t>
            </a:r>
          </a:p>
          <a:p>
            <a:r>
              <a:rPr lang="en-US" sz="2400" dirty="0">
                <a:effectLst/>
                <a:latin typeface="Times" pitchFamily="2" charset="0"/>
              </a:rPr>
              <a:t>Scientists give the title law to certain concise but general statements about how nature behaves (that energy is conserved, for example).</a:t>
            </a:r>
          </a:p>
          <a:p>
            <a:r>
              <a:rPr lang="en-US" sz="2400" dirty="0">
                <a:effectLst/>
                <a:latin typeface="Times" pitchFamily="2" charset="0"/>
              </a:rPr>
              <a:t>To be called a law, a statement must be found experimentally valid over a wide range of observed phenomena. </a:t>
            </a:r>
          </a:p>
          <a:p>
            <a:r>
              <a:rPr lang="en-US" sz="2400" dirty="0">
                <a:effectLst/>
                <a:latin typeface="Times" pitchFamily="2" charset="0"/>
              </a:rPr>
              <a:t>For less general statements, the term principle is often used (such as Archimedes’ principle).</a:t>
            </a:r>
          </a:p>
          <a:p>
            <a:endParaRPr lang="en-US" dirty="0">
              <a:effectLst/>
              <a:latin typeface="Times" pitchFamily="2" charset="0"/>
            </a:endParaRPr>
          </a:p>
          <a:p>
            <a:endParaRPr lang="en-US" dirty="0">
              <a:effectLst/>
              <a:latin typeface="Times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252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644AA-2097-F38C-C2DF-ADBAE93B9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/>
              <a:t>Uncertainty &amp; Percent Uncertainty</a:t>
            </a:r>
          </a:p>
        </p:txBody>
      </p:sp>
    </p:spTree>
    <p:extLst>
      <p:ext uri="{BB962C8B-B14F-4D97-AF65-F5344CB8AC3E}">
        <p14:creationId xmlns:p14="http://schemas.microsoft.com/office/powerpoint/2010/main" val="2630718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Uncertainties in Calculations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8458200" cy="5562600"/>
          </a:xfrm>
        </p:spPr>
        <p:txBody>
          <a:bodyPr/>
          <a:lstStyle/>
          <a:p>
            <a:r>
              <a:rPr lang="en-US" dirty="0"/>
              <a:t>Adding or Subtraction: add the uncertainties</a:t>
            </a:r>
          </a:p>
          <a:p>
            <a:r>
              <a:rPr lang="en-US" dirty="0"/>
              <a:t>a = 3.0 ± 0.1, b = 2.2 ± 0.02; </a:t>
            </a:r>
          </a:p>
          <a:p>
            <a:r>
              <a:rPr lang="en-US" dirty="0"/>
              <a:t>a + b = 5.2 ± 0.12 </a:t>
            </a:r>
          </a:p>
          <a:p>
            <a:r>
              <a:rPr lang="en-US" dirty="0"/>
              <a:t>a - b = 0.8 ± 0.12 </a:t>
            </a:r>
          </a:p>
          <a:p>
            <a:r>
              <a:rPr lang="en-US" dirty="0"/>
              <a:t>Multiplication or Division: add the percent uncertainties, </a:t>
            </a:r>
          </a:p>
          <a:p>
            <a:pPr marL="0" indent="0">
              <a:buNone/>
            </a:pPr>
            <a:r>
              <a:rPr lang="en-US" dirty="0"/>
              <a:t>	A = length x width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317815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E3DFB10-5BD3-370A-BF43-B39F7ADF662D}"/>
                  </a:ext>
                </a:extLst>
              </p:cNvPr>
              <p:cNvSpPr txBox="1"/>
              <p:nvPr/>
            </p:nvSpPr>
            <p:spPr>
              <a:xfrm>
                <a:off x="855722" y="533400"/>
                <a:ext cx="7432555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b="0" i="0" dirty="0">
                    <a:solidFill>
                      <a:srgbClr val="242424"/>
                    </a:solidFill>
                    <a:effectLst/>
                    <a:latin typeface="Segoe Sans"/>
                  </a:rPr>
                  <a:t>What is the percent uncertainty in the surface area of a spherical beach ball of radius r = 0.64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242424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US" b="0" i="0" dirty="0">
                    <a:solidFill>
                      <a:srgbClr val="242424"/>
                    </a:solidFill>
                    <a:effectLst/>
                    <a:latin typeface="Segoe Sans"/>
                  </a:rPr>
                  <a:t> 0.04 m?</a:t>
                </a:r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E3DFB10-5BD3-370A-BF43-B39F7ADF66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722" y="533400"/>
                <a:ext cx="7432555" cy="830997"/>
              </a:xfrm>
              <a:prstGeom prst="rect">
                <a:avLst/>
              </a:prstGeom>
              <a:blipFill>
                <a:blip r:embed="rId2"/>
                <a:stretch>
                  <a:fillRect l="-1195" t="-7576" r="-853" b="-15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1711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772400" cy="1143000"/>
          </a:xfrm>
        </p:spPr>
        <p:txBody>
          <a:bodyPr/>
          <a:lstStyle/>
          <a:p>
            <a:r>
              <a:rPr lang="en-US" altLang="en-US"/>
              <a:t>Accuracy and Precision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38200" y="1438275"/>
            <a:ext cx="78486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Accuracy </a:t>
            </a:r>
            <a:r>
              <a:rPr lang="en-US"/>
              <a:t>is how close a measurement is to the correct value for that measurement.</a:t>
            </a:r>
          </a:p>
          <a:p>
            <a:r>
              <a:rPr lang="en-US"/>
              <a:t>The </a:t>
            </a:r>
            <a:r>
              <a:rPr lang="en-US" b="1"/>
              <a:t>precision </a:t>
            </a:r>
            <a:r>
              <a:rPr lang="en-US"/>
              <a:t>of a measurement system is refers to how close the agreement is between repeated measurements.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4463" y="3429000"/>
            <a:ext cx="242887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3276600"/>
            <a:ext cx="2581275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57200" y="5951538"/>
            <a:ext cx="4572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Low precision and high accuracy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572000" y="5951538"/>
            <a:ext cx="4572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/>
              <a:t>High precision and low accuracy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533400" y="-76200"/>
            <a:ext cx="7772400" cy="1143000"/>
          </a:xfrm>
        </p:spPr>
        <p:txBody>
          <a:bodyPr/>
          <a:lstStyle/>
          <a:p>
            <a:r>
              <a:rPr lang="en-US" altLang="en-US" dirty="0"/>
              <a:t>Significant Figures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871597"/>
            <a:ext cx="88392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/>
              <a:t>Expressing the </a:t>
            </a:r>
            <a:r>
              <a:rPr lang="en-US" dirty="0">
                <a:hlinkClick r:id="rId3"/>
              </a:rPr>
              <a:t>significant figures</a:t>
            </a:r>
            <a:r>
              <a:rPr lang="en-US" dirty="0"/>
              <a:t>: 239 (3), 34520 (4), 3.4520E4 (5)</a:t>
            </a:r>
          </a:p>
          <a:p>
            <a:pPr>
              <a:defRPr/>
            </a:pPr>
            <a:r>
              <a:rPr lang="en-US" dirty="0"/>
              <a:t>	0.07 (1), 7.0E-2 (2), 250 (2), 250. (</a:t>
            </a:r>
            <a:r>
              <a:rPr lang="en-US"/>
              <a:t>3), 0.0035200 ?</a:t>
            </a:r>
            <a:endParaRPr lang="en-US" dirty="0"/>
          </a:p>
          <a:p>
            <a:pPr marL="457200" indent="-457200">
              <a:buFontTx/>
              <a:buAutoNum type="arabicPeriod"/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In Calculations:</a:t>
            </a:r>
          </a:p>
          <a:p>
            <a:pPr>
              <a:defRPr/>
            </a:pPr>
            <a:r>
              <a:rPr lang="en-US" dirty="0"/>
              <a:t>	For multiplication and division: The result should have the same number of significant figures as the quantity having the least significant figures entering into the calculation.</a:t>
            </a:r>
          </a:p>
          <a:p>
            <a:pPr>
              <a:defRPr/>
            </a:pPr>
            <a:r>
              <a:rPr lang="en-US" dirty="0"/>
              <a:t>		3.1 x 4.72 = 14.6 = 15</a:t>
            </a:r>
          </a:p>
          <a:p>
            <a:pPr>
              <a:defRPr/>
            </a:pPr>
            <a:br>
              <a:rPr lang="en-US" dirty="0"/>
            </a:br>
            <a:r>
              <a:rPr lang="en-US" dirty="0"/>
              <a:t>	For addition and subtraction: The answer can contain no 	more decimal places than the least precise measurement.</a:t>
            </a:r>
          </a:p>
          <a:p>
            <a:pPr>
              <a:defRPr/>
            </a:pPr>
            <a:r>
              <a:rPr lang="en-US" dirty="0"/>
              <a:t>		5.123 + 1.63  = 6.753 = 6.75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In this class you will always express numbers with more than the minimum significant figures, unless asked specifically for a particular problem/question.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13102</TotalTime>
  <Words>500</Words>
  <Application>Microsoft Macintosh PowerPoint</Application>
  <PresentationFormat>On-screen Show (4:3)</PresentationFormat>
  <Paragraphs>52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Cambria Math</vt:lpstr>
      <vt:lpstr>Segoe Sans</vt:lpstr>
      <vt:lpstr>Times</vt:lpstr>
      <vt:lpstr>Times New Roman</vt:lpstr>
      <vt:lpstr>Default Design</vt:lpstr>
      <vt:lpstr>Pre-Requisite Knowledge</vt:lpstr>
      <vt:lpstr>Chapter 1a</vt:lpstr>
      <vt:lpstr>The Nature of Physics  </vt:lpstr>
      <vt:lpstr>Models, Theories, and Laws </vt:lpstr>
      <vt:lpstr>Uncertainty &amp; Percent Uncertainty</vt:lpstr>
      <vt:lpstr>Uncertainties in Calculations </vt:lpstr>
      <vt:lpstr>PowerPoint Presentation</vt:lpstr>
      <vt:lpstr>Accuracy and Precision</vt:lpstr>
      <vt:lpstr>Significant Figures</vt:lpstr>
      <vt:lpstr>Homework</vt:lpstr>
    </vt:vector>
  </TitlesOfParts>
  <Company>Winthrop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 H A P T E R   1 Introduction and Mathematical Concepts</dc:title>
  <dc:creator>mahesp</dc:creator>
  <cp:lastModifiedBy>Maheswaranathan, Ponn</cp:lastModifiedBy>
  <cp:revision>76</cp:revision>
  <dcterms:created xsi:type="dcterms:W3CDTF">2003-08-26T18:26:47Z</dcterms:created>
  <dcterms:modified xsi:type="dcterms:W3CDTF">2026-08-24T02:08:59Z</dcterms:modified>
</cp:coreProperties>
</file>