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8" r:id="rId3"/>
    <p:sldId id="274" r:id="rId4"/>
    <p:sldId id="260" r:id="rId5"/>
    <p:sldId id="267" r:id="rId6"/>
    <p:sldId id="289" r:id="rId7"/>
    <p:sldId id="266" r:id="rId8"/>
    <p:sldId id="268" r:id="rId9"/>
    <p:sldId id="269" r:id="rId10"/>
    <p:sldId id="270" r:id="rId11"/>
    <p:sldId id="272" r:id="rId12"/>
    <p:sldId id="276" r:id="rId13"/>
    <p:sldId id="278" r:id="rId14"/>
    <p:sldId id="280" r:id="rId15"/>
    <p:sldId id="283" r:id="rId16"/>
    <p:sldId id="285" r:id="rId17"/>
    <p:sldId id="286" r:id="rId18"/>
    <p:sldId id="287" r:id="rId19"/>
    <p:sldId id="291" r:id="rId20"/>
    <p:sldId id="292" r:id="rId21"/>
    <p:sldId id="295" r:id="rId22"/>
    <p:sldId id="299" r:id="rId23"/>
    <p:sldId id="301" r:id="rId24"/>
    <p:sldId id="296"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6" d="100"/>
          <a:sy n="10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0947B-454A-4AA6-B7B8-75C8D9F22228}" type="datetimeFigureOut">
              <a:rPr lang="en-US" smtClean="0"/>
              <a:t>4/16/2015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9C43D-9F3E-47FD-8B88-32AA5DD91DDE}" type="slidenum">
              <a:rPr lang="en-US" smtClean="0"/>
              <a:t>‹#›</a:t>
            </a:fld>
            <a:endParaRPr lang="en-US"/>
          </a:p>
        </p:txBody>
      </p:sp>
    </p:spTree>
    <p:extLst>
      <p:ext uri="{BB962C8B-B14F-4D97-AF65-F5344CB8AC3E}">
        <p14:creationId xmlns:p14="http://schemas.microsoft.com/office/powerpoint/2010/main" val="97936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F9C43D-9F3E-47FD-8B88-32AA5DD91DDE}"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3A1C3E-10CA-4304-931B-40063A725BBA}" type="slidenum">
              <a:rPr lang="en-US" altLang="en-US"/>
              <a:pPr/>
              <a:t>‹#›</a:t>
            </a:fld>
            <a:endParaRPr lang="en-US" altLang="en-US"/>
          </a:p>
        </p:txBody>
      </p:sp>
    </p:spTree>
    <p:extLst>
      <p:ext uri="{BB962C8B-B14F-4D97-AF65-F5344CB8AC3E}">
        <p14:creationId xmlns:p14="http://schemas.microsoft.com/office/powerpoint/2010/main" val="395102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AED18A-DDD1-4975-8B1A-8A8E70D06EB2}" type="slidenum">
              <a:rPr lang="en-US" altLang="en-US"/>
              <a:pPr/>
              <a:t>‹#›</a:t>
            </a:fld>
            <a:endParaRPr lang="en-US" altLang="en-US"/>
          </a:p>
        </p:txBody>
      </p:sp>
    </p:spTree>
    <p:extLst>
      <p:ext uri="{BB962C8B-B14F-4D97-AF65-F5344CB8AC3E}">
        <p14:creationId xmlns:p14="http://schemas.microsoft.com/office/powerpoint/2010/main" val="262696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C213C1-A6EA-4BB1-A81B-6079DC261A8D}" type="slidenum">
              <a:rPr lang="en-US" altLang="en-US"/>
              <a:pPr/>
              <a:t>‹#›</a:t>
            </a:fld>
            <a:endParaRPr lang="en-US" altLang="en-US"/>
          </a:p>
        </p:txBody>
      </p:sp>
    </p:spTree>
    <p:extLst>
      <p:ext uri="{BB962C8B-B14F-4D97-AF65-F5344CB8AC3E}">
        <p14:creationId xmlns:p14="http://schemas.microsoft.com/office/powerpoint/2010/main" val="399356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4A9A61-DCCB-41AA-853D-1A3AE1CB3C5F}" type="slidenum">
              <a:rPr lang="en-US" altLang="en-US"/>
              <a:pPr/>
              <a:t>‹#›</a:t>
            </a:fld>
            <a:endParaRPr lang="en-US" altLang="en-US"/>
          </a:p>
        </p:txBody>
      </p:sp>
    </p:spTree>
    <p:extLst>
      <p:ext uri="{BB962C8B-B14F-4D97-AF65-F5344CB8AC3E}">
        <p14:creationId xmlns:p14="http://schemas.microsoft.com/office/powerpoint/2010/main" val="252913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55B4C0-E1A5-4971-9FC6-7845578CF853}" type="slidenum">
              <a:rPr lang="en-US" altLang="en-US"/>
              <a:pPr/>
              <a:t>‹#›</a:t>
            </a:fld>
            <a:endParaRPr lang="en-US" altLang="en-US"/>
          </a:p>
        </p:txBody>
      </p:sp>
    </p:spTree>
    <p:extLst>
      <p:ext uri="{BB962C8B-B14F-4D97-AF65-F5344CB8AC3E}">
        <p14:creationId xmlns:p14="http://schemas.microsoft.com/office/powerpoint/2010/main" val="398559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074349B-4D5F-41E7-BD73-E4079DFF8436}" type="slidenum">
              <a:rPr lang="en-US" altLang="en-US"/>
              <a:pPr/>
              <a:t>‹#›</a:t>
            </a:fld>
            <a:endParaRPr lang="en-US" altLang="en-US"/>
          </a:p>
        </p:txBody>
      </p:sp>
    </p:spTree>
    <p:extLst>
      <p:ext uri="{BB962C8B-B14F-4D97-AF65-F5344CB8AC3E}">
        <p14:creationId xmlns:p14="http://schemas.microsoft.com/office/powerpoint/2010/main" val="339572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3A68887-EEC2-4120-BBA1-2B5B038ECB06}" type="slidenum">
              <a:rPr lang="en-US" altLang="en-US"/>
              <a:pPr/>
              <a:t>‹#›</a:t>
            </a:fld>
            <a:endParaRPr lang="en-US" altLang="en-US"/>
          </a:p>
        </p:txBody>
      </p:sp>
    </p:spTree>
    <p:extLst>
      <p:ext uri="{BB962C8B-B14F-4D97-AF65-F5344CB8AC3E}">
        <p14:creationId xmlns:p14="http://schemas.microsoft.com/office/powerpoint/2010/main" val="77409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34A8226-13E6-4387-B5E2-60B6146D45B4}" type="slidenum">
              <a:rPr lang="en-US" altLang="en-US"/>
              <a:pPr/>
              <a:t>‹#›</a:t>
            </a:fld>
            <a:endParaRPr lang="en-US" altLang="en-US"/>
          </a:p>
        </p:txBody>
      </p:sp>
    </p:spTree>
    <p:extLst>
      <p:ext uri="{BB962C8B-B14F-4D97-AF65-F5344CB8AC3E}">
        <p14:creationId xmlns:p14="http://schemas.microsoft.com/office/powerpoint/2010/main" val="315277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1DEC488-A47B-4016-A112-51337A44A596}" type="slidenum">
              <a:rPr lang="en-US" altLang="en-US"/>
              <a:pPr/>
              <a:t>‹#›</a:t>
            </a:fld>
            <a:endParaRPr lang="en-US" altLang="en-US"/>
          </a:p>
        </p:txBody>
      </p:sp>
    </p:spTree>
    <p:extLst>
      <p:ext uri="{BB962C8B-B14F-4D97-AF65-F5344CB8AC3E}">
        <p14:creationId xmlns:p14="http://schemas.microsoft.com/office/powerpoint/2010/main" val="42424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1E4AA1-4619-40C8-84C2-1F69F9836E72}" type="slidenum">
              <a:rPr lang="en-US" altLang="en-US"/>
              <a:pPr/>
              <a:t>‹#›</a:t>
            </a:fld>
            <a:endParaRPr lang="en-US" altLang="en-US"/>
          </a:p>
        </p:txBody>
      </p:sp>
    </p:spTree>
    <p:extLst>
      <p:ext uri="{BB962C8B-B14F-4D97-AF65-F5344CB8AC3E}">
        <p14:creationId xmlns:p14="http://schemas.microsoft.com/office/powerpoint/2010/main" val="350808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C679CF-D42E-4E3A-B451-7B2FC6D06A4F}" type="slidenum">
              <a:rPr lang="en-US" altLang="en-US"/>
              <a:pPr/>
              <a:t>‹#›</a:t>
            </a:fld>
            <a:endParaRPr lang="en-US" altLang="en-US"/>
          </a:p>
        </p:txBody>
      </p:sp>
    </p:spTree>
    <p:extLst>
      <p:ext uri="{BB962C8B-B14F-4D97-AF65-F5344CB8AC3E}">
        <p14:creationId xmlns:p14="http://schemas.microsoft.com/office/powerpoint/2010/main" val="140361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FC7AA5-4E79-4BDB-8DB5-63C672EDC3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edugen.wileyplus.com/edugen/courses/crs6407/cutnell9780470879528/c26/cutnell9780470879528/c26/cutnell9780470879528c26xlinks.xform?id=c26-note-0005" TargetMode="External"/><Relationship Id="rId5" Type="http://schemas.openxmlformats.org/officeDocument/2006/relationships/image" Target="../media/image22.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990600"/>
            <a:ext cx="7772400" cy="1143000"/>
          </a:xfrm>
        </p:spPr>
        <p:txBody>
          <a:bodyPr/>
          <a:lstStyle/>
          <a:p>
            <a:r>
              <a:rPr lang="en-US" altLang="en-US" dirty="0">
                <a:solidFill>
                  <a:srgbClr val="CC3300"/>
                </a:solidFill>
                <a:latin typeface="Arial" charset="0"/>
              </a:rPr>
              <a:t>C H A P T E R   26</a:t>
            </a:r>
            <a:br>
              <a:rPr lang="en-US" altLang="en-US" dirty="0">
                <a:solidFill>
                  <a:srgbClr val="CC3300"/>
                </a:solidFill>
                <a:latin typeface="Arial" charset="0"/>
              </a:rPr>
            </a:br>
            <a:r>
              <a:rPr lang="en-US" altLang="en-US" b="1" dirty="0">
                <a:solidFill>
                  <a:srgbClr val="000000"/>
                </a:solidFill>
                <a:latin typeface="Arial" charset="0"/>
              </a:rPr>
              <a:t>The Refraction of Light: Lenses and Optical Instruments</a:t>
            </a:r>
            <a:br>
              <a:rPr lang="en-US" altLang="en-US" b="1" dirty="0">
                <a:solidFill>
                  <a:srgbClr val="000000"/>
                </a:solidFill>
                <a:latin typeface="Arial" charset="0"/>
              </a:rPr>
            </a:br>
            <a:endParaRPr lang="en-US" altLang="en-US" b="1" dirty="0">
              <a:solidFill>
                <a:srgbClr val="000000"/>
              </a:solidFill>
              <a:latin typeface="Arial" charset="0"/>
            </a:endParaRPr>
          </a:p>
        </p:txBody>
      </p:sp>
      <p:pic>
        <p:nvPicPr>
          <p:cNvPr id="17416" name="Picture 1032" descr="c26/np0202-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48200" y="3352800"/>
            <a:ext cx="4233333"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2" name="Picture 2" descr="ID1336_co26"/>
          <p:cNvPicPr>
            <a:picLocks noChangeAspect="1" noChangeArrowheads="1"/>
          </p:cNvPicPr>
          <p:nvPr/>
        </p:nvPicPr>
        <p:blipFill>
          <a:blip r:embed="rId3" cstate="print"/>
          <a:srcRect/>
          <a:stretch>
            <a:fillRect/>
          </a:stretch>
        </p:blipFill>
        <p:spPr bwMode="auto">
          <a:xfrm>
            <a:off x="0" y="2971800"/>
            <a:ext cx="4495800" cy="32219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fade">
                                      <p:cBhvr>
                                        <p:cTn id="12"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b="1">
                <a:solidFill>
                  <a:srgbClr val="000000"/>
                </a:solidFill>
                <a:latin typeface="Arial" charset="0"/>
                <a:cs typeface="Arial" charset="0"/>
              </a:rPr>
              <a:t>Fiber Optics</a:t>
            </a:r>
            <a:br>
              <a:rPr lang="en-US" altLang="en-US" b="1">
                <a:solidFill>
                  <a:srgbClr val="000000"/>
                </a:solidFill>
                <a:latin typeface="Arial" charset="0"/>
                <a:cs typeface="Arial" charset="0"/>
              </a:rPr>
            </a:br>
            <a:endParaRPr lang="en-US" altLang="en-US" b="1">
              <a:solidFill>
                <a:srgbClr val="000000"/>
              </a:solidFill>
              <a:latin typeface="Arial" charset="0"/>
              <a:cs typeface="Arial" charset="0"/>
            </a:endParaRPr>
          </a:p>
        </p:txBody>
      </p:sp>
      <p:pic>
        <p:nvPicPr>
          <p:cNvPr id="16389" name="Picture 5" descr="fig26_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133600"/>
            <a:ext cx="4789488" cy="1485900"/>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p:cNvSpPr txBox="1">
            <a:spLocks noChangeArrowheads="1"/>
          </p:cNvSpPr>
          <p:nvPr/>
        </p:nvSpPr>
        <p:spPr bwMode="auto">
          <a:xfrm>
            <a:off x="1219200" y="4191000"/>
            <a:ext cx="6477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Light can travel with little loss in a curved optical fiber because the light is totally reflected whenever it strikes the core-cladding interface and because the absorption of light by the core itself is small.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altLang="en-US" b="1" dirty="0">
                <a:solidFill>
                  <a:srgbClr val="000000"/>
                </a:solidFill>
                <a:latin typeface="Arial" charset="0"/>
                <a:cs typeface="Arial" charset="0"/>
              </a:rPr>
              <a:t>Endoscopy</a:t>
            </a:r>
          </a:p>
        </p:txBody>
      </p:sp>
      <p:pic>
        <p:nvPicPr>
          <p:cNvPr id="39943" name="Picture 7" descr="A bronchoscope is being used to look for signs of pulmonary disease. ( Len Lessin/Peter Arnold, Inc.)"/>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295400" y="4059181"/>
            <a:ext cx="1828800"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Text Box 4"/>
          <p:cNvSpPr txBox="1">
            <a:spLocks noChangeArrowheads="1"/>
          </p:cNvSpPr>
          <p:nvPr/>
        </p:nvSpPr>
        <p:spPr bwMode="auto">
          <a:xfrm>
            <a:off x="457200" y="1371600"/>
            <a:ext cx="838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In the field of medicine, optical fiber cables have had extraordinary impact. In the practice of endoscopy, for instance, a device called an endoscope is used to peer inside the body. </a:t>
            </a:r>
          </a:p>
        </p:txBody>
      </p:sp>
      <p:sp>
        <p:nvSpPr>
          <p:cNvPr id="39950" name="Text Box 14"/>
          <p:cNvSpPr txBox="1">
            <a:spLocks noChangeArrowheads="1"/>
          </p:cNvSpPr>
          <p:nvPr/>
        </p:nvSpPr>
        <p:spPr bwMode="auto">
          <a:xfrm>
            <a:off x="304800" y="3057188"/>
            <a:ext cx="3810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A bronchoscope is being used to look for signs of pulmonary disease. </a:t>
            </a:r>
          </a:p>
        </p:txBody>
      </p:sp>
      <p:pic>
        <p:nvPicPr>
          <p:cNvPr id="9" name="Picture 6" descr="fig26_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894" y="4238251"/>
            <a:ext cx="1646238" cy="2332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5800" y="3048000"/>
            <a:ext cx="4572000" cy="1015663"/>
          </a:xfrm>
          <a:prstGeom prst="rect">
            <a:avLst/>
          </a:prstGeom>
        </p:spPr>
        <p:txBody>
          <a:bodyPr>
            <a:spAutoFit/>
          </a:bodyPr>
          <a:lstStyle/>
          <a:p>
            <a:pPr>
              <a:spcBef>
                <a:spcPct val="50000"/>
              </a:spcBef>
            </a:pPr>
            <a:r>
              <a:rPr lang="en-US" altLang="en-US" sz="2000" dirty="0">
                <a:solidFill>
                  <a:srgbClr val="000000"/>
                </a:solidFill>
                <a:cs typeface="Times New Roman" pitchFamily="18" charset="0"/>
              </a:rPr>
              <a:t>Optical fibers have made arthroscopic surgery possible, such as the repair of a damaged knee shown in this photograph:</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fade">
                                      <p:cBhvr>
                                        <p:cTn id="7" dur="20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50">
                                            <p:txEl>
                                              <p:pRg st="0" end="0"/>
                                            </p:txEl>
                                          </p:spTgt>
                                        </p:tgtEl>
                                        <p:attrNameLst>
                                          <p:attrName>style.visibility</p:attrName>
                                        </p:attrNameLst>
                                      </p:cBhvr>
                                      <p:to>
                                        <p:strVal val="visible"/>
                                      </p:to>
                                    </p:set>
                                    <p:animEffect transition="in" filter="fade">
                                      <p:cBhvr>
                                        <p:cTn id="12" dur="2000"/>
                                        <p:tgtEl>
                                          <p:spTgt spid="399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2000"/>
                                        <p:tgtEl>
                                          <p:spTgt spid="3994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39950"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76200"/>
            <a:ext cx="7772400" cy="1143000"/>
          </a:xfrm>
        </p:spPr>
        <p:txBody>
          <a:bodyPr/>
          <a:lstStyle/>
          <a:p>
            <a:r>
              <a:rPr lang="en-US" altLang="en-US" sz="4000" b="1" dirty="0" smtClean="0"/>
              <a:t>Polarization of Light</a:t>
            </a:r>
            <a:r>
              <a:rPr lang="en-US" altLang="en-US" sz="4000" dirty="0" smtClean="0"/>
              <a:t> </a:t>
            </a:r>
            <a:endParaRPr lang="en-US" altLang="en-US" sz="4000" dirty="0"/>
          </a:p>
        </p:txBody>
      </p:sp>
      <p:pic>
        <p:nvPicPr>
          <p:cNvPr id="34821" name="Picture 5" descr="This picture shows the wave of the radiation field far from the antenna. Observe that E and B are perpendicular to each other, and both are perpendicular to the direction of trav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8400"/>
            <a:ext cx="5934635" cy="2176278"/>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152400" y="16002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tx2"/>
                </a:solidFill>
              </a:rPr>
              <a:t>Electromagnetic Wave</a:t>
            </a:r>
          </a:p>
        </p:txBody>
      </p:sp>
      <p:pic>
        <p:nvPicPr>
          <p:cNvPr id="5" name="Picture 5" descr="In polarized light, the electric field of the electromagnetic wave fluctuates along a single direction. Unpolarized light consists of short bursts of electromagnetic waves emitted by many different atoms. The electric field directions of these bursts are perpendicular to the direction of wave travel but are distributed randomly about 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6240" y="2057400"/>
            <a:ext cx="2754313" cy="4765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52450" y="1575574"/>
            <a:ext cx="4307589" cy="461665"/>
          </a:xfrm>
          <a:prstGeom prst="rect">
            <a:avLst/>
          </a:prstGeom>
        </p:spPr>
        <p:txBody>
          <a:bodyPr wrap="none">
            <a:spAutoFit/>
          </a:bodyPr>
          <a:lstStyle/>
          <a:p>
            <a:r>
              <a:rPr lang="en-US" altLang="en-US" dirty="0"/>
              <a:t>Polarized and </a:t>
            </a:r>
            <a:r>
              <a:rPr lang="en-US" altLang="en-US" dirty="0" smtClean="0"/>
              <a:t>Un-polarized </a:t>
            </a:r>
            <a:r>
              <a:rPr lang="en-US" altLang="en-US" dirty="0"/>
              <a:t>Light</a:t>
            </a:r>
            <a:endParaRPr lang="en-US" dirty="0"/>
          </a:p>
        </p:txBody>
      </p:sp>
    </p:spTree>
    <p:extLst>
      <p:ext uri="{BB962C8B-B14F-4D97-AF65-F5344CB8AC3E}">
        <p14:creationId xmlns:p14="http://schemas.microsoft.com/office/powerpoint/2010/main" val="314339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914400"/>
            <a:ext cx="7772400" cy="1143000"/>
          </a:xfrm>
        </p:spPr>
        <p:txBody>
          <a:bodyPr/>
          <a:lstStyle/>
          <a:p>
            <a:r>
              <a:rPr lang="en-US" altLang="en-US" b="1">
                <a:solidFill>
                  <a:srgbClr val="000000"/>
                </a:solidFill>
                <a:latin typeface="verdana" pitchFamily="34" charset="0"/>
                <a:cs typeface="Arial" charset="0"/>
              </a:rPr>
              <a:t>26.4. Polarization and the Reflection and Refraction of Light </a:t>
            </a:r>
            <a:br>
              <a:rPr lang="en-US" altLang="en-US" b="1">
                <a:solidFill>
                  <a:srgbClr val="000000"/>
                </a:solidFill>
                <a:latin typeface="verdana" pitchFamily="34" charset="0"/>
                <a:cs typeface="Arial" charset="0"/>
              </a:rPr>
            </a:br>
            <a:endParaRPr lang="en-US" altLang="en-US" b="1">
              <a:solidFill>
                <a:srgbClr val="000000"/>
              </a:solidFill>
              <a:latin typeface="verdana" pitchFamily="34" charset="0"/>
              <a:cs typeface="Arial" charset="0"/>
            </a:endParaRPr>
          </a:p>
        </p:txBody>
      </p:sp>
      <p:pic>
        <p:nvPicPr>
          <p:cNvPr id="33797" name="Picture 5" descr="When unpolarized light is incident on a nonmetallic surface at the Brewster angle &#10;&#10;&#10;B, the reflected light is 100 polarized in a direction parallel to the surface. The angle between the reflected and refracted rays is 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19400"/>
            <a:ext cx="3360738" cy="2925763"/>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ath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038600"/>
            <a:ext cx="3717925" cy="50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65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600" b="1">
                <a:solidFill>
                  <a:srgbClr val="000000"/>
                </a:solidFill>
                <a:latin typeface="Arial" charset="0"/>
                <a:cs typeface="Arial" charset="0"/>
              </a:rPr>
              <a:t>26.5 </a:t>
            </a:r>
            <a:r>
              <a:rPr lang="en-US" altLang="en-US" sz="3600" b="1">
                <a:solidFill>
                  <a:srgbClr val="009999"/>
                </a:solidFill>
                <a:latin typeface="Arial" charset="0"/>
                <a:cs typeface="Arial" charset="0"/>
              </a:rPr>
              <a:t>The Dispersion of Light: Prisms and Rainbows</a:t>
            </a:r>
            <a:r>
              <a:rPr lang="en-US" altLang="en-US" sz="3600" b="1">
                <a:solidFill>
                  <a:srgbClr val="000000"/>
                </a:solidFill>
                <a:latin typeface="Arial" charset="0"/>
                <a:cs typeface="Arial" charset="0"/>
              </a:rPr>
              <a:t> </a:t>
            </a:r>
            <a:br>
              <a:rPr lang="en-US" altLang="en-US" sz="3600" b="1">
                <a:solidFill>
                  <a:srgbClr val="000000"/>
                </a:solidFill>
                <a:latin typeface="Arial" charset="0"/>
                <a:cs typeface="Arial" charset="0"/>
              </a:rPr>
            </a:br>
            <a:endParaRPr lang="en-US" altLang="en-US" sz="3600" b="1">
              <a:solidFill>
                <a:srgbClr val="000000"/>
              </a:solidFill>
              <a:latin typeface="Arial" charset="0"/>
              <a:cs typeface="Arial" charset="0"/>
            </a:endParaRPr>
          </a:p>
        </p:txBody>
      </p:sp>
      <p:graphicFrame>
        <p:nvGraphicFramePr>
          <p:cNvPr id="18438" name="Object 6"/>
          <p:cNvGraphicFramePr>
            <a:graphicFrameLocks noChangeAspect="1"/>
          </p:cNvGraphicFramePr>
          <p:nvPr/>
        </p:nvGraphicFramePr>
        <p:xfrm>
          <a:off x="3733800" y="1828800"/>
          <a:ext cx="4848225" cy="1400175"/>
        </p:xfrm>
        <a:graphic>
          <a:graphicData uri="http://schemas.openxmlformats.org/presentationml/2006/ole">
            <mc:AlternateContent xmlns:mc="http://schemas.openxmlformats.org/markup-compatibility/2006">
              <mc:Choice xmlns:v="urn:schemas-microsoft-com:vml" Requires="v">
                <p:oleObj spid="_x0000_s54277" name="Bitmap Image" r:id="rId4" imgW="4847619" imgH="1400000" progId="PBrush">
                  <p:embed/>
                </p:oleObj>
              </mc:Choice>
              <mc:Fallback>
                <p:oleObj name="Bitmap Image" r:id="rId4" imgW="4847619" imgH="1400000"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828800"/>
                        <a:ext cx="48482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Table 3"/>
          <p:cNvGraphicFramePr>
            <a:graphicFrameLocks noGrp="1"/>
          </p:cNvGraphicFramePr>
          <p:nvPr/>
        </p:nvGraphicFramePr>
        <p:xfrm>
          <a:off x="1600200" y="3962400"/>
          <a:ext cx="6096000" cy="2005584"/>
        </p:xfrm>
        <a:graphic>
          <a:graphicData uri="http://schemas.openxmlformats.org/drawingml/2006/table">
            <a:tbl>
              <a:tblPr/>
              <a:tblGrid>
                <a:gridCol w="1882934"/>
                <a:gridCol w="2106533"/>
                <a:gridCol w="2106533"/>
              </a:tblGrid>
              <a:tr h="0">
                <a:tc>
                  <a:txBody>
                    <a:bodyPr/>
                    <a:lstStyle/>
                    <a:p>
                      <a:pPr marL="0" marR="0">
                        <a:lnSpc>
                          <a:spcPct val="115000"/>
                        </a:lnSpc>
                        <a:spcBef>
                          <a:spcPts val="0"/>
                        </a:spcBef>
                        <a:spcAft>
                          <a:spcPts val="0"/>
                        </a:spcAft>
                      </a:pPr>
                      <a:r>
                        <a:rPr lang="en-US" sz="1200">
                          <a:latin typeface="Times New Roman"/>
                          <a:ea typeface="Times New Roman"/>
                          <a:cs typeface="Times New Roman"/>
                        </a:rPr>
                        <a:t>Color</a:t>
                      </a:r>
                      <a:r>
                        <a:rPr lang="en-US" sz="1200" u="sng" baseline="30000">
                          <a:solidFill>
                            <a:srgbClr val="0000FF"/>
                          </a:solidFill>
                          <a:latin typeface="Times New Roman"/>
                          <a:ea typeface="Times New Roman"/>
                          <a:cs typeface="Times New Roman"/>
                          <a:hlinkClick r:id="rId6"/>
                        </a:rPr>
                        <a:t>a</a:t>
                      </a:r>
                      <a:endParaRPr lang="en-US" sz="1100">
                        <a:latin typeface="Calibri"/>
                        <a:ea typeface="Calibri"/>
                        <a:cs typeface="Times New Roman"/>
                      </a:endParaRPr>
                    </a:p>
                  </a:txBody>
                  <a:tcPr marL="38100"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Vacuum Wavelength (nm)</a:t>
                      </a:r>
                      <a:endParaRPr lang="en-US" sz="1100">
                        <a:latin typeface="Calibri"/>
                        <a:ea typeface="Calibri"/>
                        <a:cs typeface="Times New Roman"/>
                      </a:endParaRPr>
                    </a:p>
                  </a:txBody>
                  <a:tcPr marL="50165"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Index of Refraction, </a:t>
                      </a:r>
                      <a:r>
                        <a:rPr lang="en-US" sz="1200" i="1">
                          <a:latin typeface="Times New Roman"/>
                          <a:ea typeface="Times New Roman"/>
                          <a:cs typeface="Times New Roman"/>
                        </a:rPr>
                        <a:t>n</a:t>
                      </a:r>
                      <a:endParaRPr lang="en-US" sz="1100">
                        <a:latin typeface="Calibri"/>
                        <a:ea typeface="Calibri"/>
                        <a:cs typeface="Times New Roman"/>
                      </a:endParaRPr>
                    </a:p>
                  </a:txBody>
                  <a:tcPr marL="50165"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Red</a:t>
                      </a:r>
                      <a:endParaRPr lang="en-US" sz="1100">
                        <a:latin typeface="Calibri"/>
                        <a:ea typeface="Calibri"/>
                        <a:cs typeface="Times New Roman"/>
                      </a:endParaRPr>
                    </a:p>
                  </a:txBody>
                  <a:tcPr marL="38100" marR="38100" marT="38100" marB="38100">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660</a:t>
                      </a:r>
                      <a:endParaRPr lang="en-US" sz="1100">
                        <a:latin typeface="Calibri"/>
                        <a:ea typeface="Calibri"/>
                        <a:cs typeface="Times New Roman"/>
                      </a:endParaRPr>
                    </a:p>
                  </a:txBody>
                  <a:tcPr marL="50165" marR="38100" marT="38100" marB="38100">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1.520</a:t>
                      </a:r>
                      <a:endParaRPr lang="en-US" sz="1100">
                        <a:latin typeface="Calibri"/>
                        <a:ea typeface="Calibri"/>
                        <a:cs typeface="Times New Roman"/>
                      </a:endParaRPr>
                    </a:p>
                  </a:txBody>
                  <a:tcPr marL="50165" marR="38100" marT="38100" marB="38100">
                    <a:lnL>
                      <a:noFill/>
                    </a:lnL>
                    <a:lnR>
                      <a:noFill/>
                    </a:lnR>
                    <a:lnT w="12700" cap="flat" cmpd="sng" algn="ctr">
                      <a:solidFill>
                        <a:srgbClr val="A57A04"/>
                      </a:solidFill>
                      <a:prstDash val="solid"/>
                      <a:round/>
                      <a:headEnd type="none" w="med" len="med"/>
                      <a:tailEnd type="none" w="med" len="med"/>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Orange</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610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1.522</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Yellow</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580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1.523</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Green</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550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1.526</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Blue</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470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1.531</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Violet</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410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1.538</a:t>
                      </a:r>
                      <a:endParaRPr lang="en-US" sz="1100" dirty="0">
                        <a:latin typeface="Calibri"/>
                        <a:ea typeface="Calibri"/>
                        <a:cs typeface="Times New Roman"/>
                      </a:endParaRPr>
                    </a:p>
                  </a:txBody>
                  <a:tcPr marL="50165" marR="38100" marT="38100" marB="38100">
                    <a:lnL>
                      <a:noFill/>
                    </a:lnL>
                    <a:lnR>
                      <a:noFill/>
                    </a:lnR>
                    <a:lnT>
                      <a:noFill/>
                    </a:lnT>
                    <a:lnB>
                      <a:noFill/>
                    </a:lnB>
                  </a:tcPr>
                </a:tc>
              </a:tr>
            </a:tbl>
          </a:graphicData>
        </a:graphic>
      </p:graphicFrame>
      <p:pic>
        <p:nvPicPr>
          <p:cNvPr id="54276" name="Picture 4" descr="ID1358_fg26_018"/>
          <p:cNvPicPr>
            <a:picLocks noChangeAspect="1" noChangeArrowheads="1"/>
          </p:cNvPicPr>
          <p:nvPr/>
        </p:nvPicPr>
        <p:blipFill>
          <a:blip r:embed="rId7" cstate="print"/>
          <a:srcRect/>
          <a:stretch>
            <a:fillRect/>
          </a:stretch>
        </p:blipFill>
        <p:spPr bwMode="auto">
          <a:xfrm>
            <a:off x="381000" y="1066800"/>
            <a:ext cx="1657350" cy="2790825"/>
          </a:xfrm>
          <a:prstGeom prst="rect">
            <a:avLst/>
          </a:prstGeom>
          <a:noFill/>
        </p:spPr>
      </p:pic>
    </p:spTree>
    <p:extLst>
      <p:ext uri="{BB962C8B-B14F-4D97-AF65-F5344CB8AC3E}">
        <p14:creationId xmlns:p14="http://schemas.microsoft.com/office/powerpoint/2010/main" val="383259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20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fade">
                                      <p:cBhvr>
                                        <p:cTn id="12" dur="2000"/>
                                        <p:tgtEl>
                                          <p:spTgt spid="18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a:xfrm>
            <a:off x="457200" y="0"/>
            <a:ext cx="7772400" cy="1143000"/>
          </a:xfrm>
        </p:spPr>
        <p:txBody>
          <a:bodyPr/>
          <a:lstStyle/>
          <a:p>
            <a:r>
              <a:rPr lang="en-US" altLang="en-US" dirty="0"/>
              <a:t>The Physics of Rainbows</a:t>
            </a:r>
          </a:p>
        </p:txBody>
      </p:sp>
      <p:sp>
        <p:nvSpPr>
          <p:cNvPr id="40968" name="Text Box 8"/>
          <p:cNvSpPr txBox="1">
            <a:spLocks noChangeArrowheads="1"/>
          </p:cNvSpPr>
          <p:nvPr/>
        </p:nvSpPr>
        <p:spPr bwMode="auto">
          <a:xfrm>
            <a:off x="685800" y="4800600"/>
            <a:ext cx="754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When sunlight emerges from a water droplet, the light is dispersed into its constituent </a:t>
            </a:r>
            <a:r>
              <a:rPr lang="en-US" altLang="en-US" dirty="0" smtClean="0"/>
              <a:t>colors.  </a:t>
            </a:r>
            <a:endParaRPr lang="en-US" altLang="en-US" dirty="0"/>
          </a:p>
        </p:txBody>
      </p:sp>
      <p:pic>
        <p:nvPicPr>
          <p:cNvPr id="5" name="Picture 3" descr="fig26_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676400"/>
            <a:ext cx="5121275" cy="267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49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4000" b="1">
                <a:solidFill>
                  <a:srgbClr val="000000"/>
                </a:solidFill>
                <a:latin typeface="Arial" charset="0"/>
              </a:rPr>
              <a:t>Primary &amp; Secondary Rainbow</a:t>
            </a:r>
          </a:p>
        </p:txBody>
      </p:sp>
      <p:pic>
        <p:nvPicPr>
          <p:cNvPr id="46083" name="Picture 3" descr="epb17_0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804988"/>
            <a:ext cx="7467600" cy="50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903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b="1">
                <a:solidFill>
                  <a:srgbClr val="000000"/>
                </a:solidFill>
                <a:latin typeface="Arial" charset="0"/>
              </a:rPr>
              <a:t>Primary Rainbow</a:t>
            </a:r>
          </a:p>
        </p:txBody>
      </p:sp>
      <p:pic>
        <p:nvPicPr>
          <p:cNvPr id="48131" name="Picture 3" descr="epb17_01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00200"/>
            <a:ext cx="550386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Text Box 4"/>
          <p:cNvSpPr txBox="1">
            <a:spLocks noChangeArrowheads="1"/>
          </p:cNvSpPr>
          <p:nvPr/>
        </p:nvSpPr>
        <p:spPr bwMode="auto">
          <a:xfrm>
            <a:off x="304800" y="3124200"/>
            <a:ext cx="2133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Water droplet disperses the light into colors.</a:t>
            </a:r>
          </a:p>
        </p:txBody>
      </p:sp>
    </p:spTree>
    <p:extLst>
      <p:ext uri="{BB962C8B-B14F-4D97-AF65-F5344CB8AC3E}">
        <p14:creationId xmlns:p14="http://schemas.microsoft.com/office/powerpoint/2010/main" val="3893651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b="1">
                <a:solidFill>
                  <a:srgbClr val="000000"/>
                </a:solidFill>
                <a:latin typeface="Arial" charset="0"/>
              </a:rPr>
              <a:t>Secondary Rainbow</a:t>
            </a:r>
          </a:p>
        </p:txBody>
      </p:sp>
      <p:pic>
        <p:nvPicPr>
          <p:cNvPr id="50179" name="Picture 3" descr="epb17_01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752600"/>
            <a:ext cx="6789738" cy="37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Text Box 4"/>
          <p:cNvSpPr txBox="1">
            <a:spLocks noChangeArrowheads="1"/>
          </p:cNvSpPr>
          <p:nvPr/>
        </p:nvSpPr>
        <p:spPr bwMode="auto">
          <a:xfrm>
            <a:off x="838200" y="57912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Colors are reversed and less intense.</a:t>
            </a:r>
          </a:p>
        </p:txBody>
      </p:sp>
    </p:spTree>
    <p:extLst>
      <p:ext uri="{BB962C8B-B14F-4D97-AF65-F5344CB8AC3E}">
        <p14:creationId xmlns:p14="http://schemas.microsoft.com/office/powerpoint/2010/main" val="545246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600" b="1">
                <a:solidFill>
                  <a:srgbClr val="000000"/>
                </a:solidFill>
                <a:latin typeface="Arial" charset="0"/>
                <a:cs typeface="Arial" charset="0"/>
              </a:rPr>
              <a:t>26.6 </a:t>
            </a:r>
            <a:r>
              <a:rPr lang="en-US" altLang="en-US" sz="3600" b="1">
                <a:solidFill>
                  <a:srgbClr val="009999"/>
                </a:solidFill>
                <a:latin typeface="Arial" charset="0"/>
                <a:cs typeface="Arial" charset="0"/>
              </a:rPr>
              <a:t>Lenses</a:t>
            </a:r>
          </a:p>
        </p:txBody>
      </p:sp>
      <p:pic>
        <p:nvPicPr>
          <p:cNvPr id="24581" name="Picture 5" descr="fig26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981200"/>
            <a:ext cx="2525713" cy="286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58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pPr algn="l"/>
            <a:r>
              <a:rPr lang="en-US" altLang="en-US" b="1" dirty="0" smtClean="0">
                <a:solidFill>
                  <a:srgbClr val="000000"/>
                </a:solidFill>
                <a:latin typeface="Arial" charset="0"/>
                <a:cs typeface="Arial" charset="0"/>
              </a:rPr>
              <a:t>26.1 </a:t>
            </a:r>
            <a:r>
              <a:rPr lang="en-US" altLang="en-US" b="1" dirty="0" smtClean="0">
                <a:solidFill>
                  <a:srgbClr val="009999"/>
                </a:solidFill>
                <a:latin typeface="Arial" charset="0"/>
                <a:cs typeface="Arial" charset="0"/>
              </a:rPr>
              <a:t>The Index of Refraction</a:t>
            </a:r>
            <a:endParaRPr lang="en-US" dirty="0"/>
          </a:p>
        </p:txBody>
      </p:sp>
      <p:graphicFrame>
        <p:nvGraphicFramePr>
          <p:cNvPr id="4" name="Table 3"/>
          <p:cNvGraphicFramePr>
            <a:graphicFrameLocks noGrp="1"/>
          </p:cNvGraphicFramePr>
          <p:nvPr/>
        </p:nvGraphicFramePr>
        <p:xfrm>
          <a:off x="6629400" y="1143000"/>
          <a:ext cx="2324387" cy="5339658"/>
        </p:xfrm>
        <a:graphic>
          <a:graphicData uri="http://schemas.openxmlformats.org/drawingml/2006/table">
            <a:tbl>
              <a:tblPr/>
              <a:tblGrid>
                <a:gridCol w="1277690"/>
                <a:gridCol w="1046697"/>
              </a:tblGrid>
              <a:tr h="203200">
                <a:tc>
                  <a:txBody>
                    <a:bodyPr/>
                    <a:lstStyle/>
                    <a:p>
                      <a:pPr marL="0" marR="0">
                        <a:lnSpc>
                          <a:spcPct val="115000"/>
                        </a:lnSpc>
                        <a:spcBef>
                          <a:spcPts val="0"/>
                        </a:spcBef>
                        <a:spcAft>
                          <a:spcPts val="0"/>
                        </a:spcAft>
                      </a:pPr>
                      <a:r>
                        <a:rPr lang="en-US" sz="1100" dirty="0">
                          <a:latin typeface="Times New Roman"/>
                          <a:ea typeface="Times New Roman"/>
                          <a:cs typeface="Times New Roman"/>
                        </a:rPr>
                        <a:t>Substance</a:t>
                      </a:r>
                      <a:endParaRPr lang="en-US" sz="1100" dirty="0">
                        <a:latin typeface="Calibri"/>
                        <a:ea typeface="Calibri"/>
                        <a:cs typeface="Times New Roman"/>
                      </a:endParaRPr>
                    </a:p>
                  </a:txBody>
                  <a:tcPr marL="27021" marR="27021" marT="27021" marB="27021"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100" dirty="0">
                          <a:latin typeface="Times New Roman"/>
                          <a:ea typeface="Times New Roman"/>
                          <a:cs typeface="Times New Roman"/>
                        </a:rPr>
                        <a:t>Index of Refraction, </a:t>
                      </a:r>
                      <a:r>
                        <a:rPr lang="en-US" sz="1100" i="1" dirty="0" smtClean="0">
                          <a:latin typeface="Times New Roman"/>
                          <a:ea typeface="Times New Roman"/>
                          <a:cs typeface="Times New Roman"/>
                        </a:rPr>
                        <a:t>n</a:t>
                      </a:r>
                    </a:p>
                    <a:p>
                      <a:pPr marL="0" marR="0" algn="ctr">
                        <a:lnSpc>
                          <a:spcPct val="115000"/>
                        </a:lnSpc>
                        <a:spcBef>
                          <a:spcPts val="0"/>
                        </a:spcBef>
                        <a:spcAft>
                          <a:spcPts val="0"/>
                        </a:spcAft>
                      </a:pPr>
                      <a:r>
                        <a:rPr lang="en-US" sz="1100" i="0" dirty="0" smtClean="0">
                          <a:latin typeface="Times New Roman"/>
                          <a:ea typeface="Calibri"/>
                          <a:cs typeface="Times New Roman"/>
                        </a:rPr>
                        <a:t>(at </a:t>
                      </a:r>
                      <a:r>
                        <a:rPr lang="el-GR" sz="1100" i="0" dirty="0" smtClean="0">
                          <a:latin typeface="Times New Roman"/>
                          <a:ea typeface="Calibri"/>
                          <a:cs typeface="Times New Roman"/>
                        </a:rPr>
                        <a:t>λ</a:t>
                      </a:r>
                      <a:r>
                        <a:rPr lang="en-US" sz="1100" i="0" dirty="0" smtClean="0">
                          <a:latin typeface="Times New Roman"/>
                          <a:ea typeface="Calibri"/>
                          <a:cs typeface="Times New Roman"/>
                        </a:rPr>
                        <a:t> = 589 nm </a:t>
                      </a:r>
                      <a:r>
                        <a:rPr lang="en-US" sz="1200" kern="1200" dirty="0" smtClean="0">
                          <a:solidFill>
                            <a:schemeClr val="tx1"/>
                          </a:solidFill>
                          <a:latin typeface="+mn-lt"/>
                          <a:ea typeface="+mn-ea"/>
                          <a:cs typeface="+mn-cs"/>
                        </a:rPr>
                        <a:t>)</a:t>
                      </a:r>
                      <a:endParaRPr lang="en-US" sz="1200" dirty="0">
                        <a:latin typeface="Calibri"/>
                        <a:ea typeface="Calibri"/>
                        <a:cs typeface="Times New Roman"/>
                      </a:endParaRPr>
                    </a:p>
                  </a:txBody>
                  <a:tcPr marL="35578" marR="27021" marT="27021" marB="27021"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r>
              <a:tr h="203200">
                <a:tc>
                  <a:txBody>
                    <a:bodyPr/>
                    <a:lstStyle/>
                    <a:p>
                      <a:pPr marL="0" marR="0">
                        <a:lnSpc>
                          <a:spcPct val="115000"/>
                        </a:lnSpc>
                        <a:spcBef>
                          <a:spcPts val="0"/>
                        </a:spcBef>
                        <a:spcAft>
                          <a:spcPts val="0"/>
                        </a:spcAft>
                      </a:pPr>
                      <a:r>
                        <a:rPr kumimoji="0" lang="en-US" altLang="en-US" sz="1100" b="1" i="1" u="none" strike="noStrike" cap="none" normalizeH="0" baseline="0" dirty="0" smtClean="0">
                          <a:ln>
                            <a:noFill/>
                          </a:ln>
                          <a:solidFill>
                            <a:srgbClr val="000000"/>
                          </a:solidFill>
                          <a:effectLst/>
                          <a:latin typeface="Times New Roman" pitchFamily="18" charset="0"/>
                          <a:cs typeface="Times New Roman" pitchFamily="18" charset="0"/>
                        </a:rPr>
                        <a:t>Solids at 20 °C</a:t>
                      </a:r>
                      <a:endParaRPr lang="en-US" sz="1100" dirty="0">
                        <a:latin typeface="Calibri"/>
                        <a:ea typeface="Calibri"/>
                        <a:cs typeface="Times New Roman"/>
                      </a:endParaRPr>
                    </a:p>
                  </a:txBody>
                  <a:tcPr marL="27021" marR="27021" marT="27021" marB="27021">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w="12700" cap="flat" cmpd="sng" algn="ctr">
                      <a:solidFill>
                        <a:srgbClr val="A57A04"/>
                      </a:solidFill>
                      <a:prstDash val="solid"/>
                      <a:round/>
                      <a:headEnd type="none" w="med" len="med"/>
                      <a:tailEnd type="none" w="med" len="med"/>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Diamond</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2.419</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Glass, crown</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1.523</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Ice ( )</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1.309</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Sodium chloride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1.544</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dirty="0">
                          <a:latin typeface="Times New Roman"/>
                          <a:ea typeface="Times New Roman"/>
                          <a:cs typeface="Times New Roman"/>
                        </a:rPr>
                        <a:t>Quartz</a:t>
                      </a:r>
                      <a:endParaRPr lang="en-US" sz="1100" dirty="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Crystalline</a:t>
                      </a:r>
                      <a:endParaRPr lang="en-US" sz="1100">
                        <a:latin typeface="Calibri"/>
                        <a:ea typeface="Calibri"/>
                        <a:cs typeface="Times New Roman"/>
                      </a:endParaRPr>
                    </a:p>
                  </a:txBody>
                  <a:tcPr marL="142312"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1.544</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Fused</a:t>
                      </a:r>
                      <a:endParaRPr lang="en-US" sz="1100">
                        <a:latin typeface="Calibri"/>
                        <a:ea typeface="Calibri"/>
                        <a:cs typeface="Times New Roman"/>
                      </a:endParaRPr>
                    </a:p>
                  </a:txBody>
                  <a:tcPr marL="142312"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1.458</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b="1" i="1" dirty="0" smtClean="0">
                          <a:latin typeface="Times New Roman"/>
                          <a:ea typeface="Times New Roman"/>
                          <a:cs typeface="Times New Roman"/>
                        </a:rPr>
                        <a:t>Liquids</a:t>
                      </a:r>
                      <a:r>
                        <a:rPr lang="en-US" sz="1100" dirty="0" smtClean="0">
                          <a:latin typeface="Times New Roman"/>
                          <a:ea typeface="Times New Roman"/>
                          <a:cs typeface="Times New Roman"/>
                        </a:rPr>
                        <a:t> </a:t>
                      </a:r>
                      <a:r>
                        <a:rPr kumimoji="0" lang="en-US" altLang="en-US" sz="1100" b="1" i="1" u="none" strike="noStrike" cap="none" normalizeH="0" baseline="0" dirty="0" smtClean="0">
                          <a:ln>
                            <a:noFill/>
                          </a:ln>
                          <a:solidFill>
                            <a:srgbClr val="000000"/>
                          </a:solidFill>
                          <a:effectLst/>
                          <a:latin typeface="Times New Roman" pitchFamily="18" charset="0"/>
                          <a:cs typeface="Times New Roman" pitchFamily="18" charset="0"/>
                        </a:rPr>
                        <a:t>at 20 °C</a:t>
                      </a:r>
                      <a:endParaRPr lang="en-US" sz="1100" dirty="0">
                        <a:latin typeface="Calibri"/>
                        <a:ea typeface="Calibri"/>
                        <a:cs typeface="Times New Roman"/>
                      </a:endParaRPr>
                    </a:p>
                  </a:txBody>
                  <a:tcPr marL="27021"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Benzene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1.501</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disulfide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1.632</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tetrachloride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1.461</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Ethyl alcohol</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1.362</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Water</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1.333</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kumimoji="0" lang="en-US" altLang="en-US" sz="1100" b="1" i="1" u="none" strike="noStrike" cap="none" normalizeH="0" baseline="0" dirty="0" smtClean="0">
                          <a:ln>
                            <a:noFill/>
                          </a:ln>
                          <a:solidFill>
                            <a:srgbClr val="000000"/>
                          </a:solidFill>
                          <a:effectLst/>
                          <a:latin typeface="Times New Roman" pitchFamily="18" charset="0"/>
                          <a:cs typeface="Times New Roman" pitchFamily="18" charset="0"/>
                        </a:rPr>
                        <a:t>Gases at 0 °C, 1 </a:t>
                      </a:r>
                      <a:r>
                        <a:rPr kumimoji="0" lang="en-US" altLang="en-US" sz="1100" b="1" i="1" u="none" strike="noStrike" cap="none" normalizeH="0" baseline="0" dirty="0" err="1" smtClean="0">
                          <a:ln>
                            <a:noFill/>
                          </a:ln>
                          <a:solidFill>
                            <a:srgbClr val="000000"/>
                          </a:solidFill>
                          <a:effectLst/>
                          <a:latin typeface="Times New Roman" pitchFamily="18" charset="0"/>
                          <a:cs typeface="Times New Roman" pitchFamily="18" charset="0"/>
                        </a:rPr>
                        <a:t>atm</a:t>
                      </a:r>
                      <a:r>
                        <a:rPr lang="en-US" sz="1100" b="1" i="1" dirty="0" smtClean="0">
                          <a:latin typeface="Times New Roman"/>
                          <a:ea typeface="Times New Roman"/>
                          <a:cs typeface="Times New Roman"/>
                        </a:rPr>
                        <a:t> </a:t>
                      </a:r>
                      <a:endParaRPr lang="en-US" sz="1100" dirty="0">
                        <a:latin typeface="Calibri"/>
                        <a:ea typeface="Calibri"/>
                        <a:cs typeface="Times New Roman"/>
                      </a:endParaRPr>
                    </a:p>
                  </a:txBody>
                  <a:tcPr marL="27021"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Air</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1.000 293</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dioxide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1.000 45</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Oxygen, </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1.000 271</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Hydrogen, </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dirty="0">
                          <a:latin typeface="Times New Roman"/>
                          <a:ea typeface="Times New Roman"/>
                          <a:cs typeface="Times New Roman"/>
                        </a:rPr>
                        <a:t>1.000 139</a:t>
                      </a:r>
                      <a:endParaRPr lang="en-US" sz="1100" dirty="0">
                        <a:latin typeface="Calibri"/>
                        <a:ea typeface="Calibri"/>
                        <a:cs typeface="Times New Roman"/>
                      </a:endParaRPr>
                    </a:p>
                  </a:txBody>
                  <a:tcPr marL="35578" marR="27021" marT="27021" marB="27021">
                    <a:lnL>
                      <a:noFill/>
                    </a:lnL>
                    <a:lnR>
                      <a:noFill/>
                    </a:lnR>
                    <a:lnT>
                      <a:noFill/>
                    </a:lnT>
                    <a:lnB>
                      <a:noFill/>
                    </a:lnB>
                  </a:tcPr>
                </a:tc>
              </a:tr>
            </a:tbl>
          </a:graphicData>
        </a:graphic>
      </p:graphicFrame>
      <p:sp>
        <p:nvSpPr>
          <p:cNvPr id="11" name="Rectangle 10"/>
          <p:cNvSpPr/>
          <p:nvPr/>
        </p:nvSpPr>
        <p:spPr>
          <a:xfrm>
            <a:off x="304800" y="1295400"/>
            <a:ext cx="5638800" cy="1200329"/>
          </a:xfrm>
          <a:prstGeom prst="rect">
            <a:avLst/>
          </a:prstGeom>
        </p:spPr>
        <p:txBody>
          <a:bodyPr wrap="square">
            <a:spAutoFit/>
          </a:bodyPr>
          <a:lstStyle/>
          <a:p>
            <a:pPr>
              <a:spcBef>
                <a:spcPct val="50000"/>
              </a:spcBef>
            </a:pPr>
            <a:r>
              <a:rPr lang="en-US" altLang="en-US" dirty="0" smtClean="0"/>
              <a:t>The </a:t>
            </a:r>
            <a:r>
              <a:rPr lang="en-US" altLang="en-US" dirty="0" smtClean="0">
                <a:solidFill>
                  <a:srgbClr val="009900"/>
                </a:solidFill>
              </a:rPr>
              <a:t>index of refraction</a:t>
            </a:r>
            <a:r>
              <a:rPr lang="en-US" altLang="en-US" dirty="0" smtClean="0"/>
              <a:t> </a:t>
            </a:r>
            <a:r>
              <a:rPr lang="en-US" altLang="en-US" i="1" dirty="0" smtClean="0"/>
              <a:t>n</a:t>
            </a:r>
            <a:r>
              <a:rPr lang="en-US" altLang="en-US" dirty="0" smtClean="0"/>
              <a:t> of a material is the ratio of the speed </a:t>
            </a:r>
            <a:r>
              <a:rPr lang="en-US" altLang="en-US" i="1" dirty="0" smtClean="0"/>
              <a:t>c</a:t>
            </a:r>
            <a:r>
              <a:rPr lang="en-US" altLang="en-US" dirty="0" smtClean="0"/>
              <a:t> of light in a vacuum to the speed </a:t>
            </a:r>
            <a:r>
              <a:rPr lang="en-US" altLang="en-US" i="1" dirty="0" smtClean="0"/>
              <a:t>v</a:t>
            </a:r>
            <a:r>
              <a:rPr lang="en-US" altLang="en-US" dirty="0" smtClean="0"/>
              <a:t> of light in the material: </a:t>
            </a:r>
            <a:endParaRPr lang="en-US" altLang="en-US" dirty="0"/>
          </a:p>
        </p:txBody>
      </p:sp>
      <p:pic>
        <p:nvPicPr>
          <p:cNvPr id="91144" name="Picture 8" descr="http://edugen.wileyplus.com/edugen/courses/crs6407/cutnell9780470879528/c26/math/math002.gif"/>
          <p:cNvPicPr>
            <a:picLocks noChangeAspect="1" noChangeArrowheads="1"/>
          </p:cNvPicPr>
          <p:nvPr/>
        </p:nvPicPr>
        <p:blipFill>
          <a:blip r:embed="rId2" cstate="print"/>
          <a:srcRect/>
          <a:stretch>
            <a:fillRect/>
          </a:stretch>
        </p:blipFill>
        <p:spPr bwMode="auto">
          <a:xfrm>
            <a:off x="990600" y="2819400"/>
            <a:ext cx="4702614" cy="685800"/>
          </a:xfrm>
          <a:prstGeom prst="rect">
            <a:avLst/>
          </a:prstGeom>
          <a:noFill/>
        </p:spPr>
      </p:pic>
      <p:sp>
        <p:nvSpPr>
          <p:cNvPr id="911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1145"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3886199"/>
            <a:ext cx="762000" cy="695739"/>
          </a:xfrm>
          <a:prstGeom prst="rect">
            <a:avLst/>
          </a:prstGeom>
          <a:noFill/>
        </p:spPr>
      </p:pic>
      <p:sp>
        <p:nvSpPr>
          <p:cNvPr id="15" name="TextBox 14"/>
          <p:cNvSpPr txBox="1"/>
          <p:nvPr/>
        </p:nvSpPr>
        <p:spPr>
          <a:xfrm>
            <a:off x="228600" y="5334000"/>
            <a:ext cx="5105400" cy="461665"/>
          </a:xfrm>
          <a:prstGeom prst="rect">
            <a:avLst/>
          </a:prstGeom>
          <a:noFill/>
        </p:spPr>
        <p:txBody>
          <a:bodyPr wrap="square" rtlCol="0">
            <a:spAutoFit/>
          </a:bodyPr>
          <a:lstStyle/>
          <a:p>
            <a:r>
              <a:rPr lang="en-US" dirty="0" smtClean="0"/>
              <a:t>Q: What is the speed of light in water?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144"/>
                                        </p:tgtEl>
                                        <p:attrNameLst>
                                          <p:attrName>style.visibility</p:attrName>
                                        </p:attrNameLst>
                                      </p:cBhvr>
                                      <p:to>
                                        <p:strVal val="visible"/>
                                      </p:to>
                                    </p:set>
                                    <p:animEffect transition="in" filter="fade">
                                      <p:cBhvr>
                                        <p:cTn id="12" dur="2000"/>
                                        <p:tgtEl>
                                          <p:spTgt spid="91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145"/>
                                        </p:tgtEl>
                                        <p:attrNameLst>
                                          <p:attrName>style.visibility</p:attrName>
                                        </p:attrNameLst>
                                      </p:cBhvr>
                                      <p:to>
                                        <p:strVal val="visible"/>
                                      </p:to>
                                    </p:set>
                                    <p:animEffect transition="in" filter="fade">
                                      <p:cBhvr>
                                        <p:cTn id="17" dur="2000"/>
                                        <p:tgtEl>
                                          <p:spTgt spid="911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0"/>
            <a:ext cx="8686800" cy="1143000"/>
          </a:xfrm>
        </p:spPr>
        <p:txBody>
          <a:bodyPr/>
          <a:lstStyle/>
          <a:p>
            <a:r>
              <a:rPr lang="en-US" altLang="en-US" dirty="0"/>
              <a:t>Converging </a:t>
            </a:r>
            <a:r>
              <a:rPr lang="en-US" altLang="en-US" dirty="0" smtClean="0"/>
              <a:t>Lens and Diverging Lens</a:t>
            </a:r>
            <a:endParaRPr lang="en-US" altLang="en-US" dirty="0"/>
          </a:p>
        </p:txBody>
      </p:sp>
      <p:sp>
        <p:nvSpPr>
          <p:cNvPr id="25605" name="Text Box 5"/>
          <p:cNvSpPr txBox="1">
            <a:spLocks noChangeArrowheads="1"/>
          </p:cNvSpPr>
          <p:nvPr/>
        </p:nvSpPr>
        <p:spPr bwMode="auto">
          <a:xfrm>
            <a:off x="0" y="3810000"/>
            <a:ext cx="45630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Focal length of a converging lens is real and considered positive.</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41624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1242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10199" y="3886200"/>
            <a:ext cx="3724835" cy="1200329"/>
          </a:xfrm>
          <a:prstGeom prst="rect">
            <a:avLst/>
          </a:prstGeom>
        </p:spPr>
        <p:txBody>
          <a:bodyPr wrap="square">
            <a:spAutoFit/>
          </a:bodyPr>
          <a:lstStyle/>
          <a:p>
            <a:pPr>
              <a:spcBef>
                <a:spcPct val="50000"/>
              </a:spcBef>
            </a:pPr>
            <a:r>
              <a:rPr lang="en-US" altLang="en-US" dirty="0"/>
              <a:t>Focal length of a diverging lens is virtual and considered negative. </a:t>
            </a:r>
            <a:endParaRPr lang="en-US" altLang="en-US" dirty="0"/>
          </a:p>
        </p:txBody>
      </p:sp>
    </p:spTree>
    <p:extLst>
      <p:ext uri="{BB962C8B-B14F-4D97-AF65-F5344CB8AC3E}">
        <p14:creationId xmlns:p14="http://schemas.microsoft.com/office/powerpoint/2010/main" val="1479419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Sign Conventions</a:t>
            </a:r>
          </a:p>
        </p:txBody>
      </p:sp>
      <p:sp>
        <p:nvSpPr>
          <p:cNvPr id="42028" name="Text Box 44"/>
          <p:cNvSpPr txBox="1">
            <a:spLocks noChangeArrowheads="1"/>
          </p:cNvSpPr>
          <p:nvPr/>
        </p:nvSpPr>
        <p:spPr bwMode="auto">
          <a:xfrm>
            <a:off x="457200" y="1828800"/>
            <a:ext cx="838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t>Focal length:</a:t>
            </a:r>
            <a:r>
              <a:rPr lang="en-US" altLang="en-US"/>
              <a:t>   </a:t>
            </a:r>
            <a:r>
              <a:rPr lang="en-US" altLang="en-US" i="1"/>
              <a:t>f</a:t>
            </a:r>
            <a:r>
              <a:rPr lang="en-US" altLang="en-US"/>
              <a:t> is (+) for a converging lens.   </a:t>
            </a:r>
            <a:r>
              <a:rPr lang="en-US" altLang="en-US" i="1"/>
              <a:t>f</a:t>
            </a:r>
            <a:r>
              <a:rPr lang="en-US" altLang="en-US"/>
              <a:t> is (–) for a diverging lens. </a:t>
            </a:r>
          </a:p>
          <a:p>
            <a:pPr>
              <a:spcBef>
                <a:spcPct val="50000"/>
              </a:spcBef>
            </a:pPr>
            <a:r>
              <a:rPr lang="en-US" altLang="en-US" b="1" i="1"/>
              <a:t>Object &amp; Image distances:</a:t>
            </a:r>
            <a:r>
              <a:rPr lang="en-US" altLang="en-US"/>
              <a:t>  Real (+), virtual (– ).</a:t>
            </a:r>
          </a:p>
          <a:p>
            <a:pPr>
              <a:spcBef>
                <a:spcPct val="50000"/>
              </a:spcBef>
            </a:pPr>
            <a:r>
              <a:rPr lang="en-US" altLang="en-US" b="1" i="1"/>
              <a:t>Magnification:</a:t>
            </a:r>
            <a:r>
              <a:rPr lang="en-US" altLang="en-US"/>
              <a:t>   </a:t>
            </a:r>
            <a:br>
              <a:rPr lang="en-US" altLang="en-US"/>
            </a:br>
            <a:r>
              <a:rPr lang="en-US" altLang="en-US" i="1"/>
              <a:t>m</a:t>
            </a:r>
            <a:r>
              <a:rPr lang="en-US" altLang="en-US"/>
              <a:t> is (+) for an image that is upright with respect to the object.   </a:t>
            </a:r>
            <a:br>
              <a:rPr lang="en-US" altLang="en-US"/>
            </a:br>
            <a:r>
              <a:rPr lang="en-US" altLang="en-US" i="1"/>
              <a:t>m</a:t>
            </a:r>
            <a:r>
              <a:rPr lang="en-US" altLang="en-US"/>
              <a:t> is (–) for an image that is inverted with respect to the object. </a:t>
            </a:r>
          </a:p>
        </p:txBody>
      </p:sp>
    </p:spTree>
    <p:extLst>
      <p:ext uri="{BB962C8B-B14F-4D97-AF65-F5344CB8AC3E}">
        <p14:creationId xmlns:p14="http://schemas.microsoft.com/office/powerpoint/2010/main" val="2349746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533400"/>
            <a:ext cx="7772400" cy="1143000"/>
          </a:xfrm>
        </p:spPr>
        <p:txBody>
          <a:bodyPr/>
          <a:lstStyle/>
          <a:p>
            <a:r>
              <a:rPr lang="en-US" altLang="en-US" sz="3600" b="1" dirty="0" smtClean="0">
                <a:solidFill>
                  <a:srgbClr val="009999"/>
                </a:solidFill>
                <a:latin typeface="Arial" charset="0"/>
                <a:cs typeface="Arial" charset="0"/>
              </a:rPr>
              <a:t>The </a:t>
            </a:r>
            <a:r>
              <a:rPr lang="en-US" altLang="en-US" sz="3600" b="1" dirty="0">
                <a:solidFill>
                  <a:srgbClr val="009999"/>
                </a:solidFill>
                <a:latin typeface="Arial" charset="0"/>
                <a:cs typeface="Arial" charset="0"/>
              </a:rPr>
              <a:t>Thin-lens Equation and the Magnification Equation</a:t>
            </a:r>
            <a:r>
              <a:rPr lang="en-US" altLang="en-US" sz="3600" b="1" dirty="0">
                <a:solidFill>
                  <a:srgbClr val="000000"/>
                </a:solidFill>
                <a:latin typeface="Arial" charset="0"/>
                <a:cs typeface="Arial" charset="0"/>
              </a:rPr>
              <a:t> </a:t>
            </a:r>
            <a:br>
              <a:rPr lang="en-US" altLang="en-US" sz="3600" b="1" dirty="0">
                <a:solidFill>
                  <a:srgbClr val="000000"/>
                </a:solidFill>
                <a:latin typeface="Arial" charset="0"/>
                <a:cs typeface="Arial" charset="0"/>
              </a:rPr>
            </a:br>
            <a:endParaRPr lang="en-US" altLang="en-US" sz="3600" b="1" dirty="0">
              <a:solidFill>
                <a:srgbClr val="000000"/>
              </a:solidFill>
              <a:latin typeface="Arial" charset="0"/>
              <a:cs typeface="Arial" charset="0"/>
            </a:endParaRPr>
          </a:p>
        </p:txBody>
      </p:sp>
      <p:sp>
        <p:nvSpPr>
          <p:cNvPr id="37891" name="Rectangle 3"/>
          <p:cNvSpPr>
            <a:spLocks noChangeArrowheads="1"/>
          </p:cNvSpPr>
          <p:nvPr/>
        </p:nvSpPr>
        <p:spPr bwMode="auto">
          <a:xfrm>
            <a:off x="417195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7892" name="Picture 4" descr="C:\WINDOWS\Application Data\PHYS202L\LabQuizzes\lenson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48000" y="1905000"/>
            <a:ext cx="3067050" cy="1643063"/>
          </a:xfrm>
          <a:prstGeom prst="rect">
            <a:avLst/>
          </a:prstGeom>
          <a:noFill/>
          <a:extLst>
            <a:ext uri="{909E8E84-426E-40DD-AFC4-6F175D3DCCD1}">
              <a14:hiddenFill xmlns:a14="http://schemas.microsoft.com/office/drawing/2010/main">
                <a:solidFill>
                  <a:srgbClr val="FFFFFF"/>
                </a:solidFill>
              </a14:hiddenFill>
            </a:ext>
          </a:extLst>
        </p:spPr>
      </p:pic>
      <p:sp>
        <p:nvSpPr>
          <p:cNvPr id="37893" name="Rectangle 5"/>
          <p:cNvSpPr>
            <a:spLocks noChangeArrowheads="1"/>
          </p:cNvSpPr>
          <p:nvPr/>
        </p:nvSpPr>
        <p:spPr bwMode="auto">
          <a:xfrm>
            <a:off x="4281488"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7894" name="Picture 6" descr="C:\WINDOWS\Application Data\PHYS202L\LabQuizzes\lenson2.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414712" y="3886200"/>
            <a:ext cx="2333625" cy="172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18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1143000"/>
          </a:xfrm>
        </p:spPr>
        <p:txBody>
          <a:bodyPr/>
          <a:lstStyle/>
          <a:p>
            <a:r>
              <a:rPr lang="en-US" altLang="en-US" sz="3600" b="1" dirty="0" smtClean="0">
                <a:solidFill>
                  <a:srgbClr val="000000"/>
                </a:solidFill>
                <a:latin typeface="Arial" charset="0"/>
                <a:cs typeface="Arial" charset="0"/>
              </a:rPr>
              <a:t>Problem 49</a:t>
            </a:r>
            <a:endParaRPr lang="en-US" altLang="en-US" sz="3600" b="1" dirty="0">
              <a:solidFill>
                <a:srgbClr val="000000"/>
              </a:solidFill>
              <a:latin typeface="Arial" charset="0"/>
              <a:cs typeface="Arial" charset="0"/>
            </a:endParaRPr>
          </a:p>
        </p:txBody>
      </p:sp>
      <p:sp>
        <p:nvSpPr>
          <p:cNvPr id="38916" name="Text Box 4"/>
          <p:cNvSpPr txBox="1">
            <a:spLocks noChangeArrowheads="1"/>
          </p:cNvSpPr>
          <p:nvPr/>
        </p:nvSpPr>
        <p:spPr bwMode="auto">
          <a:xfrm>
            <a:off x="416859" y="1447800"/>
            <a:ext cx="8229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000000"/>
                </a:solidFill>
              </a:rPr>
              <a:t>An object is located 9.0 cm in front of a converging </a:t>
            </a:r>
            <a:r>
              <a:rPr lang="en-US" altLang="en-US" dirty="0">
                <a:solidFill>
                  <a:srgbClr val="008000"/>
                </a:solidFill>
              </a:rPr>
              <a:t>lens</a:t>
            </a:r>
            <a:r>
              <a:rPr lang="en-US" altLang="en-US" dirty="0">
                <a:solidFill>
                  <a:srgbClr val="000000"/>
                </a:solidFill>
              </a:rPr>
              <a:t> (</a:t>
            </a:r>
            <a:r>
              <a:rPr lang="en-US" altLang="en-US" i="1" dirty="0">
                <a:solidFill>
                  <a:srgbClr val="000000"/>
                </a:solidFill>
              </a:rPr>
              <a:t>f</a:t>
            </a:r>
            <a:r>
              <a:rPr lang="en-US" altLang="en-US" dirty="0">
                <a:solidFill>
                  <a:srgbClr val="000000"/>
                </a:solidFill>
              </a:rPr>
              <a:t> = 6.0 cm). </a:t>
            </a:r>
          </a:p>
          <a:p>
            <a:pPr>
              <a:spcBef>
                <a:spcPct val="50000"/>
              </a:spcBef>
            </a:pPr>
            <a:r>
              <a:rPr lang="en-US" altLang="en-US" dirty="0">
                <a:solidFill>
                  <a:srgbClr val="000000"/>
                </a:solidFill>
              </a:rPr>
              <a:t>Using an accurately drawn ray diagram, determine where the </a:t>
            </a:r>
            <a:r>
              <a:rPr lang="en-US" altLang="en-US" dirty="0">
                <a:solidFill>
                  <a:srgbClr val="008000"/>
                </a:solidFill>
              </a:rPr>
              <a:t>image</a:t>
            </a:r>
            <a:r>
              <a:rPr lang="en-US" altLang="en-US" dirty="0">
                <a:solidFill>
                  <a:srgbClr val="000000"/>
                </a:solidFill>
              </a:rPr>
              <a:t> is located.</a:t>
            </a:r>
          </a:p>
          <a:p>
            <a:pPr>
              <a:spcBef>
                <a:spcPct val="50000"/>
              </a:spcBef>
            </a:pPr>
            <a:r>
              <a:rPr lang="en-US" altLang="en-US" dirty="0">
                <a:solidFill>
                  <a:srgbClr val="000000"/>
                </a:solidFill>
              </a:rPr>
              <a:t>Calculate the image properties using the lens-equation and magnification equation.</a:t>
            </a:r>
            <a:endParaRPr lang="en-US" altLang="en-US" dirty="0"/>
          </a:p>
        </p:txBody>
      </p:sp>
      <p:pic>
        <p:nvPicPr>
          <p:cNvPr id="4" name="Picture 4" descr="C:\WINDOWS\Application Data\PHYS202L\LabQuizzes\lenson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2000" y="304800"/>
            <a:ext cx="1706879"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WINDOWS\Application Data\PHYS202L\LabQuizzes\lenson2.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934201" y="239133"/>
            <a:ext cx="1371599" cy="10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948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1143000"/>
          </a:xfrm>
        </p:spPr>
        <p:txBody>
          <a:bodyPr/>
          <a:lstStyle/>
          <a:p>
            <a:r>
              <a:rPr lang="en-US" altLang="en-US" sz="4000" b="1" dirty="0" smtClean="0">
                <a:solidFill>
                  <a:srgbClr val="000000"/>
                </a:solidFill>
                <a:latin typeface="Arial" charset="0"/>
                <a:cs typeface="Arial" charset="0"/>
              </a:rPr>
              <a:t>Problem</a:t>
            </a:r>
            <a:endParaRPr lang="en-US" altLang="en-US" sz="4000" b="1" dirty="0">
              <a:solidFill>
                <a:srgbClr val="000000"/>
              </a:solidFill>
              <a:latin typeface="Arial" charset="0"/>
              <a:cs typeface="Arial" charset="0"/>
            </a:endParaRPr>
          </a:p>
        </p:txBody>
      </p:sp>
      <p:sp>
        <p:nvSpPr>
          <p:cNvPr id="40964" name="Text Box 4"/>
          <p:cNvSpPr txBox="1">
            <a:spLocks noChangeArrowheads="1"/>
          </p:cNvSpPr>
          <p:nvPr/>
        </p:nvSpPr>
        <p:spPr bwMode="auto">
          <a:xfrm>
            <a:off x="762000" y="1219200"/>
            <a:ext cx="792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 diverging lens has a focal length of –32 cm. An object is placed 19 cm in front of this lens. Calculate </a:t>
            </a:r>
            <a:br>
              <a:rPr lang="en-US" altLang="en-US" dirty="0"/>
            </a:br>
            <a:r>
              <a:rPr lang="en-US" altLang="en-US" dirty="0"/>
              <a:t>(a) the image distance and </a:t>
            </a:r>
            <a:br>
              <a:rPr lang="en-US" altLang="en-US" dirty="0"/>
            </a:br>
            <a:r>
              <a:rPr lang="en-US" altLang="en-US" dirty="0"/>
              <a:t>(b) the magnification</a:t>
            </a:r>
            <a:br>
              <a:rPr lang="en-US" altLang="en-US" dirty="0"/>
            </a:br>
            <a:r>
              <a:rPr lang="en-US" altLang="en-US" dirty="0"/>
              <a:t>(c) Is the image real or virtual?</a:t>
            </a:r>
            <a:br>
              <a:rPr lang="en-US" altLang="en-US" dirty="0"/>
            </a:br>
            <a:r>
              <a:rPr lang="en-US" altLang="en-US" dirty="0"/>
              <a:t>(d) Is the image upright or inverted?</a:t>
            </a:r>
            <a:br>
              <a:rPr lang="en-US" altLang="en-US" dirty="0"/>
            </a:br>
            <a:r>
              <a:rPr lang="en-US" altLang="en-US" dirty="0"/>
              <a:t>(e) Is the image enlarged or reduced in size?</a:t>
            </a:r>
            <a:br>
              <a:rPr lang="en-US" altLang="en-US" dirty="0"/>
            </a:br>
            <a:r>
              <a:rPr lang="en-US" altLang="en-US" dirty="0"/>
              <a:t>(f) Draw a ray diagram. </a:t>
            </a:r>
          </a:p>
        </p:txBody>
      </p:sp>
      <p:pic>
        <p:nvPicPr>
          <p:cNvPr id="4" name="Picture 4" descr="C:\WINDOWS\Application Data\PHYS202L\LabQuizzes\lenson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79929" y="80682"/>
            <a:ext cx="1706879"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WINDOWS\Application Data\PHYS202L\LabQuizzes\lenson2.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925236" y="103094"/>
            <a:ext cx="1371599" cy="10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182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lstStyle/>
          <a:p>
            <a:r>
              <a:rPr lang="en-US" altLang="en-US" sz="4000"/>
              <a:t>Refraction and Speed of the Wave </a:t>
            </a:r>
          </a:p>
        </p:txBody>
      </p:sp>
      <p:graphicFrame>
        <p:nvGraphicFramePr>
          <p:cNvPr id="51204" name="Object 4"/>
          <p:cNvGraphicFramePr>
            <a:graphicFrameLocks noGrp="1" noChangeAspect="1"/>
          </p:cNvGraphicFramePr>
          <p:nvPr>
            <p:ph idx="1"/>
          </p:nvPr>
        </p:nvGraphicFramePr>
        <p:xfrm>
          <a:off x="685800" y="2133600"/>
          <a:ext cx="7772400" cy="3151188"/>
        </p:xfrm>
        <a:graphic>
          <a:graphicData uri="http://schemas.openxmlformats.org/presentationml/2006/ole">
            <mc:AlternateContent xmlns:mc="http://schemas.openxmlformats.org/markup-compatibility/2006">
              <mc:Choice xmlns:v="urn:schemas-microsoft-com:vml" Requires="v">
                <p:oleObj spid="_x0000_s51210" name="Photo Editor Photo" r:id="rId3" imgW="15204022" imgH="6163535" progId="">
                  <p:embed/>
                </p:oleObj>
              </mc:Choice>
              <mc:Fallback>
                <p:oleObj name="Photo Editor Photo" r:id="rId3" imgW="15204022" imgH="6163535"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33600"/>
                        <a:ext cx="7772400" cy="315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r>
              <a:rPr lang="en-US" altLang="en-US" b="1" dirty="0">
                <a:solidFill>
                  <a:srgbClr val="000000"/>
                </a:solidFill>
                <a:latin typeface="Arial" charset="0"/>
                <a:cs typeface="Arial" charset="0"/>
              </a:rPr>
              <a:t>26.2 </a:t>
            </a:r>
            <a:r>
              <a:rPr lang="en-US" altLang="en-US" b="1" dirty="0">
                <a:solidFill>
                  <a:srgbClr val="009999"/>
                </a:solidFill>
                <a:latin typeface="Arial" charset="0"/>
                <a:cs typeface="Arial" charset="0"/>
              </a:rPr>
              <a:t>Snell's </a:t>
            </a:r>
            <a:r>
              <a:rPr lang="en-US" altLang="en-US" b="1" dirty="0" smtClean="0">
                <a:solidFill>
                  <a:srgbClr val="009999"/>
                </a:solidFill>
                <a:latin typeface="Arial" charset="0"/>
                <a:cs typeface="Arial" charset="0"/>
              </a:rPr>
              <a:t>Law of Refraction </a:t>
            </a:r>
            <a:endParaRPr lang="en-US" altLang="en-US" b="1" dirty="0">
              <a:solidFill>
                <a:srgbClr val="009999"/>
              </a:solidFill>
              <a:latin typeface="Arial" charset="0"/>
              <a:cs typeface="Arial" charset="0"/>
            </a:endParaRPr>
          </a:p>
        </p:txBody>
      </p:sp>
      <p:sp>
        <p:nvSpPr>
          <p:cNvPr id="70657" name="Rectangle 1"/>
          <p:cNvSpPr>
            <a:spLocks noChangeArrowheads="1"/>
          </p:cNvSpPr>
          <p:nvPr/>
        </p:nvSpPr>
        <p:spPr bwMode="auto">
          <a:xfrm>
            <a:off x="533400" y="4281845"/>
            <a:ext cx="7467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2000" b="0" i="0" u="none" strike="noStrike" cap="none" normalizeH="0" baseline="0" dirty="0" smtClean="0">
                <a:ln>
                  <a:noFill/>
                </a:ln>
                <a:solidFill>
                  <a:schemeClr val="tx1"/>
                </a:solidFill>
                <a:effectLst/>
                <a:latin typeface="Arial" pitchFamily="34" charset="0"/>
                <a:cs typeface="Arial" pitchFamily="34" charset="0"/>
              </a:rPr>
              <a:t>When light travels from a material with refractive index </a:t>
            </a:r>
            <a:r>
              <a:rPr lang="en-US" sz="2000" i="1" dirty="0" smtClean="0">
                <a:latin typeface="Arial" pitchFamily="34" charset="0"/>
                <a:cs typeface="Arial" pitchFamily="34" charset="0"/>
              </a:rPr>
              <a:t>n</a:t>
            </a:r>
            <a:r>
              <a:rPr lang="en-US" sz="2000" i="1" baseline="-25000" dirty="0" smtClean="0">
                <a:latin typeface="Arial" pitchFamily="34" charset="0"/>
                <a:cs typeface="Arial" pitchFamily="34" charset="0"/>
              </a:rPr>
              <a:t>1</a:t>
            </a:r>
            <a:r>
              <a:rPr lang="en-US" sz="2000" i="1" dirty="0" smtClean="0">
                <a:latin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cs typeface="Arial" pitchFamily="34" charset="0"/>
              </a:rPr>
              <a:t>into a material with refractive index </a:t>
            </a:r>
            <a:r>
              <a:rPr kumimoji="0" lang="en-US" sz="2000" b="0" i="1" u="none" strike="noStrike" cap="none" normalizeH="0" baseline="0" dirty="0" smtClean="0">
                <a:ln>
                  <a:noFill/>
                </a:ln>
                <a:solidFill>
                  <a:schemeClr val="tx1"/>
                </a:solidFill>
                <a:effectLst/>
                <a:latin typeface="Arial" pitchFamily="34" charset="0"/>
                <a:cs typeface="Arial" pitchFamily="34" charset="0"/>
              </a:rPr>
              <a:t>n</a:t>
            </a:r>
            <a:r>
              <a:rPr kumimoji="0" lang="en-US" sz="2000" b="0" i="1" u="none" strike="noStrike" cap="none" normalizeH="0" baseline="-25000" dirty="0" smtClean="0">
                <a:ln>
                  <a:noFill/>
                </a:ln>
                <a:solidFill>
                  <a:schemeClr val="tx1"/>
                </a:solidFill>
                <a:effectLst/>
                <a:latin typeface="Arial" pitchFamily="34" charset="0"/>
                <a:cs typeface="Arial" pitchFamily="34" charset="0"/>
              </a:rPr>
              <a:t>2 </a:t>
            </a:r>
            <a:r>
              <a:rPr kumimoji="0" lang="en-US" sz="2000" b="0" i="0" u="none" strike="noStrike" cap="none" normalizeH="0" baseline="0" dirty="0" smtClean="0">
                <a:ln>
                  <a:noFill/>
                </a:ln>
                <a:solidFill>
                  <a:schemeClr val="tx1"/>
                </a:solidFill>
                <a:effectLst/>
                <a:latin typeface="Arial" pitchFamily="34" charset="0"/>
                <a:cs typeface="Arial" pitchFamily="34" charset="0"/>
              </a:rPr>
              <a:t>the refracted ray, the incident ray, and the normal lie in the same plane. The angle of refraction </a:t>
            </a:r>
            <a:r>
              <a:rPr kumimoji="0" lang="el-GR" sz="2000" b="0" i="0" u="none" strike="noStrike" cap="none" normalizeH="0" baseline="0" dirty="0" smtClean="0">
                <a:ln>
                  <a:noFill/>
                </a:ln>
                <a:solidFill>
                  <a:schemeClr val="tx1"/>
                </a:solidFill>
                <a:effectLst/>
                <a:latin typeface="Arial" pitchFamily="34" charset="0"/>
                <a:cs typeface="Arial" pitchFamily="34" charset="0"/>
              </a:rPr>
              <a:t>θ</a:t>
            </a:r>
            <a:r>
              <a:rPr kumimoji="0" lang="en-US" sz="2000" b="0" i="0" u="none" strike="noStrike" cap="none" normalizeH="0" baseline="-25000" dirty="0" smtClean="0">
                <a:ln>
                  <a:noFill/>
                </a:ln>
                <a:solidFill>
                  <a:schemeClr val="tx1"/>
                </a:solidFill>
                <a:effectLst/>
                <a:latin typeface="Arial" pitchFamily="34" charset="0"/>
                <a:cs typeface="Arial" pitchFamily="34" charset="0"/>
              </a:rPr>
              <a:t>2</a:t>
            </a:r>
            <a:r>
              <a:rPr kumimoji="0" lang="en-US" sz="2000" b="0" i="0" u="none" strike="noStrike" cap="none" normalizeH="0" baseline="0" dirty="0" smtClean="0">
                <a:ln>
                  <a:noFill/>
                </a:ln>
                <a:solidFill>
                  <a:schemeClr val="tx1"/>
                </a:solidFill>
                <a:effectLst/>
                <a:latin typeface="Arial" pitchFamily="34" charset="0"/>
                <a:cs typeface="Arial" pitchFamily="34" charset="0"/>
              </a:rPr>
              <a:t> is related to the angle of incidence </a:t>
            </a:r>
            <a:r>
              <a:rPr kumimoji="0" lang="el-GR" sz="2000" b="0" i="0" u="none" strike="noStrike" cap="none" normalizeH="0" baseline="0" dirty="0" smtClean="0">
                <a:ln>
                  <a:noFill/>
                </a:ln>
                <a:solidFill>
                  <a:schemeClr val="tx1"/>
                </a:solidFill>
                <a:effectLst/>
                <a:latin typeface="Arial" pitchFamily="34" charset="0"/>
                <a:cs typeface="Arial" pitchFamily="34" charset="0"/>
              </a:rPr>
              <a:t>θ</a:t>
            </a:r>
            <a:r>
              <a:rPr kumimoji="0" lang="en-US" sz="2000" b="0" i="0" u="none" strike="noStrike" cap="none" normalizeH="0" baseline="-25000" dirty="0" smtClean="0">
                <a:ln>
                  <a:noFill/>
                </a:ln>
                <a:solidFill>
                  <a:schemeClr val="tx1"/>
                </a:solidFill>
                <a:effectLst/>
                <a:latin typeface="Arial" pitchFamily="34" charset="0"/>
                <a:cs typeface="Arial" pitchFamily="34" charset="0"/>
              </a:rPr>
              <a:t>1</a:t>
            </a:r>
            <a:r>
              <a:rPr kumimoji="0" lang="en-US" sz="2000" b="0" i="0" u="none" strike="noStrike" cap="none" normalizeH="0" baseline="0" dirty="0" smtClean="0">
                <a:ln>
                  <a:noFill/>
                </a:ln>
                <a:solidFill>
                  <a:schemeClr val="tx1"/>
                </a:solidFill>
                <a:effectLst/>
                <a:latin typeface="Arial" pitchFamily="34" charset="0"/>
                <a:cs typeface="Arial" pitchFamily="34" charset="0"/>
              </a:rPr>
              <a:t> by: </a:t>
            </a:r>
          </a:p>
        </p:txBody>
      </p:sp>
      <p:sp>
        <p:nvSpPr>
          <p:cNvPr id="10" name="Rectangle 6"/>
          <p:cNvSpPr>
            <a:spLocks noChangeArrowheads="1"/>
          </p:cNvSpPr>
          <p:nvPr/>
        </p:nvSpPr>
        <p:spPr bwMode="auto">
          <a:xfrm>
            <a:off x="2514600" y="5805845"/>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3200" i="1" dirty="0">
                <a:cs typeface="Times New Roman" pitchFamily="18" charset="0"/>
              </a:rPr>
              <a:t>n</a:t>
            </a:r>
            <a:r>
              <a:rPr lang="en-US" altLang="en-US" sz="3200" baseline="-30000" dirty="0">
                <a:cs typeface="Times New Roman" pitchFamily="18" charset="0"/>
              </a:rPr>
              <a:t>1</a:t>
            </a:r>
            <a:r>
              <a:rPr lang="en-US" altLang="en-US" sz="3200" dirty="0">
                <a:cs typeface="Times New Roman" pitchFamily="18" charset="0"/>
              </a:rPr>
              <a:t> sin </a:t>
            </a:r>
            <a:r>
              <a:rPr lang="en-US" altLang="en-US" sz="3200" i="1" dirty="0">
                <a:latin typeface="Symbol" pitchFamily="18" charset="2"/>
                <a:cs typeface="Times New Roman" pitchFamily="18" charset="0"/>
              </a:rPr>
              <a:t>q</a:t>
            </a:r>
            <a:r>
              <a:rPr lang="en-US" altLang="en-US" sz="3200" baseline="-30000" dirty="0">
                <a:cs typeface="Times New Roman" pitchFamily="18" charset="0"/>
              </a:rPr>
              <a:t>1</a:t>
            </a:r>
            <a:r>
              <a:rPr lang="en-US" altLang="en-US" sz="3200" dirty="0">
                <a:cs typeface="Times New Roman" pitchFamily="18" charset="0"/>
              </a:rPr>
              <a:t> = </a:t>
            </a:r>
            <a:r>
              <a:rPr lang="en-US" altLang="en-US" sz="3200" i="1" dirty="0">
                <a:cs typeface="Times New Roman" pitchFamily="18" charset="0"/>
              </a:rPr>
              <a:t>n</a:t>
            </a:r>
            <a:r>
              <a:rPr lang="en-US" altLang="en-US" sz="3200" baseline="-30000" dirty="0">
                <a:cs typeface="Times New Roman" pitchFamily="18" charset="0"/>
              </a:rPr>
              <a:t>2</a:t>
            </a:r>
            <a:r>
              <a:rPr lang="en-US" altLang="en-US" sz="3200" dirty="0">
                <a:cs typeface="Times New Roman" pitchFamily="18" charset="0"/>
              </a:rPr>
              <a:t> sin </a:t>
            </a:r>
            <a:r>
              <a:rPr lang="en-US" altLang="en-US" sz="3200" i="1" dirty="0">
                <a:latin typeface="Symbol" pitchFamily="18" charset="2"/>
                <a:cs typeface="Times New Roman" pitchFamily="18" charset="0"/>
              </a:rPr>
              <a:t>q</a:t>
            </a:r>
            <a:r>
              <a:rPr lang="en-US" altLang="en-US" sz="3200" baseline="-30000" dirty="0">
                <a:cs typeface="Times New Roman" pitchFamily="18" charset="0"/>
              </a:rPr>
              <a:t>2</a:t>
            </a:r>
            <a:endParaRPr lang="en-US" altLang="en-US" sz="3200"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95400"/>
            <a:ext cx="36290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Effect transition="in" filter="fade">
                                      <p:cBhvr>
                                        <p:cTn id="7" dur="2000"/>
                                        <p:tgtEl>
                                          <p:spTgt spid="706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85800" y="76200"/>
            <a:ext cx="7772400" cy="1143000"/>
          </a:xfrm>
        </p:spPr>
        <p:txBody>
          <a:bodyPr/>
          <a:lstStyle/>
          <a:p>
            <a:r>
              <a:rPr lang="en-US" altLang="en-US" b="1" dirty="0">
                <a:solidFill>
                  <a:srgbClr val="000000"/>
                </a:solidFill>
                <a:latin typeface="Arial" charset="0"/>
                <a:cs typeface="Arial" charset="0"/>
              </a:rPr>
              <a:t>Derivation of Snell's Law</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pic>
        <p:nvPicPr>
          <p:cNvPr id="13317" name="Picture 1029" descr="fig26_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219200"/>
            <a:ext cx="542925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Apparent depth and Actual depth</a:t>
            </a:r>
            <a:endParaRPr lang="en-US" dirty="0"/>
          </a:p>
        </p:txBody>
      </p:sp>
      <p:pic>
        <p:nvPicPr>
          <p:cNvPr id="92165" name="Picture 5"/>
          <p:cNvPicPr>
            <a:picLocks noChangeAspect="1" noChangeArrowheads="1"/>
          </p:cNvPicPr>
          <p:nvPr/>
        </p:nvPicPr>
        <p:blipFill>
          <a:blip r:embed="rId2" cstate="print"/>
          <a:srcRect/>
          <a:stretch>
            <a:fillRect/>
          </a:stretch>
        </p:blipFill>
        <p:spPr bwMode="auto">
          <a:xfrm>
            <a:off x="2209800" y="2057400"/>
            <a:ext cx="5108683" cy="256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152400"/>
            <a:ext cx="8305800" cy="1143000"/>
          </a:xfrm>
        </p:spPr>
        <p:txBody>
          <a:bodyPr/>
          <a:lstStyle/>
          <a:p>
            <a:r>
              <a:rPr lang="en-US" altLang="en-US" b="1" dirty="0">
                <a:solidFill>
                  <a:srgbClr val="000000"/>
                </a:solidFill>
                <a:latin typeface="Arial" charset="0"/>
                <a:cs typeface="Arial" charset="0"/>
              </a:rPr>
              <a:t>26.3 </a:t>
            </a:r>
            <a:r>
              <a:rPr lang="en-US" altLang="en-US" b="1" dirty="0">
                <a:solidFill>
                  <a:srgbClr val="009999"/>
                </a:solidFill>
                <a:latin typeface="Arial" charset="0"/>
                <a:cs typeface="Arial" charset="0"/>
              </a:rPr>
              <a:t>Total Internal Reflection</a:t>
            </a:r>
            <a:r>
              <a:rPr lang="en-US" altLang="en-US" b="1" dirty="0">
                <a:solidFill>
                  <a:srgbClr val="000000"/>
                </a:solidFill>
                <a:latin typeface="Arial" charset="0"/>
                <a:cs typeface="Arial" charset="0"/>
              </a:rPr>
              <a:t> </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graphicFrame>
        <p:nvGraphicFramePr>
          <p:cNvPr id="41995" name="Object 11"/>
          <p:cNvGraphicFramePr>
            <a:graphicFrameLocks noGrp="1" noChangeAspect="1"/>
          </p:cNvGraphicFramePr>
          <p:nvPr>
            <p:ph idx="1"/>
          </p:nvPr>
        </p:nvGraphicFramePr>
        <p:xfrm>
          <a:off x="4038600" y="5797550"/>
          <a:ext cx="4419600" cy="1060450"/>
        </p:xfrm>
        <a:graphic>
          <a:graphicData uri="http://schemas.openxmlformats.org/presentationml/2006/ole">
            <mc:AlternateContent xmlns:mc="http://schemas.openxmlformats.org/markup-compatibility/2006">
              <mc:Choice xmlns:v="urn:schemas-microsoft-com:vml" Requires="v">
                <p:oleObj spid="_x0000_s42001" name="Bitmap Image" r:id="rId3" imgW="1905266" imgH="457143" progId="PBrush">
                  <p:embed/>
                </p:oleObj>
              </mc:Choice>
              <mc:Fallback>
                <p:oleObj name="Bitmap Image" r:id="rId3" imgW="1905266" imgH="457143" progId="PBrush">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797550"/>
                        <a:ext cx="44196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7" name="Text Box 13"/>
          <p:cNvSpPr txBox="1">
            <a:spLocks noChangeArrowheads="1"/>
          </p:cNvSpPr>
          <p:nvPr/>
        </p:nvSpPr>
        <p:spPr bwMode="auto">
          <a:xfrm>
            <a:off x="304800" y="5867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Critical angle, </a:t>
            </a:r>
            <a:r>
              <a:rPr lang="el-GR" altLang="en-US" dirty="0">
                <a:cs typeface="Times New Roman" pitchFamily="18" charset="0"/>
              </a:rPr>
              <a:t>θ</a:t>
            </a:r>
            <a:r>
              <a:rPr lang="en-US" altLang="en-US" baseline="-25000" dirty="0">
                <a:cs typeface="Times New Roman" pitchFamily="18" charset="0"/>
              </a:rPr>
              <a:t>c </a:t>
            </a:r>
            <a:r>
              <a:rPr lang="en-US" altLang="en-US" dirty="0">
                <a:cs typeface="Times New Roman" pitchFamily="18" charset="0"/>
              </a:rPr>
              <a:t>is given by:  </a:t>
            </a:r>
            <a:endParaRPr lang="el-GR" altLang="en-US" baseline="-25000" dirty="0">
              <a:cs typeface="Times New Roman" pitchFamily="18" charset="0"/>
            </a:endParaRPr>
          </a:p>
        </p:txBody>
      </p:sp>
      <p:pic>
        <p:nvPicPr>
          <p:cNvPr id="41999" name="Picture 15"/>
          <p:cNvPicPr>
            <a:picLocks noChangeAspect="1" noChangeArrowheads="1"/>
          </p:cNvPicPr>
          <p:nvPr/>
        </p:nvPicPr>
        <p:blipFill>
          <a:blip r:embed="rId5" cstate="print"/>
          <a:srcRect/>
          <a:stretch>
            <a:fillRect/>
          </a:stretch>
        </p:blipFill>
        <p:spPr bwMode="auto">
          <a:xfrm>
            <a:off x="0" y="838200"/>
            <a:ext cx="3209925" cy="2143125"/>
          </a:xfrm>
          <a:prstGeom prst="rect">
            <a:avLst/>
          </a:prstGeom>
          <a:noFill/>
          <a:ln w="9525">
            <a:noFill/>
            <a:miter lim="800000"/>
            <a:headEnd/>
            <a:tailEnd/>
          </a:ln>
        </p:spPr>
      </p:pic>
      <p:pic>
        <p:nvPicPr>
          <p:cNvPr id="42000" name="Picture 16"/>
          <p:cNvPicPr>
            <a:picLocks noChangeAspect="1" noChangeArrowheads="1"/>
          </p:cNvPicPr>
          <p:nvPr/>
        </p:nvPicPr>
        <p:blipFill>
          <a:blip r:embed="rId6" cstate="print"/>
          <a:srcRect/>
          <a:stretch>
            <a:fillRect/>
          </a:stretch>
        </p:blipFill>
        <p:spPr bwMode="auto">
          <a:xfrm>
            <a:off x="3429000" y="1905000"/>
            <a:ext cx="2914650" cy="2152650"/>
          </a:xfrm>
          <a:prstGeom prst="rect">
            <a:avLst/>
          </a:prstGeom>
          <a:noFill/>
          <a:ln w="9525">
            <a:noFill/>
            <a:miter lim="800000"/>
            <a:headEnd/>
            <a:tailEnd/>
          </a:ln>
        </p:spPr>
      </p:pic>
      <p:pic>
        <p:nvPicPr>
          <p:cNvPr id="42001" name="Picture 17"/>
          <p:cNvPicPr>
            <a:picLocks noChangeAspect="1" noChangeArrowheads="1"/>
          </p:cNvPicPr>
          <p:nvPr/>
        </p:nvPicPr>
        <p:blipFill>
          <a:blip r:embed="rId7" cstate="print"/>
          <a:srcRect/>
          <a:stretch>
            <a:fillRect/>
          </a:stretch>
        </p:blipFill>
        <p:spPr bwMode="auto">
          <a:xfrm>
            <a:off x="5486400" y="4267200"/>
            <a:ext cx="3190875" cy="159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9"/>
                                        </p:tgtEl>
                                        <p:attrNameLst>
                                          <p:attrName>style.visibility</p:attrName>
                                        </p:attrNameLst>
                                      </p:cBhvr>
                                      <p:to>
                                        <p:strVal val="visible"/>
                                      </p:to>
                                    </p:set>
                                    <p:animEffect transition="in" filter="fade">
                                      <p:cBhvr>
                                        <p:cTn id="7" dur="2000"/>
                                        <p:tgtEl>
                                          <p:spTgt spid="419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000"/>
                                        </p:tgtEl>
                                        <p:attrNameLst>
                                          <p:attrName>style.visibility</p:attrName>
                                        </p:attrNameLst>
                                      </p:cBhvr>
                                      <p:to>
                                        <p:strVal val="visible"/>
                                      </p:to>
                                    </p:set>
                                    <p:animEffect transition="in" filter="fade">
                                      <p:cBhvr>
                                        <p:cTn id="12" dur="2000"/>
                                        <p:tgtEl>
                                          <p:spTgt spid="420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001"/>
                                        </p:tgtEl>
                                        <p:attrNameLst>
                                          <p:attrName>style.visibility</p:attrName>
                                        </p:attrNameLst>
                                      </p:cBhvr>
                                      <p:to>
                                        <p:strVal val="visible"/>
                                      </p:to>
                                    </p:set>
                                    <p:animEffect transition="in" filter="fade">
                                      <p:cBhvr>
                                        <p:cTn id="17" dur="2000"/>
                                        <p:tgtEl>
                                          <p:spTgt spid="420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97">
                                            <p:txEl>
                                              <p:pRg st="0" end="0"/>
                                            </p:txEl>
                                          </p:spTgt>
                                        </p:tgtEl>
                                        <p:attrNameLst>
                                          <p:attrName>style.visibility</p:attrName>
                                        </p:attrNameLst>
                                      </p:cBhvr>
                                      <p:to>
                                        <p:strVal val="visible"/>
                                      </p:to>
                                    </p:set>
                                    <p:animEffect transition="in" filter="fade">
                                      <p:cBhvr>
                                        <p:cTn id="22" dur="2000"/>
                                        <p:tgtEl>
                                          <p:spTgt spid="4199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995"/>
                                        </p:tgtEl>
                                        <p:attrNameLst>
                                          <p:attrName>style.visibility</p:attrName>
                                        </p:attrNameLst>
                                      </p:cBhvr>
                                      <p:to>
                                        <p:strVal val="visible"/>
                                      </p:to>
                                    </p:set>
                                    <p:animEffect transition="in" filter="fade">
                                      <p:cBhvr>
                                        <p:cTn id="27" dur="20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1143000"/>
          </a:xfrm>
        </p:spPr>
        <p:txBody>
          <a:bodyPr/>
          <a:lstStyle/>
          <a:p>
            <a:r>
              <a:rPr lang="en-US" altLang="en-US" b="1" dirty="0">
                <a:solidFill>
                  <a:srgbClr val="000000"/>
                </a:solidFill>
                <a:latin typeface="Arial" charset="0"/>
                <a:cs typeface="Arial" charset="0"/>
              </a:rPr>
              <a:t>Why a diamond sparkles?</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sp>
        <p:nvSpPr>
          <p:cNvPr id="14340" name="Rectangle 4"/>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3" name="Text Box 7"/>
          <p:cNvSpPr txBox="1">
            <a:spLocks noChangeArrowheads="1"/>
          </p:cNvSpPr>
          <p:nvPr/>
        </p:nvSpPr>
        <p:spPr bwMode="auto">
          <a:xfrm>
            <a:off x="533400" y="13716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Why does a diamond exhibit such brilliance? And why does a diamond lose much of its brilliance when placed under water?</a:t>
            </a:r>
          </a:p>
        </p:txBody>
      </p:sp>
      <p:pic>
        <p:nvPicPr>
          <p:cNvPr id="80898" name="Picture 2" descr="ID1348_fg26_010"/>
          <p:cNvPicPr>
            <a:picLocks noChangeAspect="1" noChangeArrowheads="1"/>
          </p:cNvPicPr>
          <p:nvPr/>
        </p:nvPicPr>
        <p:blipFill>
          <a:blip r:embed="rId2" cstate="print"/>
          <a:srcRect/>
          <a:stretch>
            <a:fillRect/>
          </a:stretch>
        </p:blipFill>
        <p:spPr bwMode="auto">
          <a:xfrm>
            <a:off x="457200" y="2514600"/>
            <a:ext cx="8001000" cy="3038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20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b="1">
                <a:solidFill>
                  <a:srgbClr val="000000"/>
                </a:solidFill>
                <a:latin typeface="Arial" charset="0"/>
                <a:cs typeface="Arial" charset="0"/>
              </a:rPr>
              <a:t>Optical Instruments</a:t>
            </a:r>
          </a:p>
        </p:txBody>
      </p:sp>
      <p:sp>
        <p:nvSpPr>
          <p:cNvPr id="15364" name="Text Box 4"/>
          <p:cNvSpPr txBox="1">
            <a:spLocks noChangeArrowheads="1"/>
          </p:cNvSpPr>
          <p:nvPr/>
        </p:nvSpPr>
        <p:spPr bwMode="auto">
          <a:xfrm>
            <a:off x="381000" y="1981200"/>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Many optical instruments, such as binoculars, periscopes, and telescopes, use glass prisms and total internal reflection to turn a beam of light through 90° or 180°.</a:t>
            </a:r>
          </a:p>
        </p:txBody>
      </p:sp>
      <p:pic>
        <p:nvPicPr>
          <p:cNvPr id="15366" name="Picture 6" descr="fig26_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581400"/>
            <a:ext cx="5475288" cy="209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588</Words>
  <Application>Microsoft Office PowerPoint</Application>
  <PresentationFormat>On-screen Show (4:3)</PresentationFormat>
  <Paragraphs>112</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Default Design</vt:lpstr>
      <vt:lpstr>Photo Editor Photo</vt:lpstr>
      <vt:lpstr>Bitmap Image</vt:lpstr>
      <vt:lpstr>C H A P T E R   26 The Refraction of Light: Lenses and Optical Instruments </vt:lpstr>
      <vt:lpstr>26.1 The Index of Refraction</vt:lpstr>
      <vt:lpstr>Refraction and Speed of the Wave </vt:lpstr>
      <vt:lpstr>26.2 Snell's Law of Refraction </vt:lpstr>
      <vt:lpstr>Derivation of Snell's Law </vt:lpstr>
      <vt:lpstr>Apparent depth and Actual depth</vt:lpstr>
      <vt:lpstr>26.3 Total Internal Reflection  </vt:lpstr>
      <vt:lpstr>Why a diamond sparkles? </vt:lpstr>
      <vt:lpstr>Optical Instruments</vt:lpstr>
      <vt:lpstr>Fiber Optics </vt:lpstr>
      <vt:lpstr>Endoscopy</vt:lpstr>
      <vt:lpstr>Polarization of Light </vt:lpstr>
      <vt:lpstr>26.4. Polarization and the Reflection and Refraction of Light  </vt:lpstr>
      <vt:lpstr>26.5 The Dispersion of Light: Prisms and Rainbows  </vt:lpstr>
      <vt:lpstr>The Physics of Rainbows</vt:lpstr>
      <vt:lpstr>Primary &amp; Secondary Rainbow</vt:lpstr>
      <vt:lpstr>Primary Rainbow</vt:lpstr>
      <vt:lpstr>Secondary Rainbow</vt:lpstr>
      <vt:lpstr>26.6 Lenses</vt:lpstr>
      <vt:lpstr>Converging Lens and Diverging Lens</vt:lpstr>
      <vt:lpstr>Sign Conventions</vt:lpstr>
      <vt:lpstr>The Thin-lens Equation and the Magnification Equation  </vt:lpstr>
      <vt:lpstr>Problem 49</vt:lpstr>
      <vt:lpstr>Problem</vt:lpstr>
    </vt:vector>
  </TitlesOfParts>
  <Company>Winthrop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26 The Refraction of Light: Lenses and Optical Instruments</dc:title>
  <dc:creator>mahesp</dc:creator>
  <cp:lastModifiedBy>Maheswaranathan, Ponn</cp:lastModifiedBy>
  <cp:revision>21</cp:revision>
  <dcterms:created xsi:type="dcterms:W3CDTF">2004-04-07T11:18:06Z</dcterms:created>
  <dcterms:modified xsi:type="dcterms:W3CDTF">2015-04-16T12:28:13Z</dcterms:modified>
</cp:coreProperties>
</file>