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2" r:id="rId4"/>
    <p:sldId id="293" r:id="rId5"/>
    <p:sldId id="295" r:id="rId6"/>
    <p:sldId id="296" r:id="rId7"/>
    <p:sldId id="297" r:id="rId8"/>
    <p:sldId id="299" r:id="rId9"/>
    <p:sldId id="300" r:id="rId10"/>
    <p:sldId id="301" r:id="rId11"/>
    <p:sldId id="30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E3EBE-C60D-4955-9771-0B66266CE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38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2973F-C673-4304-99C1-313BF6DD3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129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F16F9-482F-47F2-AD26-2999251B2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0147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4BAA3-282D-4817-8DB1-43862C1D5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3242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CAF0A-9213-402F-8283-4CE7AF268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5382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EAC7-C469-4149-96C4-3B462CD5B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037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8FDBB-716E-4C0E-8777-123D5DFE2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8262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3178D-2962-4998-B670-68210A63E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7878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630A7-F280-4C7D-9FBB-2E8D4183F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9959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E64B-C7AE-4C56-9D90-CB59FA9EA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0762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D6E7-0CE0-4CB0-AC90-C2C8BFAED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0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1AEBF4-492E-4CCB-B9B5-BB7BAAEE7B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  <a:latin typeface="Arial" charset="0"/>
              </a:rPr>
              <a:t>C H A P T E R   15</a:t>
            </a:r>
            <a:br>
              <a:rPr lang="en-US" altLang="en-US">
                <a:solidFill>
                  <a:srgbClr val="CC3300"/>
                </a:solidFill>
                <a:latin typeface="Arial" charset="0"/>
              </a:rPr>
            </a:br>
            <a:r>
              <a:rPr lang="en-US" altLang="en-US" b="1">
                <a:solidFill>
                  <a:srgbClr val="000000"/>
                </a:solidFill>
                <a:latin typeface="Arial" charset="0"/>
              </a:rPr>
              <a:t>Thermodynamics</a:t>
            </a:r>
            <a:br>
              <a:rPr lang="en-US" altLang="en-US" b="1">
                <a:solidFill>
                  <a:srgbClr val="000000"/>
                </a:solidFill>
                <a:latin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15.11 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Entropy, S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1750" y="3097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4" name="Picture 6" descr="eq15_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2471738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0" y="1143000"/>
            <a:ext cx="68262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dirty="0" smtClean="0"/>
              <a:t>thermodynamic quantity representing the unavailability of a system's thermal energy for conversion into mechanical </a:t>
            </a:r>
            <a:r>
              <a:rPr lang="en-US" dirty="0" smtClean="0"/>
              <a:t>work.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 degree </a:t>
            </a:r>
            <a:r>
              <a:rPr lang="en-US" dirty="0" smtClean="0"/>
              <a:t>of disorder or randomness in the system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Change </a:t>
            </a:r>
            <a:r>
              <a:rPr lang="en-US" altLang="en-US" dirty="0"/>
              <a:t>in entropy is defined as follows,</a:t>
            </a:r>
          </a:p>
        </p:txBody>
      </p:sp>
      <p:pic>
        <p:nvPicPr>
          <p:cNvPr id="8" name="Picture 5" descr="A block of ice is an example of an ordered system relative to a puddle of water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971800" y="4876800"/>
            <a:ext cx="3771900" cy="17430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7" name="Picture 9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5664" y="914400"/>
            <a:ext cx="2128336" cy="589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15.12 </a:t>
            </a:r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Third Law of Thermodynamics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It is not possible to lower the </a:t>
            </a:r>
            <a:r>
              <a:rPr lang="en-US" altLang="en-US">
                <a:solidFill>
                  <a:srgbClr val="009900"/>
                </a:solidFill>
              </a:rPr>
              <a:t>temperature</a:t>
            </a:r>
            <a:r>
              <a:rPr lang="en-US" altLang="en-US"/>
              <a:t> of any system to absolute zero in a finite number of steps.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15.7 </a:t>
            </a:r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Second Law of Thermodynamics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flows spontaneously from a substance at a higher </a:t>
            </a:r>
            <a:r>
              <a:rPr lang="en-US" altLang="en-US" dirty="0">
                <a:solidFill>
                  <a:srgbClr val="009900"/>
                </a:solidFill>
              </a:rPr>
              <a:t>temperature</a:t>
            </a:r>
            <a:r>
              <a:rPr lang="en-US" altLang="en-US" dirty="0"/>
              <a:t> to a substance at a lower temperature and does not flow spontaneously in the reverse direction.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15.8 </a:t>
            </a:r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Heat Engines </a:t>
            </a:r>
            <a:b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38915" name="Picture 3" descr="fig15_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2228850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58674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heat engine</a:t>
            </a:r>
            <a:r>
              <a:rPr lang="en-US" altLang="en-US" dirty="0"/>
              <a:t> is any device that uses </a:t>
            </a: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to perform </a:t>
            </a:r>
            <a:r>
              <a:rPr lang="en-US" altLang="en-US" dirty="0">
                <a:solidFill>
                  <a:srgbClr val="009900"/>
                </a:solidFill>
              </a:rPr>
              <a:t>work</a:t>
            </a:r>
            <a:r>
              <a:rPr lang="en-US" altLang="en-US" dirty="0"/>
              <a:t>. It has three essential features: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1. </a:t>
            </a: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is supplied to the engine at a relatively high </a:t>
            </a:r>
            <a:r>
              <a:rPr lang="en-US" altLang="en-US" dirty="0">
                <a:solidFill>
                  <a:srgbClr val="009900"/>
                </a:solidFill>
              </a:rPr>
              <a:t>temperature, </a:t>
            </a:r>
            <a:r>
              <a:rPr lang="en-US" altLang="en-US" i="1" dirty="0"/>
              <a:t>hot reservoir.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b="1" dirty="0"/>
              <a:t>2. </a:t>
            </a:r>
            <a:r>
              <a:rPr lang="en-US" altLang="en-US" dirty="0"/>
              <a:t>Part of the input heat is used to perform </a:t>
            </a:r>
            <a:r>
              <a:rPr lang="en-US" altLang="en-US" dirty="0">
                <a:solidFill>
                  <a:srgbClr val="009900"/>
                </a:solidFill>
              </a:rPr>
              <a:t>work</a:t>
            </a:r>
            <a:r>
              <a:rPr lang="en-US" altLang="en-US" dirty="0"/>
              <a:t> by the </a:t>
            </a:r>
            <a:r>
              <a:rPr lang="en-US" altLang="en-US" i="1" dirty="0"/>
              <a:t>working substance</a:t>
            </a:r>
            <a:r>
              <a:rPr lang="en-US" altLang="en-US" dirty="0"/>
              <a:t> of the engine, which is the material within the engine that actually does the work. 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3. </a:t>
            </a:r>
            <a:r>
              <a:rPr lang="en-US" altLang="en-US" dirty="0"/>
              <a:t>The remainder of the input heat is rejected at a temperature lower than the input temperature to a place called the </a:t>
            </a:r>
            <a:r>
              <a:rPr lang="en-US" altLang="en-US" i="1" dirty="0"/>
              <a:t>cold reservoir.</a:t>
            </a:r>
            <a:endParaRPr lang="en-US" altLang="en-US" dirty="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477000" y="50292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Q</a:t>
            </a:r>
            <a:r>
              <a:rPr lang="en-US" altLang="en-US" sz="2800" baseline="-25000" dirty="0"/>
              <a:t>H</a:t>
            </a:r>
            <a:r>
              <a:rPr lang="en-US" altLang="en-US" sz="2800" dirty="0"/>
              <a:t> = Q</a:t>
            </a:r>
            <a:r>
              <a:rPr lang="en-US" altLang="en-US" sz="2800" baseline="-25000" dirty="0"/>
              <a:t>C</a:t>
            </a:r>
            <a:r>
              <a:rPr lang="en-US" altLang="en-US" sz="2800" dirty="0"/>
              <a:t> +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  <p:bldP spid="389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/>
              <a:t>Efficiency,e</a:t>
            </a:r>
            <a:r>
              <a:rPr lang="en-US" altLang="en-US"/>
              <a:t> of a Heat Engine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9213" y="310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42" name="Picture 6" descr="eq15_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429000" cy="107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124200" y="301256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Q</a:t>
            </a:r>
            <a:r>
              <a:rPr lang="en-US" altLang="en-US" sz="2800" baseline="-25000" dirty="0"/>
              <a:t>H</a:t>
            </a:r>
            <a:r>
              <a:rPr lang="en-US" altLang="en-US" sz="2800" dirty="0"/>
              <a:t> = Q</a:t>
            </a:r>
            <a:r>
              <a:rPr lang="en-US" altLang="en-US" sz="2800" baseline="-25000" dirty="0"/>
              <a:t>C</a:t>
            </a:r>
            <a:r>
              <a:rPr lang="en-US" altLang="en-US" sz="2800" dirty="0"/>
              <a:t> + W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352800" y="3886200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Q</a:t>
            </a:r>
            <a:r>
              <a:rPr lang="en-US" altLang="en-US" sz="2800" baseline="-25000" dirty="0"/>
              <a:t>H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- </a:t>
            </a:r>
            <a:r>
              <a:rPr lang="en-US" altLang="en-US" sz="2800" dirty="0"/>
              <a:t>Q</a:t>
            </a:r>
            <a:r>
              <a:rPr lang="en-US" altLang="en-US" sz="2800" baseline="-25000" dirty="0"/>
              <a:t>C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= W</a:t>
            </a:r>
            <a:endParaRPr lang="en-US" alt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2514600" y="4800600"/>
                <a:ext cx="4026230" cy="900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𝑒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𝑊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𝑄</m:t>
                              </m:r>
                            </m:e>
                            <m:sub>
                              <m:r>
                                <a:rPr lang="en-US" i="1"/>
                                <m:t>𝐻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𝑄</m:t>
                              </m:r>
                            </m:e>
                            <m:sub>
                              <m:r>
                                <a:rPr lang="en-US" i="1"/>
                                <m:t>𝐻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𝑄</m:t>
                              </m:r>
                            </m:e>
                            <m:sub>
                              <m:r>
                                <a:rPr lang="en-US" i="1"/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𝑄</m:t>
                              </m:r>
                            </m:e>
                            <m:sub>
                              <m:r>
                                <a:rPr lang="en-US" i="1"/>
                                <m:t>𝐻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=1−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𝑄</m:t>
                              </m:r>
                            </m:e>
                            <m:sub>
                              <m:r>
                                <a:rPr lang="en-US" i="1"/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𝑄</m:t>
                              </m:r>
                            </m:e>
                            <m:sub>
                              <m:r>
                                <a:rPr lang="en-US" i="1"/>
                                <m:t>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800600"/>
                <a:ext cx="4026230" cy="90050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/>
      <p:bldP spid="8" grpId="0" build="p"/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15.10 Refrigerators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and </a:t>
            </a:r>
            <a:b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Air Conditioners</a:t>
            </a:r>
          </a:p>
        </p:txBody>
      </p:sp>
      <p:pic>
        <p:nvPicPr>
          <p:cNvPr id="41987" name="Picture 3" descr="fig15_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2239963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3810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In a refrigeration process,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work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is used to remove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heat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baseline="-30000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from the cold reservoir and deposit heat 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baseline="-30000" dirty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into the hot reservoir.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Refrigerator </a:t>
            </a:r>
          </a:p>
        </p:txBody>
      </p:sp>
      <p:pic>
        <p:nvPicPr>
          <p:cNvPr id="43013" name="Picture 5" descr="fig15_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54163"/>
            <a:ext cx="3132138" cy="530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Air Conditioner</a:t>
            </a:r>
          </a:p>
        </p:txBody>
      </p:sp>
      <p:pic>
        <p:nvPicPr>
          <p:cNvPr id="44037" name="Picture 5" descr="fig15_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3222625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Coefficient of Performance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71438" y="294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6086" name="Picture 6" descr="eq15_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4251325" cy="22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33400" y="19050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For a refrigerator or air-conditioner, the coefficient of performance is given by,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Heat Pump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47109" name="Picture 5" descr="fig15_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3246438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5088" y="294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7112" name="Picture 8" descr="eq15_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26670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260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 H A P T E R   15 Thermodynamics </vt:lpstr>
      <vt:lpstr>15.7 The Second Law of Thermodynamics</vt:lpstr>
      <vt:lpstr>15.8 Heat Engines  </vt:lpstr>
      <vt:lpstr>Efficiency,e of a Heat Engine  </vt:lpstr>
      <vt:lpstr>15.10 Refrigerators and  Air Conditioners</vt:lpstr>
      <vt:lpstr>Refrigerator </vt:lpstr>
      <vt:lpstr>Air Conditioner</vt:lpstr>
      <vt:lpstr>Coefficient of Performance </vt:lpstr>
      <vt:lpstr>Heat Pump  </vt:lpstr>
      <vt:lpstr>15.11 Entropy, S</vt:lpstr>
      <vt:lpstr>15.12 The Third Law of Thermodynamics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15 Thermodynamics</dc:title>
  <dc:creator>Maheswaranathan, Ponn</dc:creator>
  <cp:lastModifiedBy>mahes</cp:lastModifiedBy>
  <cp:revision>14</cp:revision>
  <dcterms:modified xsi:type="dcterms:W3CDTF">2015-01-27T13:03:11Z</dcterms:modified>
</cp:coreProperties>
</file>