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4" r:id="rId3"/>
    <p:sldId id="265" r:id="rId4"/>
    <p:sldId id="304" r:id="rId5"/>
    <p:sldId id="272" r:id="rId6"/>
    <p:sldId id="274" r:id="rId7"/>
    <p:sldId id="276" r:id="rId8"/>
    <p:sldId id="279" r:id="rId9"/>
    <p:sldId id="283" r:id="rId10"/>
    <p:sldId id="286" r:id="rId11"/>
    <p:sldId id="287" r:id="rId12"/>
    <p:sldId id="306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3A9199-2E3A-4A40-AE9F-63E4CA9D9CF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D5FD47-E7C9-464F-BDF3-E48DE151E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53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623ED612-9232-43BC-A038-7A0522C04966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E84E8E1-7BAA-436E-92BE-447DE2DA7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95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67D7C0D-EF89-4DCD-B963-28EED6CE056D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C0484-46CF-412E-B3CC-BB46E9D86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D99E3-9C3C-4996-9671-151279E11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0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A268-2B5C-4C0E-85D6-602AC5BC0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64A30-E5D8-406E-A890-F1D4BE41E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3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908F-F098-4303-BE0B-5133D3DCE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2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F1FCE-5BBB-46C3-9B18-433AFB253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A926E-45D3-4E55-B642-1B6A5C4CF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9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65720-24A9-4768-84C0-A8B90862B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509A6-39E7-4A8F-9210-9C72D561D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BF98A-C752-4F64-B53C-2E49EBB69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DD7EF-186F-468B-95B6-7C983C972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1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CF81B0B-5FA6-4824-8AF2-2BACD11B4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E_zpk-EznQ&amp;list=PLbnrZHfNEDZxmZmL3fZHPTeoUO8amBox2&amp;index=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1OFlW8OXN64&amp;list=PLbnrZHfNEDZxmZmL3fZHPTeoUO8amBox2&amp;index=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C3300"/>
                </a:solidFill>
                <a:latin typeface="Arial" charset="0"/>
              </a:rPr>
              <a:t>C H A P T E R   15</a:t>
            </a:r>
            <a:br>
              <a:rPr lang="en-US" altLang="en-US" smtClean="0">
                <a:solidFill>
                  <a:srgbClr val="CC3300"/>
                </a:solidFill>
                <a:latin typeface="Arial" charset="0"/>
              </a:rPr>
            </a:br>
            <a:r>
              <a:rPr lang="en-US" altLang="en-US" b="1" smtClean="0">
                <a:solidFill>
                  <a:srgbClr val="000000"/>
                </a:solidFill>
                <a:latin typeface="Arial" charset="0"/>
              </a:rPr>
              <a:t>Thermodynamics</a:t>
            </a:r>
            <a:br>
              <a:rPr lang="en-US" altLang="en-US" b="1" smtClean="0">
                <a:solidFill>
                  <a:srgbClr val="000000"/>
                </a:solidFill>
                <a:latin typeface="Arial" charset="0"/>
              </a:rPr>
            </a:br>
            <a:endParaRPr lang="en-US" altLang="en-US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3048000"/>
            <a:ext cx="86868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u="sng"/>
              <a:t>Topics to be covered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Laws of thermodynamics: </a:t>
            </a:r>
            <a:br>
              <a:rPr lang="en-US" altLang="en-US"/>
            </a:br>
            <a:r>
              <a:rPr lang="en-US" altLang="en-US"/>
              <a:t>	Zeroth law, First law, Second law, and Third law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Thermal Processes: </a:t>
            </a:r>
            <a:br>
              <a:rPr lang="en-US" altLang="en-US"/>
            </a:br>
            <a:r>
              <a:rPr lang="en-US" altLang="en-US"/>
              <a:t>	Isobaric, Isochoric, adiabatic, and Isothermal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Heat engines, Refrigerators, Air-conditioners, and Heat pumps.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Entropy.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66800" y="1981200"/>
            <a:ext cx="685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/>
              <a:t>Thermodynamics</a:t>
            </a:r>
            <a:r>
              <a:rPr lang="en-US" altLang="en-US"/>
              <a:t> is the branch of physics that is built upon the fundamental laws that heat and work obey.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0000"/>
                </a:solidFill>
                <a:latin typeface="Arial" charset="0"/>
              </a:rPr>
              <a:t>Isothermal Expansion</a:t>
            </a:r>
          </a:p>
        </p:txBody>
      </p:sp>
      <p:pic>
        <p:nvPicPr>
          <p:cNvPr id="32771" name="Picture 3" descr="fig15_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00200"/>
            <a:ext cx="5257800" cy="307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3500" y="3079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2774" name="Picture 6" descr="eq15_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410200"/>
            <a:ext cx="23622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0" y="56388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Work Done:</a:t>
            </a:r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524000"/>
            <a:ext cx="3657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Isothermal, same temperature, </a:t>
            </a:r>
            <a:r>
              <a:rPr lang="el-GR" altLang="en-US"/>
              <a:t>Δ</a:t>
            </a:r>
            <a:r>
              <a:rPr lang="en-US" altLang="en-US"/>
              <a:t>U =0.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Applying First law of TD (ΔU = Q – W):  Q = 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Adiabatic Expansion</a:t>
            </a:r>
          </a:p>
        </p:txBody>
      </p:sp>
      <p:pic>
        <p:nvPicPr>
          <p:cNvPr id="33797" name="Picture 5" descr="fig15_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066800"/>
            <a:ext cx="534987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4152900"/>
            <a:ext cx="7848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/>
              <a:t>Adiabatic: no heat transfer, Q = 0.</a:t>
            </a:r>
          </a:p>
          <a:p>
            <a:pPr eaLnBrk="1" hangingPunct="1"/>
            <a:r>
              <a:rPr lang="en-US" altLang="en-US" dirty="0" smtClean="0"/>
              <a:t>  Applying </a:t>
            </a:r>
            <a:r>
              <a:rPr lang="en-US" altLang="en-US" dirty="0"/>
              <a:t>First law of TD (ΔU = Q – W):  ΔU = - W</a:t>
            </a:r>
          </a:p>
          <a:p>
            <a:pPr eaLnBrk="1" hangingPunct="1"/>
            <a:r>
              <a:rPr lang="en-US" altLang="en-US" dirty="0" smtClean="0"/>
              <a:t>    For monatomic:   U </a:t>
            </a:r>
            <a:r>
              <a:rPr lang="en-US" altLang="en-US" dirty="0"/>
              <a:t>= 3/2 </a:t>
            </a:r>
            <a:r>
              <a:rPr lang="en-US" altLang="en-US" dirty="0" err="1"/>
              <a:t>nRT</a:t>
            </a:r>
            <a:r>
              <a:rPr lang="en-US" altLang="en-US" dirty="0"/>
              <a:t>,  </a:t>
            </a:r>
            <a:r>
              <a:rPr lang="el-GR" altLang="en-US" dirty="0"/>
              <a:t>Δ</a:t>
            </a:r>
            <a:r>
              <a:rPr lang="en-US" altLang="en-US" dirty="0"/>
              <a:t>U = 3/2 </a:t>
            </a:r>
            <a:r>
              <a:rPr lang="en-US" altLang="en-US" dirty="0" err="1"/>
              <a:t>nR</a:t>
            </a:r>
            <a:r>
              <a:rPr lang="en-US" altLang="en-US" dirty="0"/>
              <a:t>(</a:t>
            </a:r>
            <a:r>
              <a:rPr lang="en-US" altLang="en-US" dirty="0" err="1"/>
              <a:t>Tf-Ti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/>
              <a:t>		</a:t>
            </a:r>
            <a:r>
              <a:rPr lang="en-US" altLang="en-US" dirty="0" smtClean="0"/>
              <a:t>  </a:t>
            </a:r>
            <a:r>
              <a:rPr lang="el-GR" altLang="en-US" dirty="0" smtClean="0"/>
              <a:t>Δ</a:t>
            </a:r>
            <a:r>
              <a:rPr lang="en-US" altLang="en-US" dirty="0"/>
              <a:t>U is negative, W is positive.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332012" y="5853952"/>
                <a:ext cx="23913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𝑃𝑉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𝛾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𝑐𝑜𝑛𝑠𝑡𝑎𝑛𝑡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012" y="5853952"/>
                <a:ext cx="2391360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901639" y="5867399"/>
                <a:ext cx="2514601" cy="4867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𝛾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𝛾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639" y="5867399"/>
                <a:ext cx="2514601" cy="486736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772400" y="5679527"/>
                <a:ext cx="985398" cy="7341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𝛾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𝑣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5679527"/>
                <a:ext cx="985398" cy="73411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i="1" smtClean="0"/>
              <a:t>Summary of Thermal Processes </a:t>
            </a:r>
            <a:endParaRPr lang="en-US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595291"/>
              </p:ext>
            </p:extLst>
          </p:nvPr>
        </p:nvGraphicFramePr>
        <p:xfrm>
          <a:off x="381000" y="4038600"/>
          <a:ext cx="86106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0956">
                <a:tc>
                  <a:txBody>
                    <a:bodyPr/>
                    <a:lstStyle/>
                    <a:p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Constant 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 Done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Law of Thermodynamics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1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1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1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1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43000"/>
            <a:ext cx="56769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Systems and Surroundings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4582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In </a:t>
            </a:r>
            <a:r>
              <a:rPr lang="en-US" altLang="en-US" dirty="0">
                <a:solidFill>
                  <a:srgbClr val="009900"/>
                </a:solidFill>
              </a:rPr>
              <a:t>thermodynamics</a:t>
            </a:r>
            <a:r>
              <a:rPr lang="en-US" altLang="en-US" dirty="0"/>
              <a:t> the collection of objects upon which attention is being focused is called the </a:t>
            </a:r>
            <a:r>
              <a:rPr lang="en-US" altLang="en-US" b="1" i="1" dirty="0"/>
              <a:t>system,</a:t>
            </a:r>
            <a:r>
              <a:rPr lang="en-US" altLang="en-US" dirty="0"/>
              <a:t> while everything else in the environment is called the </a:t>
            </a:r>
            <a:r>
              <a:rPr lang="en-US" altLang="en-US" b="1" i="1" dirty="0"/>
              <a:t>surroundings.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Example 1: </a:t>
            </a:r>
            <a:r>
              <a:rPr lang="en-US" altLang="en-US" dirty="0"/>
              <a:t>An automobile engine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System ---- the burning </a:t>
            </a:r>
            <a:r>
              <a:rPr lang="en-US" altLang="en-US" dirty="0" smtClean="0"/>
              <a:t>gasoline/air mixture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Surroundings----would include the pistons, the exhaust system, the radiator, and the outside </a:t>
            </a:r>
            <a:r>
              <a:rPr lang="en-US" altLang="en-US" dirty="0" smtClean="0"/>
              <a:t>air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Example 2: Hot air balloon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System ---- the hot air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Surroundings----everything else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9999"/>
                </a:solidFill>
                <a:latin typeface="Arial" charset="0"/>
                <a:cs typeface="Arial" charset="0"/>
              </a:rPr>
              <a:t>Diathermal and Adiabatic Walls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80772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system and its surroundings are separated by walls of some kind.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Walls that permit </a:t>
            </a:r>
            <a:r>
              <a:rPr lang="en-US" altLang="en-US">
                <a:solidFill>
                  <a:srgbClr val="009900"/>
                </a:solidFill>
              </a:rPr>
              <a:t>heat</a:t>
            </a:r>
            <a:r>
              <a:rPr lang="en-US" altLang="en-US"/>
              <a:t> to flow through them, such as those of the engine block, are called </a:t>
            </a:r>
            <a:r>
              <a:rPr lang="en-US" altLang="en-US" b="1" i="1"/>
              <a:t>diathermal walls.</a:t>
            </a:r>
            <a:r>
              <a:rPr lang="en-US" altLang="en-US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Perfectly insulating walls that do not permit heat to flow between the system and its surroundings are called </a:t>
            </a:r>
            <a:r>
              <a:rPr lang="en-US" altLang="en-US" b="1" i="1"/>
              <a:t>adiabatic walls.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The Zeroth Law of Thermodynamics 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57200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457200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3254" name="Picture 6" descr="fig15_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78025"/>
            <a:ext cx="3246438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266700" y="2319987"/>
            <a:ext cx="47244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Consider three systems A, B, &amp; T.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If system A is in thermal equilibrium with system T and system B is in thermal equilibrium with system T, then systems A and B are in thermal equilibrium with each other.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292976" y="561062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www.youtube.com/watch?v=PE_zpk-EznQ&amp;list=PLbnrZHfNEDZxmZmL3fZHPTeoUO8amBox2&amp;index=1</a:t>
            </a:r>
            <a:endParaRPr lang="en-US" sz="1200" dirty="0" smtClean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15.1 </a:t>
            </a:r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The First Law of Thermodynamics</a:t>
            </a:r>
          </a:p>
        </p:txBody>
      </p:sp>
      <p:pic>
        <p:nvPicPr>
          <p:cNvPr id="7171" name="Picture 5" descr="fig15_03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7429500" cy="344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43200" y="580231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hlinkClick r:id="rId4"/>
              </a:rPr>
              <a:t>https://</a:t>
            </a:r>
            <a:r>
              <a:rPr lang="en-US" sz="1200" dirty="0" smtClean="0">
                <a:hlinkClick r:id="rId4"/>
              </a:rPr>
              <a:t>www.youtube.com/watch?v=1OFlW8OXN64&amp;list=PLbnrZHfNEDZxmZmL3fZHPTeoUO8amBox2&amp;index=2</a:t>
            </a:r>
            <a:endParaRPr lang="en-US" sz="1200" dirty="0" smtClean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9999"/>
                </a:solidFill>
                <a:latin typeface="Arial" charset="0"/>
                <a:cs typeface="Arial" charset="0"/>
              </a:rPr>
              <a:t>The First Law of Thermodynamics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81000" y="2895600"/>
            <a:ext cx="845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rgbClr val="009900"/>
                </a:solidFill>
              </a:rPr>
              <a:t>internal energy</a:t>
            </a:r>
            <a:r>
              <a:rPr lang="en-US" altLang="en-US"/>
              <a:t> of a system changes from an initial value </a:t>
            </a:r>
            <a:r>
              <a:rPr lang="en-US" altLang="en-US" i="1"/>
              <a:t>U</a:t>
            </a:r>
            <a:r>
              <a:rPr lang="en-US" altLang="en-US" baseline="-30000"/>
              <a:t>i</a:t>
            </a:r>
            <a:r>
              <a:rPr lang="en-US" altLang="en-US"/>
              <a:t> to a final value of </a:t>
            </a:r>
            <a:r>
              <a:rPr lang="en-US" altLang="en-US" i="1"/>
              <a:t>U</a:t>
            </a:r>
            <a:r>
              <a:rPr lang="en-US" altLang="en-US" baseline="-30000"/>
              <a:t>f</a:t>
            </a:r>
            <a:r>
              <a:rPr lang="en-US" altLang="en-US"/>
              <a:t> due to </a:t>
            </a:r>
            <a:r>
              <a:rPr lang="en-US" altLang="en-US">
                <a:solidFill>
                  <a:srgbClr val="009900"/>
                </a:solidFill>
              </a:rPr>
              <a:t>heat</a:t>
            </a:r>
            <a:r>
              <a:rPr lang="en-US" altLang="en-US"/>
              <a:t> </a:t>
            </a:r>
            <a:r>
              <a:rPr lang="en-US" altLang="en-US" i="1"/>
              <a:t>Q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9900"/>
                </a:solidFill>
              </a:rPr>
              <a:t>work</a:t>
            </a:r>
            <a:r>
              <a:rPr lang="en-US" altLang="en-US"/>
              <a:t> </a:t>
            </a:r>
            <a:r>
              <a:rPr lang="en-US" altLang="en-US" i="1"/>
              <a:t>W</a:t>
            </a:r>
            <a:r>
              <a:rPr lang="en-US" altLang="en-US"/>
              <a:t>: </a:t>
            </a:r>
          </a:p>
        </p:txBody>
      </p:sp>
      <p:pic>
        <p:nvPicPr>
          <p:cNvPr id="20496" name="Picture 16" descr="math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86200"/>
            <a:ext cx="63674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3276600" y="4648200"/>
            <a:ext cx="304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/>
              <a:t>ΔU = Q - W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3400" y="5165725"/>
            <a:ext cx="86106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9999"/>
                </a:solidFill>
                <a:latin typeface="Arial" charset="0"/>
                <a:cs typeface="Arial" charset="0"/>
              </a:rPr>
              <a:t>Sign Convention:</a:t>
            </a:r>
            <a:endParaRPr lang="en-US" altLang="en-US" sz="2000" i="1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 i="1">
                <a:solidFill>
                  <a:srgbClr val="000000"/>
                </a:solidFill>
                <a:cs typeface="Times New Roman" pitchFamily="18" charset="0"/>
              </a:rPr>
              <a:t>Q</a:t>
            </a:r>
            <a:r>
              <a:rPr lang="en-US" altLang="en-US" sz="2000">
                <a:solidFill>
                  <a:srgbClr val="000000"/>
                </a:solidFill>
                <a:cs typeface="Times New Roman" pitchFamily="18" charset="0"/>
              </a:rPr>
              <a:t> is positive when the system gains heat and negative when it loses heat.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i="1">
                <a:solidFill>
                  <a:srgbClr val="000000"/>
                </a:solidFill>
                <a:cs typeface="Times New Roman" pitchFamily="18" charset="0"/>
              </a:rPr>
              <a:t>W</a:t>
            </a:r>
            <a:r>
              <a:rPr lang="en-US" altLang="en-US" sz="2000">
                <a:solidFill>
                  <a:srgbClr val="000000"/>
                </a:solidFill>
                <a:cs typeface="Times New Roman" pitchFamily="18" charset="0"/>
              </a:rPr>
              <a:t> is positive when work is done by the system and negative when work is done on the system.</a:t>
            </a:r>
            <a:endParaRPr lang="en-US" altLang="en-US" sz="2000"/>
          </a:p>
        </p:txBody>
      </p:sp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7816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/>
      <p:bldP spid="20498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00"/>
                </a:solidFill>
                <a:latin typeface="Arial" charset="0"/>
              </a:rPr>
              <a:t>Positive and Negative Work</a:t>
            </a:r>
          </a:p>
        </p:txBody>
      </p:sp>
      <p:pic>
        <p:nvPicPr>
          <p:cNvPr id="9219" name="Picture 5" descr="fig15_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438400"/>
            <a:ext cx="3978275" cy="29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304800" y="1905000"/>
            <a:ext cx="4191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Figure </a:t>
            </a:r>
            <a:r>
              <a:rPr lang="en-US" altLang="en-US" dirty="0" smtClean="0"/>
              <a:t>shown illustrates </a:t>
            </a:r>
            <a:r>
              <a:rPr lang="en-US" altLang="en-US" dirty="0"/>
              <a:t>a system and its surroundings. In part </a:t>
            </a:r>
            <a:r>
              <a:rPr lang="en-US" altLang="en-US" i="1" dirty="0"/>
              <a:t>a</a:t>
            </a:r>
            <a:r>
              <a:rPr lang="en-US" altLang="en-US" dirty="0"/>
              <a:t>, the system gains 1500 J of </a:t>
            </a:r>
            <a:r>
              <a:rPr lang="en-US" altLang="en-US" dirty="0">
                <a:solidFill>
                  <a:srgbClr val="009900"/>
                </a:solidFill>
              </a:rPr>
              <a:t>heat</a:t>
            </a:r>
            <a:r>
              <a:rPr lang="en-US" altLang="en-US" dirty="0"/>
              <a:t> from its surroundings, and 2200 J of </a:t>
            </a:r>
            <a:r>
              <a:rPr lang="en-US" altLang="en-US" dirty="0">
                <a:solidFill>
                  <a:srgbClr val="009900"/>
                </a:solidFill>
              </a:rPr>
              <a:t>work</a:t>
            </a:r>
            <a:r>
              <a:rPr lang="en-US" altLang="en-US" dirty="0"/>
              <a:t> is done </a:t>
            </a:r>
            <a:r>
              <a:rPr lang="en-US" altLang="en-US" i="1" dirty="0"/>
              <a:t>by</a:t>
            </a:r>
            <a:r>
              <a:rPr lang="en-US" altLang="en-US" dirty="0"/>
              <a:t> the system on the surroundings. In part </a:t>
            </a:r>
            <a:r>
              <a:rPr lang="en-US" altLang="en-US" i="1" dirty="0"/>
              <a:t>b</a:t>
            </a:r>
            <a:r>
              <a:rPr lang="en-US" altLang="en-US" dirty="0"/>
              <a:t>, the system also gains 1500 J of heat, but 2200 J of work is done </a:t>
            </a:r>
            <a:r>
              <a:rPr lang="en-US" altLang="en-US" i="1" dirty="0"/>
              <a:t>on</a:t>
            </a:r>
            <a:r>
              <a:rPr lang="en-US" altLang="en-US" dirty="0"/>
              <a:t> the system by the surroundings. In each case, determine the change in the </a:t>
            </a:r>
            <a:r>
              <a:rPr lang="en-US" altLang="en-US" dirty="0">
                <a:solidFill>
                  <a:srgbClr val="009900"/>
                </a:solidFill>
              </a:rPr>
              <a:t>internal energy</a:t>
            </a:r>
            <a:r>
              <a:rPr lang="en-US" altLang="en-US" dirty="0"/>
              <a:t> of the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9999"/>
                </a:solidFill>
                <a:latin typeface="Arial" charset="0"/>
              </a:rPr>
              <a:t>Thermal Processes</a:t>
            </a:r>
            <a:r>
              <a:rPr lang="en-US" altLang="en-US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b="1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8001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 dirty="0"/>
              <a:t>Isobaric Process: An isobaric process is one that occurs at constant pressure.</a:t>
            </a:r>
            <a:endParaRPr lang="en-US" altLang="en-US" dirty="0"/>
          </a:p>
        </p:txBody>
      </p:sp>
      <p:pic>
        <p:nvPicPr>
          <p:cNvPr id="10244" name="Picture 4" descr="nw0589-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097" y="2360765"/>
            <a:ext cx="2743200" cy="32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 descr="math0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8915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304800" y="54102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Work Done:</a:t>
            </a:r>
            <a:endParaRPr lang="en-US" altLang="en-US" dirty="0"/>
          </a:p>
        </p:txBody>
      </p:sp>
      <p:pic>
        <p:nvPicPr>
          <p:cNvPr id="1026" name="Picture 2" descr="File:Isobaric-process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525" y="3111194"/>
            <a:ext cx="3165475" cy="207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Isochoric Process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 dirty="0"/>
              <a:t>Isochoric process is a thermodynamic process that occurs at constant volume.</a:t>
            </a:r>
            <a:endParaRPr lang="en-US" altLang="en-US" dirty="0"/>
          </a:p>
        </p:txBody>
      </p:sp>
      <p:pic>
        <p:nvPicPr>
          <p:cNvPr id="11268" name="Picture 4" descr="nw0591-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14600"/>
            <a:ext cx="254952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667000" y="5486400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Work Done =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515</Words>
  <Application>Microsoft Office PowerPoint</Application>
  <PresentationFormat>On-screen Show (4:3)</PresentationFormat>
  <Paragraphs>59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Verdana</vt:lpstr>
      <vt:lpstr>Default Design</vt:lpstr>
      <vt:lpstr>C H A P T E R   15 Thermodynamics </vt:lpstr>
      <vt:lpstr>Systems and Surroundings</vt:lpstr>
      <vt:lpstr>Diathermal and Adiabatic Walls</vt:lpstr>
      <vt:lpstr>The Zeroth Law of Thermodynamics </vt:lpstr>
      <vt:lpstr>15.1 The First Law of Thermodynamics</vt:lpstr>
      <vt:lpstr>The First Law of Thermodynamics</vt:lpstr>
      <vt:lpstr>Positive and Negative Work</vt:lpstr>
      <vt:lpstr>Thermal Processes  </vt:lpstr>
      <vt:lpstr>Isochoric Process</vt:lpstr>
      <vt:lpstr>Isothermal Expansion</vt:lpstr>
      <vt:lpstr>Adiabatic Expansion</vt:lpstr>
      <vt:lpstr>Summary of Thermal Processes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H A P T E R   15 Thermodynamics</dc:title>
  <dc:creator>Maheswaranathan, Ponn</dc:creator>
  <cp:lastModifiedBy>Maheswaranathan, Ponn</cp:lastModifiedBy>
  <cp:revision>21</cp:revision>
  <cp:lastPrinted>2015-01-26T16:14:28Z</cp:lastPrinted>
  <dcterms:modified xsi:type="dcterms:W3CDTF">2019-01-17T00:41:37Z</dcterms:modified>
</cp:coreProperties>
</file>