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85" r:id="rId3"/>
    <p:sldId id="266" r:id="rId4"/>
    <p:sldId id="268" r:id="rId5"/>
    <p:sldId id="259" r:id="rId6"/>
    <p:sldId id="276" r:id="rId7"/>
    <p:sldId id="261" r:id="rId8"/>
    <p:sldId id="283" r:id="rId9"/>
    <p:sldId id="267" r:id="rId10"/>
    <p:sldId id="279" r:id="rId11"/>
    <p:sldId id="281" r:id="rId12"/>
    <p:sldId id="282" r:id="rId13"/>
    <p:sldId id="286" r:id="rId14"/>
    <p:sldId id="287" r:id="rId15"/>
    <p:sldId id="288" r:id="rId16"/>
    <p:sldId id="289" r:id="rId17"/>
    <p:sldId id="290" r:id="rId18"/>
    <p:sldId id="291" r:id="rId19"/>
    <p:sldId id="292" r:id="rId20"/>
    <p:sldId id="293" r:id="rId21"/>
    <p:sldId id="294" r:id="rId22"/>
    <p:sldId id="301" r:id="rId23"/>
    <p:sldId id="295" r:id="rId24"/>
    <p:sldId id="296" r:id="rId25"/>
    <p:sldId id="297" r:id="rId26"/>
    <p:sldId id="298" r:id="rId27"/>
    <p:sldId id="299" r:id="rId28"/>
    <p:sldId id="300" r:id="rId29"/>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13" d="100"/>
          <a:sy n="113" d="100"/>
        </p:scale>
        <p:origin x="-158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55E77E-0E0F-47BC-BE8D-BA3CBED13B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0F127-BA09-4ACD-AC29-060C4863F2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87B84-14D5-4BA8-8FAF-CC847007D3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030078-4124-4960-8526-6482786CB0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953E07-FB81-4503-BCC1-4A0E0017EB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0A28D9-2348-4C81-8D74-E7B3B510EF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55E4CF-7B63-49E0-9E81-61CD2CC759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275ABB-DAA0-44B8-9B12-5B2B6ECA47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46B640-DC7C-435C-9F43-E91B651B6FC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0F2473-EBBF-4FDB-BFD9-AA44BE9273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C1F379-36ED-4C2E-AA50-AA7BEB0E21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90036B-DEB6-4204-884D-D3E4C0C918F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Chapter-23</a:t>
            </a:r>
            <a:br>
              <a:rPr lang="en-US" dirty="0" smtClean="0"/>
            </a:br>
            <a:r>
              <a:rPr lang="en-US" b="1" dirty="0" smtClean="0">
                <a:solidFill>
                  <a:srgbClr val="000000"/>
                </a:solidFill>
                <a:latin typeface="Arial" charset="0"/>
              </a:rPr>
              <a:t>Alternating </a:t>
            </a:r>
            <a:r>
              <a:rPr lang="en-US" b="1" dirty="0">
                <a:solidFill>
                  <a:srgbClr val="000000"/>
                </a:solidFill>
                <a:latin typeface="Arial" charset="0"/>
              </a:rPr>
              <a:t>Current Circuits</a:t>
            </a:r>
            <a:br>
              <a:rPr lang="en-US" b="1" dirty="0">
                <a:solidFill>
                  <a:srgbClr val="000000"/>
                </a:solidFill>
                <a:latin typeface="Arial" charset="0"/>
              </a:rPr>
            </a:br>
            <a:r>
              <a:rPr lang="en-US" dirty="0" smtClean="0"/>
              <a:t/>
            </a:r>
            <a:br>
              <a:rPr lang="en-US" dirty="0" smtClean="0"/>
            </a:br>
            <a:endParaRPr lang="en-US" dirty="0"/>
          </a:p>
        </p:txBody>
      </p:sp>
      <p:pic>
        <p:nvPicPr>
          <p:cNvPr id="10246" name="Picture 6"/>
          <p:cNvPicPr>
            <a:picLocks noChangeAspect="1" noChangeArrowheads="1"/>
          </p:cNvPicPr>
          <p:nvPr/>
        </p:nvPicPr>
        <p:blipFill>
          <a:blip r:embed="rId2" cstate="print"/>
          <a:srcRect/>
          <a:stretch>
            <a:fillRect/>
          </a:stretch>
        </p:blipFill>
        <p:spPr bwMode="auto">
          <a:xfrm>
            <a:off x="261938" y="1752600"/>
            <a:ext cx="8620125" cy="335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err="1" smtClean="0">
                <a:solidFill>
                  <a:srgbClr val="000000"/>
                </a:solidFill>
                <a:latin typeface="Verdana" pitchFamily="34" charset="0"/>
              </a:rPr>
              <a:t>Impedance,z</a:t>
            </a:r>
            <a:r>
              <a:rPr lang="en-US" dirty="0" smtClean="0">
                <a:solidFill>
                  <a:srgbClr val="000000"/>
                </a:solidFill>
                <a:latin typeface="Verdana" pitchFamily="34" charset="0"/>
              </a:rPr>
              <a:t> for a Series RCL Circuit</a:t>
            </a:r>
            <a:endParaRPr lang="en-US" dirty="0">
              <a:solidFill>
                <a:srgbClr val="000000"/>
              </a:solidFill>
              <a:latin typeface="Verdana" pitchFamily="34" charset="0"/>
            </a:endParaRPr>
          </a:p>
        </p:txBody>
      </p:sp>
      <p:pic>
        <p:nvPicPr>
          <p:cNvPr id="27653" name="Picture 5" descr="math020"/>
          <p:cNvPicPr>
            <a:picLocks noChangeAspect="1" noChangeArrowheads="1"/>
          </p:cNvPicPr>
          <p:nvPr/>
        </p:nvPicPr>
        <p:blipFill>
          <a:blip r:embed="rId2" cstate="print"/>
          <a:srcRect/>
          <a:stretch>
            <a:fillRect/>
          </a:stretch>
        </p:blipFill>
        <p:spPr bwMode="auto">
          <a:xfrm>
            <a:off x="533400" y="4876800"/>
            <a:ext cx="7620000" cy="1192213"/>
          </a:xfrm>
          <a:prstGeom prst="rect">
            <a:avLst/>
          </a:prstGeom>
          <a:noFill/>
        </p:spPr>
      </p:pic>
      <p:pic>
        <p:nvPicPr>
          <p:cNvPr id="27655" name="Picture 7" descr="A series RCL circuit contains a resistor, a capacitor, and an inductor."/>
          <p:cNvPicPr>
            <a:picLocks noChangeAspect="1" noChangeArrowheads="1"/>
          </p:cNvPicPr>
          <p:nvPr/>
        </p:nvPicPr>
        <p:blipFill>
          <a:blip r:embed="rId3" cstate="print"/>
          <a:srcRect/>
          <a:stretch>
            <a:fillRect/>
          </a:stretch>
        </p:blipFill>
        <p:spPr bwMode="auto">
          <a:xfrm>
            <a:off x="533400" y="2353733"/>
            <a:ext cx="3600450" cy="1838325"/>
          </a:xfrm>
          <a:prstGeom prst="rect">
            <a:avLst/>
          </a:prstGeom>
          <a:noFill/>
        </p:spPr>
      </p:pic>
      <p:pic>
        <p:nvPicPr>
          <p:cNvPr id="5" name="Picture 2" descr="Image described by caption and surrounding tex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353733"/>
            <a:ext cx="2266950" cy="2276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solidFill>
                  <a:srgbClr val="000000"/>
                </a:solidFill>
                <a:latin typeface="Verdana" pitchFamily="34" charset="0"/>
              </a:rPr>
              <a:t>Resonant Frequency</a:t>
            </a:r>
          </a:p>
        </p:txBody>
      </p:sp>
      <p:pic>
        <p:nvPicPr>
          <p:cNvPr id="29701" name="Picture 5" descr="math042"/>
          <p:cNvPicPr>
            <a:picLocks noChangeAspect="1" noChangeArrowheads="1"/>
          </p:cNvPicPr>
          <p:nvPr/>
        </p:nvPicPr>
        <p:blipFill>
          <a:blip r:embed="rId2" cstate="print"/>
          <a:srcRect/>
          <a:stretch>
            <a:fillRect/>
          </a:stretch>
        </p:blipFill>
        <p:spPr bwMode="auto">
          <a:xfrm>
            <a:off x="2590800" y="4343400"/>
            <a:ext cx="3463925" cy="1287463"/>
          </a:xfrm>
          <a:prstGeom prst="rect">
            <a:avLst/>
          </a:prstGeom>
          <a:noFill/>
        </p:spPr>
      </p:pic>
      <p:pic>
        <p:nvPicPr>
          <p:cNvPr id="4" name="Picture 5" descr="math020"/>
          <p:cNvPicPr>
            <a:picLocks noChangeAspect="1" noChangeArrowheads="1"/>
          </p:cNvPicPr>
          <p:nvPr/>
        </p:nvPicPr>
        <p:blipFill>
          <a:blip r:embed="rId3" cstate="print"/>
          <a:srcRect/>
          <a:stretch>
            <a:fillRect/>
          </a:stretch>
        </p:blipFill>
        <p:spPr bwMode="auto">
          <a:xfrm>
            <a:off x="685800" y="2667000"/>
            <a:ext cx="7620000" cy="11922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rgbClr val="000000"/>
                </a:solidFill>
                <a:latin typeface="Verdana" pitchFamily="34" charset="0"/>
              </a:rPr>
              <a:t>Impedance and RMS Current</a:t>
            </a:r>
          </a:p>
        </p:txBody>
      </p:sp>
      <p:pic>
        <p:nvPicPr>
          <p:cNvPr id="30725" name="Picture 5" descr="In a series RCL circuit the impedance is a minimum, and the current is a maximum, when the frequency f equals the resonant frequency f0 of the circuit."/>
          <p:cNvPicPr>
            <a:picLocks noChangeAspect="1" noChangeArrowheads="1"/>
          </p:cNvPicPr>
          <p:nvPr/>
        </p:nvPicPr>
        <p:blipFill>
          <a:blip r:embed="rId2" cstate="print"/>
          <a:srcRect/>
          <a:stretch>
            <a:fillRect/>
          </a:stretch>
        </p:blipFill>
        <p:spPr bwMode="auto">
          <a:xfrm>
            <a:off x="990600" y="2743200"/>
            <a:ext cx="2479675" cy="2320925"/>
          </a:xfrm>
          <a:prstGeom prst="rect">
            <a:avLst/>
          </a:prstGeom>
          <a:noFill/>
        </p:spPr>
      </p:pic>
      <p:pic>
        <p:nvPicPr>
          <p:cNvPr id="30727" name="Picture 7" descr="The effect of resistance on the current in a series RCL circuit."/>
          <p:cNvPicPr>
            <a:picLocks noChangeAspect="1" noChangeArrowheads="1"/>
          </p:cNvPicPr>
          <p:nvPr/>
        </p:nvPicPr>
        <p:blipFill>
          <a:blip r:embed="rId3" cstate="print"/>
          <a:srcRect/>
          <a:stretch>
            <a:fillRect/>
          </a:stretch>
        </p:blipFill>
        <p:spPr bwMode="auto">
          <a:xfrm>
            <a:off x="5181600" y="2971800"/>
            <a:ext cx="2732088" cy="19653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0"/>
            <a:ext cx="7772400" cy="1143000"/>
          </a:xfrm>
        </p:spPr>
        <p:txBody>
          <a:bodyPr/>
          <a:lstStyle/>
          <a:p>
            <a:r>
              <a:rPr lang="en-US" b="1" dirty="0"/>
              <a:t>The physics of body-fat scales</a:t>
            </a:r>
            <a:endParaRPr lang="en-US" dirty="0"/>
          </a:p>
        </p:txBody>
      </p:sp>
      <p:pic>
        <p:nvPicPr>
          <p:cNvPr id="63490" name="Picture 2" descr="Image described by ca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8333" y="1371600"/>
            <a:ext cx="2305050" cy="16383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3200400"/>
            <a:ext cx="8763000" cy="3416320"/>
          </a:xfrm>
          <a:prstGeom prst="rect">
            <a:avLst/>
          </a:prstGeom>
        </p:spPr>
        <p:txBody>
          <a:bodyPr wrap="square">
            <a:spAutoFit/>
          </a:bodyPr>
          <a:lstStyle/>
          <a:p>
            <a:pPr algn="l"/>
            <a:r>
              <a:rPr lang="en-US" dirty="0" smtClean="0"/>
              <a:t>When </a:t>
            </a:r>
            <a:r>
              <a:rPr lang="en-US" dirty="0"/>
              <a:t>you stand barefoot on the scale, electrodes beneath your feet send a small ac current through your lower body that allows the body's electrical impedance to be measured. This impedance is correlated with the percentage of fat in the body</a:t>
            </a:r>
            <a:r>
              <a:rPr lang="en-US" dirty="0" smtClean="0"/>
              <a:t>.</a:t>
            </a:r>
          </a:p>
          <a:p>
            <a:pPr algn="l"/>
            <a:r>
              <a:rPr lang="en-US" dirty="0"/>
              <a:t>The </a:t>
            </a:r>
            <a:r>
              <a:rPr lang="en-US" dirty="0" smtClean="0"/>
              <a:t>bioelectrical </a:t>
            </a:r>
            <a:r>
              <a:rPr lang="en-US" dirty="0"/>
              <a:t>impedance </a:t>
            </a:r>
            <a:r>
              <a:rPr lang="en-US" dirty="0" smtClean="0"/>
              <a:t>is </a:t>
            </a:r>
            <a:r>
              <a:rPr lang="en-US" dirty="0"/>
              <a:t>largely determined by resistance and capacitive reactance. Capacitance enters the picture because cell membranes can act like tiny capacitors. </a:t>
            </a:r>
            <a:endParaRPr lang="en-US" dirty="0" smtClean="0"/>
          </a:p>
          <a:p>
            <a:pPr algn="l"/>
            <a:r>
              <a:rPr lang="en-US" dirty="0" smtClean="0"/>
              <a:t>Bioelectric </a:t>
            </a:r>
            <a:r>
              <a:rPr lang="en-US" dirty="0"/>
              <a:t>impedance analysis provides the basis for the determination of body-fat percentage by the body-fat </a:t>
            </a:r>
            <a:r>
              <a:rPr lang="en-US" dirty="0" smtClean="0"/>
              <a:t>scales.</a:t>
            </a:r>
            <a:endParaRPr lang="en-US" dirty="0"/>
          </a:p>
        </p:txBody>
      </p:sp>
    </p:spTree>
    <p:extLst>
      <p:ext uri="{BB962C8B-B14F-4D97-AF65-F5344CB8AC3E}">
        <p14:creationId xmlns:p14="http://schemas.microsoft.com/office/powerpoint/2010/main" val="422773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ltLang="en-US" b="1"/>
              <a:t>23.5. Semiconductor Devices</a:t>
            </a:r>
            <a:endParaRPr lang="en-US" altLang="en-US"/>
          </a:p>
        </p:txBody>
      </p:sp>
      <p:pic>
        <p:nvPicPr>
          <p:cNvPr id="2054" name="Picture 6" descr="In a typical audio system, diodes are used in the power supply to create a dc voltage from the ac voltage present at the wall socket. This dc voltage is necessary so the transistors in the amplifier can perform their task of enlarging the small ac voltages originating in the compact disc player, et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676400"/>
            <a:ext cx="5286375" cy="2733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6" name="Text Box 8"/>
          <p:cNvSpPr txBox="1">
            <a:spLocks noChangeArrowheads="1"/>
          </p:cNvSpPr>
          <p:nvPr/>
        </p:nvSpPr>
        <p:spPr bwMode="auto">
          <a:xfrm>
            <a:off x="533400" y="4876800"/>
            <a:ext cx="7848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In a typical audio system, diodes are used in the power supply to create a dc voltage from the ac voltage present at the wall socket. This dc voltage is necessary so the transistors in the amplifier can perform their task of enlarging the small ac voltages originating in the compact disc player, etc. </a:t>
            </a:r>
          </a:p>
        </p:txBody>
      </p:sp>
    </p:spTree>
    <p:extLst>
      <p:ext uri="{BB962C8B-B14F-4D97-AF65-F5344CB8AC3E}">
        <p14:creationId xmlns:p14="http://schemas.microsoft.com/office/powerpoint/2010/main" val="2680079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altLang="en-US" sz="4000" b="1"/>
              <a:t>n-TYPE AND p-TYPE SEMICONDUCTORS</a:t>
            </a:r>
            <a:r>
              <a:rPr lang="en-US" altLang="en-US" sz="4000"/>
              <a:t> </a:t>
            </a:r>
          </a:p>
        </p:txBody>
      </p:sp>
      <p:pic>
        <p:nvPicPr>
          <p:cNvPr id="5125" name="Picture 5" descr="A silicon crystal that is (a) undoped, or pure, (b) doped with phosphorus to produce an n-type material, and (c) doped with boron to produce a p-type materi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828800"/>
            <a:ext cx="22860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8" name="Text Box 8"/>
          <p:cNvSpPr txBox="1">
            <a:spLocks noChangeArrowheads="1"/>
          </p:cNvSpPr>
          <p:nvPr/>
        </p:nvSpPr>
        <p:spPr bwMode="auto">
          <a:xfrm>
            <a:off x="5410200" y="2590800"/>
            <a:ext cx="281940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silicon crystal that is (</a:t>
            </a:r>
            <a:r>
              <a:rPr lang="en-US" altLang="en-US" i="1"/>
              <a:t>a</a:t>
            </a:r>
            <a:r>
              <a:rPr lang="en-US" altLang="en-US"/>
              <a:t>) undoped, or pure, </a:t>
            </a:r>
          </a:p>
          <a:p>
            <a:pPr>
              <a:spcBef>
                <a:spcPct val="50000"/>
              </a:spcBef>
            </a:pPr>
            <a:endParaRPr lang="en-US" altLang="en-US"/>
          </a:p>
          <a:p>
            <a:pPr>
              <a:spcBef>
                <a:spcPct val="50000"/>
              </a:spcBef>
            </a:pPr>
            <a:r>
              <a:rPr lang="en-US" altLang="en-US"/>
              <a:t>(</a:t>
            </a:r>
            <a:r>
              <a:rPr lang="en-US" altLang="en-US" i="1"/>
              <a:t>b</a:t>
            </a:r>
            <a:r>
              <a:rPr lang="en-US" altLang="en-US"/>
              <a:t>) doped with phosphorus to produce an </a:t>
            </a:r>
            <a:r>
              <a:rPr lang="en-US" altLang="en-US" i="1"/>
              <a:t>n</a:t>
            </a:r>
            <a:r>
              <a:rPr lang="en-US" altLang="en-US"/>
              <a:t>-type material, and </a:t>
            </a:r>
          </a:p>
          <a:p>
            <a:pPr>
              <a:spcBef>
                <a:spcPct val="50000"/>
              </a:spcBef>
            </a:pPr>
            <a:endParaRPr lang="en-US" altLang="en-US"/>
          </a:p>
          <a:p>
            <a:pPr>
              <a:spcBef>
                <a:spcPct val="50000"/>
              </a:spcBef>
            </a:pPr>
            <a:r>
              <a:rPr lang="en-US" altLang="en-US"/>
              <a:t>(</a:t>
            </a:r>
            <a:r>
              <a:rPr lang="en-US" altLang="en-US" i="1"/>
              <a:t>c</a:t>
            </a:r>
            <a:r>
              <a:rPr lang="en-US" altLang="en-US"/>
              <a:t>) doped with boron to produce a </a:t>
            </a:r>
            <a:r>
              <a:rPr lang="en-US" altLang="en-US" i="1"/>
              <a:t>p</a:t>
            </a:r>
            <a:r>
              <a:rPr lang="en-US" altLang="en-US"/>
              <a:t>-type material. </a:t>
            </a:r>
          </a:p>
        </p:txBody>
      </p:sp>
    </p:spTree>
    <p:extLst>
      <p:ext uri="{BB962C8B-B14F-4D97-AF65-F5344CB8AC3E}">
        <p14:creationId xmlns:p14="http://schemas.microsoft.com/office/powerpoint/2010/main" val="338485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a:t>THE SEMICONDUCTOR DIODE</a:t>
            </a:r>
          </a:p>
        </p:txBody>
      </p:sp>
      <p:pic>
        <p:nvPicPr>
          <p:cNvPr id="7174" name="Picture 6" descr="A p-type semiconductor and an n-type semiconducto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209800" y="2819400"/>
            <a:ext cx="3409950" cy="1800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Text Box 4"/>
          <p:cNvSpPr txBox="1">
            <a:spLocks noChangeArrowheads="1"/>
          </p:cNvSpPr>
          <p:nvPr/>
        </p:nvSpPr>
        <p:spPr bwMode="auto">
          <a:xfrm>
            <a:off x="762000" y="1524000"/>
            <a:ext cx="7162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a:t>
            </a:r>
            <a:r>
              <a:rPr lang="en-US" altLang="en-US" b="1" i="1"/>
              <a:t>p-n junction diode</a:t>
            </a:r>
            <a:r>
              <a:rPr lang="en-US" altLang="en-US"/>
              <a:t> is a device formed from a </a:t>
            </a:r>
            <a:r>
              <a:rPr lang="en-US" altLang="en-US" i="1"/>
              <a:t>p</a:t>
            </a:r>
            <a:r>
              <a:rPr lang="en-US" altLang="en-US"/>
              <a:t>-type semiconductor and an </a:t>
            </a:r>
            <a:r>
              <a:rPr lang="en-US" altLang="en-US" i="1"/>
              <a:t>n</a:t>
            </a:r>
            <a:r>
              <a:rPr lang="en-US" altLang="en-US"/>
              <a:t>-type semiconductor. The </a:t>
            </a:r>
            <a:r>
              <a:rPr lang="en-US" altLang="en-US" i="1"/>
              <a:t>p-n</a:t>
            </a:r>
            <a:r>
              <a:rPr lang="en-US" altLang="en-US"/>
              <a:t> junction between the two materials is of fundamental importance to the operation of diodes and transistors. </a:t>
            </a:r>
          </a:p>
        </p:txBody>
      </p:sp>
      <p:pic>
        <p:nvPicPr>
          <p:cNvPr id="7177" name="Picture 9" descr="(a) At the junction between n and p materials, mobile electrons and holes combine and (b) create positive and negative charge layers. The electric field produced by the charge layers is 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048000" y="4648200"/>
            <a:ext cx="3695700" cy="2038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60873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n-US" altLang="en-US"/>
              <a:t>Forward and Reverse Bias</a:t>
            </a:r>
          </a:p>
        </p:txBody>
      </p:sp>
      <p:pic>
        <p:nvPicPr>
          <p:cNvPr id="10245" name="Picture 5" descr="(a) There is an appreciable current through the diode when the diode is forward biased. (b) Under a reverse bias condition, there is almost no current through the diod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981200"/>
            <a:ext cx="5314950" cy="2047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8" name="Text Box 8"/>
          <p:cNvSpPr txBox="1">
            <a:spLocks noChangeArrowheads="1"/>
          </p:cNvSpPr>
          <p:nvPr/>
        </p:nvSpPr>
        <p:spPr bwMode="auto">
          <a:xfrm>
            <a:off x="685800" y="4495800"/>
            <a:ext cx="7162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t>
            </a:r>
            <a:r>
              <a:rPr lang="en-US" altLang="en-US" i="1"/>
              <a:t>a</a:t>
            </a:r>
            <a:r>
              <a:rPr lang="en-US" altLang="en-US"/>
              <a:t>) There is an appreciable current through the diode when the diode is forward biased. (</a:t>
            </a:r>
            <a:r>
              <a:rPr lang="en-US" altLang="en-US" i="1"/>
              <a:t>b</a:t>
            </a:r>
            <a:r>
              <a:rPr lang="en-US" altLang="en-US"/>
              <a:t>) Under a reverse bias condition, there is almost no current through the diode. </a:t>
            </a:r>
          </a:p>
        </p:txBody>
      </p:sp>
    </p:spTree>
    <p:extLst>
      <p:ext uri="{BB962C8B-B14F-4D97-AF65-F5344CB8AC3E}">
        <p14:creationId xmlns:p14="http://schemas.microsoft.com/office/powerpoint/2010/main" val="2044876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4000"/>
              <a:t>The current-versus-voltage characteristics of a typical </a:t>
            </a:r>
            <a:r>
              <a:rPr lang="en-US" altLang="en-US" sz="4000" i="1"/>
              <a:t>p-n</a:t>
            </a:r>
            <a:r>
              <a:rPr lang="en-US" altLang="en-US" sz="4000"/>
              <a:t> junction diode </a:t>
            </a:r>
          </a:p>
        </p:txBody>
      </p:sp>
      <p:pic>
        <p:nvPicPr>
          <p:cNvPr id="12293" name="Picture 5" descr="The current-versus-voltage characteristics of a typical p-n junction diod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19400" y="2438400"/>
            <a:ext cx="2914650" cy="2605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9290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a:t>LED, light-emitting diode</a:t>
            </a:r>
            <a:r>
              <a:rPr lang="en-US" altLang="en-US"/>
              <a:t> </a:t>
            </a:r>
          </a:p>
        </p:txBody>
      </p:sp>
      <p:sp>
        <p:nvSpPr>
          <p:cNvPr id="14340" name="Text Box 4"/>
          <p:cNvSpPr txBox="1">
            <a:spLocks noChangeArrowheads="1"/>
          </p:cNvSpPr>
          <p:nvPr/>
        </p:nvSpPr>
        <p:spPr bwMode="auto">
          <a:xfrm>
            <a:off x="1905000" y="2514600"/>
            <a:ext cx="358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t>DEMO</a:t>
            </a:r>
          </a:p>
        </p:txBody>
      </p:sp>
    </p:spTree>
    <p:extLst>
      <p:ext uri="{BB962C8B-B14F-4D97-AF65-F5344CB8AC3E}">
        <p14:creationId xmlns:p14="http://schemas.microsoft.com/office/powerpoint/2010/main" val="393003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Alternating Signal</a:t>
            </a:r>
            <a:endParaRPr lang="en-US" dirty="0"/>
          </a:p>
        </p:txBody>
      </p:sp>
      <p:pic>
        <p:nvPicPr>
          <p:cNvPr id="34818" name="Picture 2" descr="sine wave"/>
          <p:cNvPicPr>
            <a:picLocks noChangeAspect="1" noChangeArrowheads="1"/>
          </p:cNvPicPr>
          <p:nvPr/>
        </p:nvPicPr>
        <p:blipFill>
          <a:blip r:embed="rId2" cstate="print"/>
          <a:srcRect/>
          <a:stretch>
            <a:fillRect/>
          </a:stretch>
        </p:blipFill>
        <p:spPr bwMode="auto">
          <a:xfrm>
            <a:off x="1295400" y="1371600"/>
            <a:ext cx="5924550" cy="2914650"/>
          </a:xfrm>
          <a:prstGeom prst="rect">
            <a:avLst/>
          </a:prstGeom>
          <a:noFill/>
        </p:spPr>
      </p:pic>
      <p:pic>
        <p:nvPicPr>
          <p:cNvPr id="34820" name="Picture 4" descr="http://www.doctronics.co.uk/images/Image57.gif"/>
          <p:cNvPicPr>
            <a:picLocks noChangeAspect="1" noChangeArrowheads="1"/>
          </p:cNvPicPr>
          <p:nvPr/>
        </p:nvPicPr>
        <p:blipFill>
          <a:blip r:embed="rId3" cstate="print"/>
          <a:srcRect/>
          <a:stretch>
            <a:fillRect/>
          </a:stretch>
        </p:blipFill>
        <p:spPr bwMode="auto">
          <a:xfrm>
            <a:off x="6324600" y="5181600"/>
            <a:ext cx="1680482" cy="990600"/>
          </a:xfrm>
          <a:prstGeom prst="rect">
            <a:avLst/>
          </a:prstGeom>
          <a:noFill/>
        </p:spPr>
      </p:pic>
      <p:pic>
        <p:nvPicPr>
          <p:cNvPr id="34822" name="Picture 6" descr="AC and DC compared"/>
          <p:cNvPicPr>
            <a:picLocks noChangeAspect="1" noChangeArrowheads="1"/>
          </p:cNvPicPr>
          <p:nvPr/>
        </p:nvPicPr>
        <p:blipFill>
          <a:blip r:embed="rId4" cstate="print"/>
          <a:srcRect/>
          <a:stretch>
            <a:fillRect/>
          </a:stretch>
        </p:blipFill>
        <p:spPr bwMode="auto">
          <a:xfrm>
            <a:off x="457200" y="4800600"/>
            <a:ext cx="5114925" cy="1095376"/>
          </a:xfrm>
          <a:prstGeom prst="rect">
            <a:avLst/>
          </a:prstGeom>
          <a:noFill/>
        </p:spPr>
      </p:pic>
      <p:sp>
        <p:nvSpPr>
          <p:cNvPr id="7" name="Rectangle 6"/>
          <p:cNvSpPr/>
          <p:nvPr/>
        </p:nvSpPr>
        <p:spPr>
          <a:xfrm>
            <a:off x="228600" y="6027003"/>
            <a:ext cx="5715000" cy="707886"/>
          </a:xfrm>
          <a:prstGeom prst="rect">
            <a:avLst/>
          </a:prstGeom>
        </p:spPr>
        <p:txBody>
          <a:bodyPr wrap="square">
            <a:spAutoFit/>
          </a:bodyPr>
          <a:lstStyle/>
          <a:p>
            <a:r>
              <a:rPr lang="en-US" sz="2000" dirty="0" smtClean="0"/>
              <a:t>The </a:t>
            </a:r>
            <a:r>
              <a:rPr lang="en-US" sz="2000" dirty="0" err="1" smtClean="0"/>
              <a:t>rms</a:t>
            </a:r>
            <a:r>
              <a:rPr lang="en-US" sz="2000" dirty="0" smtClean="0"/>
              <a:t> amplitude is the DC voltage which will deliver the same average power as the AC signal.</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fade">
                                      <p:cBhvr>
                                        <p:cTn id="12" dur="2000"/>
                                        <p:tgtEl>
                                          <p:spTgt spid="348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20"/>
                                        </p:tgtEl>
                                        <p:attrNameLst>
                                          <p:attrName>style.visibility</p:attrName>
                                        </p:attrNameLst>
                                      </p:cBhvr>
                                      <p:to>
                                        <p:strVal val="visible"/>
                                      </p:to>
                                    </p:set>
                                    <p:animEffect transition="in" filter="fade">
                                      <p:cBhvr>
                                        <p:cTn id="22"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Grp="1" noChangeArrowheads="1"/>
          </p:cNvSpPr>
          <p:nvPr>
            <p:ph type="title"/>
          </p:nvPr>
        </p:nvSpPr>
        <p:spPr>
          <a:xfrm>
            <a:off x="647700" y="0"/>
            <a:ext cx="7772400" cy="1143000"/>
          </a:xfrm>
        </p:spPr>
        <p:txBody>
          <a:bodyPr/>
          <a:lstStyle/>
          <a:p>
            <a:r>
              <a:rPr lang="en-US" altLang="en-US" b="1" dirty="0"/>
              <a:t>Fetal oxygen monitor</a:t>
            </a:r>
            <a:r>
              <a:rPr lang="en-US" altLang="en-US" dirty="0"/>
              <a:t> </a:t>
            </a:r>
          </a:p>
        </p:txBody>
      </p:sp>
      <p:pic>
        <p:nvPicPr>
          <p:cNvPr id="15365" name="Picture 5" descr="A fetal oxygen monitor uses a sensor that contains LEDs to measure the level of oxygen in the fetuss blood. (Reprinted by permission of Nellcor Puritan Bennett, Inc., Pleasanton, Californ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371600"/>
            <a:ext cx="4486275" cy="2600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8" name="Text Box 8"/>
          <p:cNvSpPr txBox="1">
            <a:spLocks noChangeArrowheads="1"/>
          </p:cNvSpPr>
          <p:nvPr/>
        </p:nvSpPr>
        <p:spPr bwMode="auto">
          <a:xfrm>
            <a:off x="152400" y="4114800"/>
            <a:ext cx="8763000" cy="278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dirty="0"/>
              <a:t>A </a:t>
            </a:r>
            <a:r>
              <a:rPr lang="en-US" altLang="en-US" sz="2000" b="1" dirty="0"/>
              <a:t>fetal oxygen monitor</a:t>
            </a:r>
            <a:r>
              <a:rPr lang="en-US" altLang="en-US" sz="2000" dirty="0"/>
              <a:t> uses LEDs to measure the level of oxygen in a fetus’s blood. </a:t>
            </a:r>
            <a:endParaRPr lang="en-US" altLang="en-US" sz="2000" dirty="0" smtClean="0"/>
          </a:p>
          <a:p>
            <a:pPr algn="l">
              <a:spcBef>
                <a:spcPct val="50000"/>
              </a:spcBef>
            </a:pPr>
            <a:r>
              <a:rPr lang="en-US" altLang="en-US" sz="1800" dirty="0" smtClean="0"/>
              <a:t>A </a:t>
            </a:r>
            <a:r>
              <a:rPr lang="en-US" altLang="en-US" sz="1800" dirty="0"/>
              <a:t>sensor is inserted into the mother’s uterus and positioned against the cheek of the fetus. Two light-emitting diodes are located within the sensor, and each shines light of a different wavelength (or color) into the fetal tissue. The light is reflected by the oxygen-carrying red blood cells and is detected by an adjacent photodetector. Light from one of the LEDs is used to measure the level of oxyhemoglobin in the blood, and light from the other </a:t>
            </a:r>
            <a:r>
              <a:rPr lang="en-US" altLang="en-US" sz="1800" dirty="0" err="1"/>
              <a:t>LEDis</a:t>
            </a:r>
            <a:r>
              <a:rPr lang="en-US" altLang="en-US" sz="1800" dirty="0"/>
              <a:t> used to measure the level of deoxyhemoglobin. From a comparison of these two levels, the oxygen saturation in the blood is determined.</a:t>
            </a:r>
          </a:p>
        </p:txBody>
      </p:sp>
    </p:spTree>
    <p:extLst>
      <p:ext uri="{BB962C8B-B14F-4D97-AF65-F5344CB8AC3E}">
        <p14:creationId xmlns:p14="http://schemas.microsoft.com/office/powerpoint/2010/main" val="3079436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b="1" i="1"/>
              <a:t>Rectifier Circuits</a:t>
            </a:r>
            <a:r>
              <a:rPr lang="en-US" altLang="en-US"/>
              <a:t> </a:t>
            </a:r>
          </a:p>
        </p:txBody>
      </p:sp>
      <p:pic>
        <p:nvPicPr>
          <p:cNvPr id="17413" name="Picture 5" descr="A half-wave rectifier circuit, together with a capacitor and a transformer (not shown), constitutes a dc power supply because the rectifier converts an ac voltage into a dc volt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2819400"/>
            <a:ext cx="7772400" cy="1381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5" name="Text Box 7"/>
          <p:cNvSpPr txBox="1">
            <a:spLocks noChangeArrowheads="1"/>
          </p:cNvSpPr>
          <p:nvPr/>
        </p:nvSpPr>
        <p:spPr bwMode="auto">
          <a:xfrm>
            <a:off x="914400" y="1752600"/>
            <a:ext cx="708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Because diodes are unidirectional devices, they are commonly used in </a:t>
            </a:r>
            <a:r>
              <a:rPr lang="en-US" altLang="en-US" b="1" i="1"/>
              <a:t>rectifier circuits,</a:t>
            </a:r>
            <a:r>
              <a:rPr lang="en-US" altLang="en-US"/>
              <a:t> which convert an ac voltage into a dc voltage. </a:t>
            </a:r>
          </a:p>
        </p:txBody>
      </p:sp>
      <p:sp>
        <p:nvSpPr>
          <p:cNvPr id="17416" name="Text Box 8"/>
          <p:cNvSpPr txBox="1">
            <a:spLocks noChangeArrowheads="1"/>
          </p:cNvSpPr>
          <p:nvPr/>
        </p:nvSpPr>
        <p:spPr bwMode="auto">
          <a:xfrm>
            <a:off x="914400" y="4800600"/>
            <a:ext cx="7315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half-wave rectifier circuit, together with a capacitor and a transformer (not shown), constitutes a dc power supply because the rectifier converts an ac voltage into a dc voltage. </a:t>
            </a:r>
          </a:p>
        </p:txBody>
      </p:sp>
    </p:spTree>
    <p:extLst>
      <p:ext uri="{BB962C8B-B14F-4D97-AF65-F5344CB8AC3E}">
        <p14:creationId xmlns:p14="http://schemas.microsoft.com/office/powerpoint/2010/main" val="583927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382000" cy="1143000"/>
          </a:xfrm>
        </p:spPr>
        <p:txBody>
          <a:bodyPr/>
          <a:lstStyle/>
          <a:p>
            <a:pPr algn="l"/>
            <a:r>
              <a:rPr lang="en-US" dirty="0" smtClean="0"/>
              <a:t>Full-Wave Rectifier</a:t>
            </a:r>
            <a:endParaRPr lang="en-US" dirty="0"/>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5733" y="1295400"/>
            <a:ext cx="6076950" cy="5408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7646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b="1"/>
              <a:t>SOLAR CELLS</a:t>
            </a:r>
          </a:p>
        </p:txBody>
      </p:sp>
      <p:sp>
        <p:nvSpPr>
          <p:cNvPr id="26628" name="Text Box 4"/>
          <p:cNvSpPr txBox="1">
            <a:spLocks noChangeArrowheads="1"/>
          </p:cNvSpPr>
          <p:nvPr/>
        </p:nvSpPr>
        <p:spPr bwMode="auto">
          <a:xfrm>
            <a:off x="762000" y="5410200"/>
            <a:ext cx="7696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Solar cells use </a:t>
            </a:r>
            <a:r>
              <a:rPr lang="en-US" altLang="en-US" i="1"/>
              <a:t>p-n</a:t>
            </a:r>
            <a:r>
              <a:rPr lang="en-US" altLang="en-US"/>
              <a:t> junctions to convert sunlight directly into electricity.</a:t>
            </a:r>
          </a:p>
          <a:p>
            <a:pPr>
              <a:spcBef>
                <a:spcPct val="50000"/>
              </a:spcBef>
            </a:pPr>
            <a:r>
              <a:rPr lang="en-US" altLang="en-US"/>
              <a:t>The sunlight causes the solar cell to develop negative and positive terminals, much like the terminals of a battery. </a:t>
            </a:r>
          </a:p>
        </p:txBody>
      </p:sp>
      <p:pic>
        <p:nvPicPr>
          <p:cNvPr id="26630" name="Picture 6" descr="A solar cell formed from a p-n junction. When sunlight strikes it, the solar cell acts like a battery, with  and  terminal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1905000"/>
            <a:ext cx="2981325" cy="287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70967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The Helios Prototype flying wing </a:t>
            </a:r>
          </a:p>
        </p:txBody>
      </p:sp>
      <p:pic>
        <p:nvPicPr>
          <p:cNvPr id="28677" name="Picture 5" descr="The Helios Prototype flying wing is propelled by solar energy. The solar cells are mounted on the top of the wing. ( Gamma Press, In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1600200"/>
            <a:ext cx="2422525" cy="3565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9" name="Text Box 7"/>
          <p:cNvSpPr txBox="1">
            <a:spLocks noChangeArrowheads="1"/>
          </p:cNvSpPr>
          <p:nvPr/>
        </p:nvSpPr>
        <p:spPr bwMode="auto">
          <a:xfrm>
            <a:off x="609600" y="5638800"/>
            <a:ext cx="746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current that a single solar cell can provide is small, so applications of solar cells often use many of them mounted to form large panels. </a:t>
            </a:r>
          </a:p>
        </p:txBody>
      </p:sp>
    </p:spTree>
    <p:extLst>
      <p:ext uri="{BB962C8B-B14F-4D97-AF65-F5344CB8AC3E}">
        <p14:creationId xmlns:p14="http://schemas.microsoft.com/office/powerpoint/2010/main" val="4133574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b="1"/>
              <a:t>TRANSISTORS</a:t>
            </a:r>
          </a:p>
        </p:txBody>
      </p:sp>
      <p:pic>
        <p:nvPicPr>
          <p:cNvPr id="22533" name="Picture 5" descr="There are two kinds of bipolar junction transistors, pnp and np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00400" y="3071283"/>
            <a:ext cx="2076450" cy="2228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5" name="Text Box 7"/>
          <p:cNvSpPr txBox="1">
            <a:spLocks noChangeArrowheads="1"/>
          </p:cNvSpPr>
          <p:nvPr/>
        </p:nvSpPr>
        <p:spPr bwMode="auto">
          <a:xfrm>
            <a:off x="762000" y="1447800"/>
            <a:ext cx="7696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number of different kinds of transistors are in use today. One type is the </a:t>
            </a:r>
            <a:r>
              <a:rPr lang="en-US" altLang="en-US" b="1" i="1"/>
              <a:t>bipolar junction transistor,</a:t>
            </a:r>
            <a:r>
              <a:rPr lang="en-US" altLang="en-US"/>
              <a:t> which consists of two </a:t>
            </a:r>
            <a:r>
              <a:rPr lang="en-US" altLang="en-US" i="1"/>
              <a:t>p-n</a:t>
            </a:r>
            <a:r>
              <a:rPr lang="en-US" altLang="en-US"/>
              <a:t> junctions formed by three layers of doped semiconductors. </a:t>
            </a:r>
          </a:p>
        </p:txBody>
      </p:sp>
      <p:sp>
        <p:nvSpPr>
          <p:cNvPr id="22536" name="Text Box 8"/>
          <p:cNvSpPr txBox="1">
            <a:spLocks noChangeArrowheads="1"/>
          </p:cNvSpPr>
          <p:nvPr/>
        </p:nvSpPr>
        <p:spPr bwMode="auto">
          <a:xfrm>
            <a:off x="838200" y="5334000"/>
            <a:ext cx="739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There are two kinds of bipolar junction transistors, </a:t>
            </a:r>
            <a:r>
              <a:rPr lang="en-US" altLang="en-US" i="1"/>
              <a:t>pnp</a:t>
            </a:r>
            <a:r>
              <a:rPr lang="en-US" altLang="en-US"/>
              <a:t> and </a:t>
            </a:r>
            <a:r>
              <a:rPr lang="en-US" altLang="en-US" i="1"/>
              <a:t>npn</a:t>
            </a:r>
            <a:r>
              <a:rPr lang="en-US" altLang="en-US"/>
              <a:t>. </a:t>
            </a:r>
          </a:p>
        </p:txBody>
      </p:sp>
    </p:spTree>
    <p:extLst>
      <p:ext uri="{BB962C8B-B14F-4D97-AF65-F5344CB8AC3E}">
        <p14:creationId xmlns:p14="http://schemas.microsoft.com/office/powerpoint/2010/main" val="3451327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ChangeArrowheads="1"/>
          </p:cNvSpPr>
          <p:nvPr>
            <p:ph type="title"/>
          </p:nvPr>
        </p:nvSpPr>
        <p:spPr/>
        <p:txBody>
          <a:bodyPr/>
          <a:lstStyle/>
          <a:p>
            <a:r>
              <a:rPr lang="en-US" altLang="en-US"/>
              <a:t>PNP-Transistor</a:t>
            </a:r>
          </a:p>
        </p:txBody>
      </p:sp>
      <p:pic>
        <p:nvPicPr>
          <p:cNvPr id="24581" name="Picture 5" descr="A pnp transistor, along with its bias voltages VE and VC. On the symbol for the pnp transistor, the emitter is marked with an arrowhead that denotes the direction of conventional current through the emitt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905000"/>
            <a:ext cx="5067300" cy="2562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94774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title"/>
          </p:nvPr>
        </p:nvSpPr>
        <p:spPr/>
        <p:txBody>
          <a:bodyPr/>
          <a:lstStyle/>
          <a:p>
            <a:r>
              <a:rPr lang="en-US" altLang="en-US" sz="4000"/>
              <a:t>The basic </a:t>
            </a:r>
            <a:r>
              <a:rPr lang="en-US" altLang="en-US" sz="4000" i="1"/>
              <a:t>pnp</a:t>
            </a:r>
            <a:r>
              <a:rPr lang="en-US" altLang="en-US" sz="4000"/>
              <a:t> transistor amplifier </a:t>
            </a:r>
          </a:p>
        </p:txBody>
      </p:sp>
      <p:pic>
        <p:nvPicPr>
          <p:cNvPr id="20485" name="Picture 5" descr="The basic pnp transistor amplifier in this drawing amplifies a small generator voltage to produce an enlarged voltage across the resistance 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752600"/>
            <a:ext cx="5343525" cy="3629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69831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723900" y="76200"/>
            <a:ext cx="7772400" cy="1143000"/>
          </a:xfrm>
        </p:spPr>
        <p:txBody>
          <a:bodyPr/>
          <a:lstStyle/>
          <a:p>
            <a:r>
              <a:rPr lang="en-US" altLang="en-US" dirty="0"/>
              <a:t>Integrated circuit (IC) chips </a:t>
            </a:r>
          </a:p>
        </p:txBody>
      </p:sp>
      <p:pic>
        <p:nvPicPr>
          <p:cNvPr id="18437" name="Picture 5" descr="Integrated circuit (IC) chips are manufactured on wafers of semiconductor material. Shown here is one wafer containing many chips. Some of the so-called smart cards in which the chips are used are also shown. (Courtesy ORGA Card Systems, In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4200" y="1371600"/>
            <a:ext cx="2324100" cy="2193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40" name="Text Box 8"/>
          <p:cNvSpPr txBox="1">
            <a:spLocks noChangeArrowheads="1"/>
          </p:cNvSpPr>
          <p:nvPr/>
        </p:nvSpPr>
        <p:spPr bwMode="auto">
          <a:xfrm>
            <a:off x="516467" y="3733800"/>
            <a:ext cx="81534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dirty="0"/>
              <a:t>Today it is possible to combine arrays of tens of thousands of transistors, diodes, resistors, and capacitors on a tiny chip of silicon that usually measures less than a centimeter on a side. These arrays are called </a:t>
            </a:r>
            <a:r>
              <a:rPr lang="en-US" altLang="en-US" sz="2000" i="1" dirty="0"/>
              <a:t>integrated circuits</a:t>
            </a:r>
            <a:r>
              <a:rPr lang="en-US" altLang="en-US" sz="2000" dirty="0"/>
              <a:t> (ICs) and can be designed to perform almost any desired electronic function.</a:t>
            </a:r>
          </a:p>
          <a:p>
            <a:pPr>
              <a:spcBef>
                <a:spcPct val="50000"/>
              </a:spcBef>
            </a:pPr>
            <a:r>
              <a:rPr lang="en-US" altLang="en-US" sz="2000" dirty="0"/>
              <a:t>Integrated circuits have revolutionized the electronics industry and lie at the heart of computers, cellular phones, digital watches, and programmable appliances. </a:t>
            </a:r>
          </a:p>
        </p:txBody>
      </p:sp>
    </p:spTree>
    <p:extLst>
      <p:ext uri="{BB962C8B-B14F-4D97-AF65-F5344CB8AC3E}">
        <p14:creationId xmlns:p14="http://schemas.microsoft.com/office/powerpoint/2010/main" val="111489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4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Resistance</a:t>
            </a:r>
          </a:p>
        </p:txBody>
      </p:sp>
      <p:pic>
        <p:nvPicPr>
          <p:cNvPr id="12293" name="Picture 5" descr="The resistance in a purely resistive circuit has the same value at all frequencies. The maximum emf of the generator is V0."/>
          <p:cNvPicPr>
            <a:picLocks noChangeAspect="1" noChangeArrowheads="1"/>
          </p:cNvPicPr>
          <p:nvPr/>
        </p:nvPicPr>
        <p:blipFill>
          <a:blip r:embed="rId2" cstate="print"/>
          <a:srcRect/>
          <a:stretch>
            <a:fillRect/>
          </a:stretch>
        </p:blipFill>
        <p:spPr bwMode="auto">
          <a:xfrm>
            <a:off x="1295400" y="2133600"/>
            <a:ext cx="2549525" cy="3178175"/>
          </a:xfrm>
          <a:prstGeom prst="rect">
            <a:avLst/>
          </a:prstGeom>
          <a:noFill/>
        </p:spPr>
      </p:pic>
      <p:pic>
        <p:nvPicPr>
          <p:cNvPr id="4" name="Picture 5" descr="fig23_03"/>
          <p:cNvPicPr>
            <a:picLocks noChangeAspect="1" noChangeArrowheads="1"/>
          </p:cNvPicPr>
          <p:nvPr/>
        </p:nvPicPr>
        <p:blipFill>
          <a:blip r:embed="rId3" cstate="print"/>
          <a:srcRect/>
          <a:stretch>
            <a:fillRect/>
          </a:stretch>
        </p:blipFill>
        <p:spPr bwMode="auto">
          <a:xfrm>
            <a:off x="5477388" y="2133600"/>
            <a:ext cx="2868612" cy="3292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Capacitive Reactance, </a:t>
            </a:r>
            <a:r>
              <a:rPr lang="en-US" i="1"/>
              <a:t>X</a:t>
            </a:r>
            <a:r>
              <a:rPr lang="en-US" i="1" baseline="-25000"/>
              <a:t>C</a:t>
            </a:r>
          </a:p>
        </p:txBody>
      </p:sp>
      <p:pic>
        <p:nvPicPr>
          <p:cNvPr id="14341" name="Picture 5" descr="The capacitive reactance X&#10;C is inversely proportional to the frequency f according to XC1/(2fC)."/>
          <p:cNvPicPr>
            <a:picLocks noChangeAspect="1" noChangeArrowheads="1"/>
          </p:cNvPicPr>
          <p:nvPr/>
        </p:nvPicPr>
        <p:blipFill>
          <a:blip r:embed="rId2" cstate="print"/>
          <a:srcRect/>
          <a:stretch>
            <a:fillRect/>
          </a:stretch>
        </p:blipFill>
        <p:spPr bwMode="auto">
          <a:xfrm>
            <a:off x="1828800" y="2133600"/>
            <a:ext cx="2720975" cy="3178175"/>
          </a:xfrm>
          <a:prstGeom prst="rect">
            <a:avLst/>
          </a:prstGeom>
          <a:noFill/>
        </p:spPr>
      </p:pic>
      <p:pic>
        <p:nvPicPr>
          <p:cNvPr id="14343" name="Picture 7" descr="math002"/>
          <p:cNvPicPr>
            <a:picLocks noChangeAspect="1" noChangeArrowheads="1"/>
          </p:cNvPicPr>
          <p:nvPr/>
        </p:nvPicPr>
        <p:blipFill>
          <a:blip r:embed="rId3" cstate="print"/>
          <a:srcRect/>
          <a:stretch>
            <a:fillRect/>
          </a:stretch>
        </p:blipFill>
        <p:spPr bwMode="auto">
          <a:xfrm>
            <a:off x="5257800" y="4876800"/>
            <a:ext cx="3200400" cy="1196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solidFill>
                  <a:srgbClr val="009999"/>
                </a:solidFill>
                <a:latin typeface="Arial" charset="0"/>
              </a:rPr>
              <a:t>Current and Voltage in a Capacitive Circuit</a:t>
            </a:r>
          </a:p>
        </p:txBody>
      </p:sp>
      <p:pic>
        <p:nvPicPr>
          <p:cNvPr id="5125" name="Picture 5" descr="fig23_04"/>
          <p:cNvPicPr>
            <a:picLocks noChangeAspect="1" noChangeArrowheads="1"/>
          </p:cNvPicPr>
          <p:nvPr/>
        </p:nvPicPr>
        <p:blipFill>
          <a:blip r:embed="rId2" cstate="print"/>
          <a:srcRect/>
          <a:stretch>
            <a:fillRect/>
          </a:stretch>
        </p:blipFill>
        <p:spPr bwMode="auto">
          <a:xfrm>
            <a:off x="3063875" y="2097088"/>
            <a:ext cx="3017838" cy="2663825"/>
          </a:xfrm>
          <a:prstGeom prst="rect">
            <a:avLst/>
          </a:prstGeom>
          <a:noFill/>
        </p:spPr>
      </p:pic>
      <p:sp>
        <p:nvSpPr>
          <p:cNvPr id="5126" name="Text Box 6"/>
          <p:cNvSpPr txBox="1">
            <a:spLocks noChangeArrowheads="1"/>
          </p:cNvSpPr>
          <p:nvPr/>
        </p:nvSpPr>
        <p:spPr bwMode="auto">
          <a:xfrm>
            <a:off x="609600" y="5105400"/>
            <a:ext cx="7924800" cy="2465388"/>
          </a:xfrm>
          <a:prstGeom prst="rect">
            <a:avLst/>
          </a:prstGeom>
          <a:noFill/>
          <a:ln w="9525">
            <a:noFill/>
            <a:miter lim="800000"/>
            <a:headEnd/>
            <a:tailEnd/>
          </a:ln>
          <a:effectLst/>
        </p:spPr>
        <p:txBody>
          <a:bodyPr>
            <a:spAutoFit/>
          </a:bodyPr>
          <a:lstStyle/>
          <a:p>
            <a:pPr algn="l">
              <a:spcBef>
                <a:spcPct val="50000"/>
              </a:spcBef>
            </a:pPr>
            <a:r>
              <a:rPr lang="en-US">
                <a:solidFill>
                  <a:srgbClr val="000000"/>
                </a:solidFill>
              </a:rPr>
              <a:t>In a </a:t>
            </a:r>
            <a:r>
              <a:rPr lang="en-US">
                <a:solidFill>
                  <a:srgbClr val="009900"/>
                </a:solidFill>
              </a:rPr>
              <a:t>circuit</a:t>
            </a:r>
            <a:r>
              <a:rPr lang="en-US">
                <a:solidFill>
                  <a:srgbClr val="000000"/>
                </a:solidFill>
              </a:rPr>
              <a:t> containing only a </a:t>
            </a:r>
            <a:r>
              <a:rPr lang="en-US">
                <a:solidFill>
                  <a:srgbClr val="009900"/>
                </a:solidFill>
              </a:rPr>
              <a:t>capacitor</a:t>
            </a:r>
            <a:r>
              <a:rPr lang="en-US">
                <a:solidFill>
                  <a:srgbClr val="000000"/>
                </a:solidFill>
              </a:rPr>
              <a:t>, the instantaneous voltage and </a:t>
            </a:r>
            <a:r>
              <a:rPr lang="en-US">
                <a:solidFill>
                  <a:srgbClr val="009900"/>
                </a:solidFill>
              </a:rPr>
              <a:t>current</a:t>
            </a:r>
            <a:r>
              <a:rPr lang="en-US">
                <a:solidFill>
                  <a:srgbClr val="000000"/>
                </a:solidFill>
              </a:rPr>
              <a:t> are not in phase. Instead, the current </a:t>
            </a:r>
            <a:r>
              <a:rPr lang="en-US" i="1">
                <a:solidFill>
                  <a:srgbClr val="000000"/>
                </a:solidFill>
              </a:rPr>
              <a:t>leads</a:t>
            </a:r>
            <a:r>
              <a:rPr lang="en-US">
                <a:solidFill>
                  <a:srgbClr val="000000"/>
                </a:solidFill>
              </a:rPr>
              <a:t> the voltage by one-quarter of a cycle or by a phase angle of 90°.</a:t>
            </a:r>
            <a:br>
              <a:rPr lang="en-US">
                <a:solidFill>
                  <a:srgbClr val="000000"/>
                </a:solidFill>
              </a:rPr>
            </a:br>
            <a:endParaRPr lang="en-US">
              <a:solidFill>
                <a:srgbClr val="000000"/>
              </a:solidFill>
            </a:endParaRPr>
          </a:p>
          <a:p>
            <a:pPr algn="l">
              <a:spcBef>
                <a:spcPct val="50000"/>
              </a:spcBef>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Inductive Reactance, </a:t>
            </a:r>
            <a:r>
              <a:rPr lang="en-US" i="1"/>
              <a:t>X</a:t>
            </a:r>
            <a:r>
              <a:rPr lang="en-US" i="1" baseline="-25000"/>
              <a:t>L</a:t>
            </a:r>
          </a:p>
        </p:txBody>
      </p:sp>
      <p:pic>
        <p:nvPicPr>
          <p:cNvPr id="24579" name="Picture 3" descr="In an ac circuit the inductive reactance X&#10;L is directly proportional to the frequency f, according to X&#10;L&#10;&#10;&#10;2&#10;fL&#10;"/>
          <p:cNvPicPr>
            <a:picLocks noChangeAspect="1" noChangeArrowheads="1"/>
          </p:cNvPicPr>
          <p:nvPr/>
        </p:nvPicPr>
        <p:blipFill>
          <a:blip r:embed="rId2" cstate="print"/>
          <a:srcRect/>
          <a:stretch>
            <a:fillRect/>
          </a:stretch>
        </p:blipFill>
        <p:spPr bwMode="auto">
          <a:xfrm>
            <a:off x="2971800" y="1905000"/>
            <a:ext cx="2732088" cy="3143250"/>
          </a:xfrm>
          <a:prstGeom prst="rect">
            <a:avLst/>
          </a:prstGeom>
          <a:noFill/>
        </p:spPr>
      </p:pic>
      <p:pic>
        <p:nvPicPr>
          <p:cNvPr id="24581" name="Picture 5" descr="math008"/>
          <p:cNvPicPr>
            <a:picLocks noChangeAspect="1" noChangeArrowheads="1"/>
          </p:cNvPicPr>
          <p:nvPr/>
        </p:nvPicPr>
        <p:blipFill>
          <a:blip r:embed="rId3" cstate="print"/>
          <a:srcRect/>
          <a:stretch>
            <a:fillRect/>
          </a:stretch>
        </p:blipFill>
        <p:spPr bwMode="auto">
          <a:xfrm>
            <a:off x="3962400" y="5638800"/>
            <a:ext cx="3124200" cy="7064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solidFill>
                  <a:srgbClr val="009999"/>
                </a:solidFill>
                <a:latin typeface="Arial" charset="0"/>
              </a:rPr>
              <a:t>Current and Voltage in an Inductive Circuit</a:t>
            </a:r>
          </a:p>
        </p:txBody>
      </p:sp>
      <p:pic>
        <p:nvPicPr>
          <p:cNvPr id="7173" name="Picture 5" descr="fig23_07"/>
          <p:cNvPicPr>
            <a:picLocks noChangeAspect="1" noChangeArrowheads="1"/>
          </p:cNvPicPr>
          <p:nvPr/>
        </p:nvPicPr>
        <p:blipFill>
          <a:blip r:embed="rId2" cstate="print"/>
          <a:srcRect/>
          <a:stretch>
            <a:fillRect/>
          </a:stretch>
        </p:blipFill>
        <p:spPr bwMode="auto">
          <a:xfrm>
            <a:off x="3121025" y="2063750"/>
            <a:ext cx="2903538" cy="2732088"/>
          </a:xfrm>
          <a:prstGeom prst="rect">
            <a:avLst/>
          </a:prstGeom>
          <a:noFill/>
        </p:spPr>
      </p:pic>
      <p:sp>
        <p:nvSpPr>
          <p:cNvPr id="7174" name="Text Box 6"/>
          <p:cNvSpPr txBox="1">
            <a:spLocks noChangeArrowheads="1"/>
          </p:cNvSpPr>
          <p:nvPr/>
        </p:nvSpPr>
        <p:spPr bwMode="auto">
          <a:xfrm>
            <a:off x="685800" y="5105400"/>
            <a:ext cx="7772400" cy="2100263"/>
          </a:xfrm>
          <a:prstGeom prst="rect">
            <a:avLst/>
          </a:prstGeom>
          <a:noFill/>
          <a:ln w="9525">
            <a:noFill/>
            <a:miter lim="800000"/>
            <a:headEnd/>
            <a:tailEnd/>
          </a:ln>
          <a:effectLst/>
        </p:spPr>
        <p:txBody>
          <a:bodyPr>
            <a:spAutoFit/>
          </a:bodyPr>
          <a:lstStyle/>
          <a:p>
            <a:pPr algn="l">
              <a:spcBef>
                <a:spcPct val="50000"/>
              </a:spcBef>
            </a:pPr>
            <a:r>
              <a:rPr lang="en-US">
                <a:solidFill>
                  <a:srgbClr val="000000"/>
                </a:solidFill>
              </a:rPr>
              <a:t>The instantaneous voltage and </a:t>
            </a:r>
            <a:r>
              <a:rPr lang="en-US">
                <a:solidFill>
                  <a:srgbClr val="009900"/>
                </a:solidFill>
              </a:rPr>
              <a:t>current</a:t>
            </a:r>
            <a:r>
              <a:rPr lang="en-US">
                <a:solidFill>
                  <a:srgbClr val="000000"/>
                </a:solidFill>
              </a:rPr>
              <a:t> in a </a:t>
            </a:r>
            <a:r>
              <a:rPr lang="en-US">
                <a:solidFill>
                  <a:srgbClr val="009900"/>
                </a:solidFill>
              </a:rPr>
              <a:t>circuit</a:t>
            </a:r>
            <a:r>
              <a:rPr lang="en-US">
                <a:solidFill>
                  <a:srgbClr val="000000"/>
                </a:solidFill>
              </a:rPr>
              <a:t> containing only an inductor are not in phase. The current </a:t>
            </a:r>
            <a:r>
              <a:rPr lang="en-US" i="1">
                <a:solidFill>
                  <a:srgbClr val="000000"/>
                </a:solidFill>
              </a:rPr>
              <a:t>lags behind</a:t>
            </a:r>
            <a:r>
              <a:rPr lang="en-US">
                <a:solidFill>
                  <a:srgbClr val="000000"/>
                </a:solidFill>
              </a:rPr>
              <a:t> the voltage by one-quarter of a cycle or by a phase angle of 90°.</a:t>
            </a:r>
            <a:br>
              <a:rPr lang="en-US">
                <a:solidFill>
                  <a:srgbClr val="000000"/>
                </a:solidFill>
              </a:rPr>
            </a:br>
            <a:endParaRPr lang="en-US">
              <a:solidFill>
                <a:srgbClr val="000000"/>
              </a:solidFill>
            </a:endParaRPr>
          </a:p>
          <a:p>
            <a:pPr algn="l">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a:t>A Comparison:</a:t>
            </a:r>
            <a:br>
              <a:rPr lang="en-US" sz="4000"/>
            </a:br>
            <a:r>
              <a:rPr lang="en-US" sz="4000"/>
              <a:t>Capacitive versus Inductive</a:t>
            </a:r>
          </a:p>
        </p:txBody>
      </p:sp>
      <p:pic>
        <p:nvPicPr>
          <p:cNvPr id="31748" name="Picture 4" descr="fig23_04"/>
          <p:cNvPicPr>
            <a:picLocks noGrp="1" noChangeAspect="1" noChangeArrowheads="1"/>
          </p:cNvPicPr>
          <p:nvPr>
            <p:ph sz="half" idx="1"/>
          </p:nvPr>
        </p:nvPicPr>
        <p:blipFill>
          <a:blip r:embed="rId2" cstate="print"/>
          <a:srcRect/>
          <a:stretch>
            <a:fillRect/>
          </a:stretch>
        </p:blipFill>
        <p:spPr>
          <a:xfrm>
            <a:off x="1219200" y="2514600"/>
            <a:ext cx="2514600" cy="2219325"/>
          </a:xfrm>
          <a:noFill/>
          <a:ln/>
        </p:spPr>
      </p:pic>
      <p:pic>
        <p:nvPicPr>
          <p:cNvPr id="31750" name="Picture 6" descr="fig23_07"/>
          <p:cNvPicPr>
            <a:picLocks noGrp="1" noChangeAspect="1" noChangeArrowheads="1"/>
          </p:cNvPicPr>
          <p:nvPr>
            <p:ph sz="half" idx="2"/>
          </p:nvPr>
        </p:nvPicPr>
        <p:blipFill>
          <a:blip r:embed="rId3" cstate="print"/>
          <a:srcRect/>
          <a:stretch>
            <a:fillRect/>
          </a:stretch>
        </p:blipFill>
        <p:spPr>
          <a:xfrm>
            <a:off x="5181600" y="2286000"/>
            <a:ext cx="2419350" cy="2276475"/>
          </a:xfrm>
          <a:noFill/>
          <a:ln/>
        </p:spPr>
      </p:pic>
      <p:sp>
        <p:nvSpPr>
          <p:cNvPr id="31752" name="Text Box 8"/>
          <p:cNvSpPr txBox="1">
            <a:spLocks noChangeArrowheads="1"/>
          </p:cNvSpPr>
          <p:nvPr/>
        </p:nvSpPr>
        <p:spPr bwMode="auto">
          <a:xfrm>
            <a:off x="4953000" y="5029200"/>
            <a:ext cx="39624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The current </a:t>
            </a:r>
            <a:r>
              <a:rPr lang="en-US" i="1">
                <a:solidFill>
                  <a:srgbClr val="000000"/>
                </a:solidFill>
              </a:rPr>
              <a:t>lags behind</a:t>
            </a:r>
            <a:r>
              <a:rPr lang="en-US">
                <a:solidFill>
                  <a:srgbClr val="000000"/>
                </a:solidFill>
              </a:rPr>
              <a:t> the voltage by one-quarter of a cycle or by a phase angle of 90°.</a:t>
            </a:r>
          </a:p>
        </p:txBody>
      </p:sp>
      <p:sp>
        <p:nvSpPr>
          <p:cNvPr id="31753" name="Text Box 9"/>
          <p:cNvSpPr txBox="1">
            <a:spLocks noChangeArrowheads="1"/>
          </p:cNvSpPr>
          <p:nvPr/>
        </p:nvSpPr>
        <p:spPr bwMode="auto">
          <a:xfrm>
            <a:off x="457200" y="5029200"/>
            <a:ext cx="4267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1754" name="Text Box 10"/>
          <p:cNvSpPr txBox="1">
            <a:spLocks noChangeArrowheads="1"/>
          </p:cNvSpPr>
          <p:nvPr/>
        </p:nvSpPr>
        <p:spPr bwMode="auto">
          <a:xfrm>
            <a:off x="533400" y="5029200"/>
            <a:ext cx="3810000" cy="118745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The current </a:t>
            </a:r>
            <a:r>
              <a:rPr lang="en-US" i="1">
                <a:solidFill>
                  <a:srgbClr val="000000"/>
                </a:solidFill>
              </a:rPr>
              <a:t>leads</a:t>
            </a:r>
            <a:r>
              <a:rPr lang="en-US">
                <a:solidFill>
                  <a:srgbClr val="000000"/>
                </a:solidFill>
              </a:rPr>
              <a:t> the voltage by one-quarter of a cycle or by a phase angle of 90°.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0244" y="304800"/>
            <a:ext cx="7772400" cy="1143000"/>
          </a:xfrm>
        </p:spPr>
        <p:txBody>
          <a:bodyPr/>
          <a:lstStyle/>
          <a:p>
            <a:r>
              <a:rPr lang="en-US" sz="2800" b="1" dirty="0">
                <a:solidFill>
                  <a:srgbClr val="000000"/>
                </a:solidFill>
                <a:latin typeface="Verdana" pitchFamily="34" charset="0"/>
              </a:rPr>
              <a:t>23.3. Circuits Containing Resistance, Capacitance, and Inductance</a:t>
            </a:r>
            <a:r>
              <a:rPr lang="en-US" sz="2800" dirty="0">
                <a:solidFill>
                  <a:srgbClr val="000000"/>
                </a:solidFill>
                <a:latin typeface="Verdana" pitchFamily="34" charset="0"/>
              </a:rPr>
              <a:t> </a:t>
            </a:r>
            <a:r>
              <a:rPr lang="en-US" dirty="0">
                <a:solidFill>
                  <a:srgbClr val="000000"/>
                </a:solidFill>
                <a:latin typeface="Verdana" pitchFamily="34" charset="0"/>
              </a:rPr>
              <a:t/>
            </a:r>
            <a:br>
              <a:rPr lang="en-US" dirty="0">
                <a:solidFill>
                  <a:srgbClr val="000000"/>
                </a:solidFill>
                <a:latin typeface="Verdana" pitchFamily="34" charset="0"/>
              </a:rPr>
            </a:br>
            <a:endParaRPr lang="en-US" dirty="0">
              <a:solidFill>
                <a:srgbClr val="000000"/>
              </a:solidFill>
              <a:latin typeface="Verdana" pitchFamily="34" charset="0"/>
            </a:endParaRPr>
          </a:p>
        </p:txBody>
      </p:sp>
      <p:pic>
        <p:nvPicPr>
          <p:cNvPr id="13317" name="Picture 5" descr="The three voltage phasors (VR, VC, and VL) and the current phasor (I0) for a series RCL circuit."/>
          <p:cNvPicPr>
            <a:picLocks noChangeAspect="1" noChangeArrowheads="1"/>
          </p:cNvPicPr>
          <p:nvPr/>
        </p:nvPicPr>
        <p:blipFill>
          <a:blip r:embed="rId2" cstate="print"/>
          <a:srcRect/>
          <a:stretch>
            <a:fillRect/>
          </a:stretch>
        </p:blipFill>
        <p:spPr bwMode="auto">
          <a:xfrm>
            <a:off x="1066800" y="1524000"/>
            <a:ext cx="2732088" cy="3897313"/>
          </a:xfrm>
          <a:prstGeom prst="rect">
            <a:avLst/>
          </a:prstGeom>
          <a:noFill/>
        </p:spPr>
      </p:pic>
      <p:pic>
        <p:nvPicPr>
          <p:cNvPr id="48130" name="Picture 2" descr="Image described by caption and surrounding t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895600"/>
            <a:ext cx="2266950" cy="2276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273</TotalTime>
  <Words>869</Words>
  <Application>Microsoft Office PowerPoint</Application>
  <PresentationFormat>On-screen Show (4:3)</PresentationFormat>
  <Paragraphs>56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Chapter-23 Alternating Current Circuits  </vt:lpstr>
      <vt:lpstr>Alternating Signal</vt:lpstr>
      <vt:lpstr>Resistance</vt:lpstr>
      <vt:lpstr>Capacitive Reactance, XC</vt:lpstr>
      <vt:lpstr>Current and Voltage in a Capacitive Circuit</vt:lpstr>
      <vt:lpstr>Inductive Reactance, XL</vt:lpstr>
      <vt:lpstr>Current and Voltage in an Inductive Circuit</vt:lpstr>
      <vt:lpstr>A Comparison: Capacitive versus Inductive</vt:lpstr>
      <vt:lpstr>23.3. Circuits Containing Resistance, Capacitance, and Inductance  </vt:lpstr>
      <vt:lpstr>Impedance,z for a Series RCL Circuit</vt:lpstr>
      <vt:lpstr>Resonant Frequency</vt:lpstr>
      <vt:lpstr>Impedance and RMS Current</vt:lpstr>
      <vt:lpstr>The physics of body-fat scales</vt:lpstr>
      <vt:lpstr>23.5. Semiconductor Devices</vt:lpstr>
      <vt:lpstr>n-TYPE AND p-TYPE SEMICONDUCTORS </vt:lpstr>
      <vt:lpstr>THE SEMICONDUCTOR DIODE</vt:lpstr>
      <vt:lpstr>Forward and Reverse Bias</vt:lpstr>
      <vt:lpstr>The current-versus-voltage characteristics of a typical p-n junction diode </vt:lpstr>
      <vt:lpstr>LED, light-emitting diode </vt:lpstr>
      <vt:lpstr>Fetal oxygen monitor </vt:lpstr>
      <vt:lpstr>Rectifier Circuits </vt:lpstr>
      <vt:lpstr>Full-Wave Rectifier</vt:lpstr>
      <vt:lpstr>SOLAR CELLS</vt:lpstr>
      <vt:lpstr>The Helios Prototype flying wing </vt:lpstr>
      <vt:lpstr>TRANSISTORS</vt:lpstr>
      <vt:lpstr>PNP-Transistor</vt:lpstr>
      <vt:lpstr>The basic pnp transistor amplifier </vt:lpstr>
      <vt:lpstr>Integrated circuit (IC) chips </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18</cp:revision>
  <dcterms:created xsi:type="dcterms:W3CDTF">2003-03-26T02:55:05Z</dcterms:created>
  <dcterms:modified xsi:type="dcterms:W3CDTF">2016-03-29T14:28:37Z</dcterms:modified>
</cp:coreProperties>
</file>