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58" r:id="rId3"/>
    <p:sldId id="316" r:id="rId4"/>
    <p:sldId id="318" r:id="rId5"/>
    <p:sldId id="309" r:id="rId6"/>
    <p:sldId id="278" r:id="rId7"/>
    <p:sldId id="307" r:id="rId8"/>
    <p:sldId id="320" r:id="rId9"/>
    <p:sldId id="288" r:id="rId10"/>
    <p:sldId id="293" r:id="rId11"/>
    <p:sldId id="292" r:id="rId12"/>
    <p:sldId id="289" r:id="rId13"/>
    <p:sldId id="290" r:id="rId14"/>
    <p:sldId id="306" r:id="rId15"/>
    <p:sldId id="295" r:id="rId16"/>
    <p:sldId id="299" r:id="rId17"/>
    <p:sldId id="301" r:id="rId18"/>
    <p:sldId id="302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55" autoAdjust="0"/>
    <p:restoredTop sz="90895"/>
  </p:normalViewPr>
  <p:slideViewPr>
    <p:cSldViewPr>
      <p:cViewPr varScale="1">
        <p:scale>
          <a:sx n="103" d="100"/>
          <a:sy n="103" d="100"/>
        </p:scale>
        <p:origin x="8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A4CA2-E519-46EF-8C2E-93F356E15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5F095-1125-4599-AAFE-68CFD2005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20F6D-87DA-4C55-B4FD-8A07A5A0D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31BA0-B50A-407D-9AEB-3EA1087FB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CA97-C049-4E1B-B658-3FD937B54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CF6F4-729C-4FD6-855D-76EBCAF7E5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72FFA-E03C-49F6-A2D8-0E2858D090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088DC-34FE-4B83-A88C-7CD27F88E9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DBB64-4296-4B91-8F97-5D097A414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9321C-D20D-4E1C-8C73-E0D58EB1DF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AE8C3-0712-45E7-BD79-0F1710C39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A8A32C-7ADA-4B0D-96F4-9C1D88E4E7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i5r65QGUpw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12" Type="http://schemas.openxmlformats.org/officeDocument/2006/relationships/image" Target="../media/image10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10" Type="http://schemas.openxmlformats.org/officeDocument/2006/relationships/image" Target="../media/image9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astthermography.com/breast_thermography_mf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ergy.gov/energysaver/articles/thermographic-inspections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13</a:t>
            </a:r>
            <a:br>
              <a:rPr lang="en-US" dirty="0"/>
            </a:br>
            <a:r>
              <a:rPr lang="en-US" b="1" dirty="0">
                <a:solidFill>
                  <a:srgbClr val="000000"/>
                </a:solidFill>
                <a:latin typeface="Arial" charset="0"/>
              </a:rPr>
              <a:t> Temperature and Heat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459504"/>
            <a:ext cx="5410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Temperature</a:t>
            </a:r>
          </a:p>
          <a:p>
            <a:br>
              <a:rPr lang="en-US" b="1" dirty="0">
                <a:solidFill>
                  <a:srgbClr val="000000"/>
                </a:solidFill>
                <a:latin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</a:rPr>
              <a:t>Thermometers</a:t>
            </a:r>
          </a:p>
          <a:p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Thermal Expansion</a:t>
            </a:r>
          </a:p>
          <a:p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Heat: Specific Heat &amp; Latent Heat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Area Expansion</a:t>
            </a:r>
          </a:p>
        </p:txBody>
      </p:sp>
      <p:sp>
        <p:nvSpPr>
          <p:cNvPr id="43013" name="Rectangle 1029"/>
          <p:cNvSpPr>
            <a:spLocks noChangeArrowheads="1"/>
          </p:cNvSpPr>
          <p:nvPr/>
        </p:nvSpPr>
        <p:spPr bwMode="auto">
          <a:xfrm>
            <a:off x="41148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3012" name="Object 1028"/>
          <p:cNvGraphicFramePr>
            <a:graphicFrameLocks noChangeAspect="1"/>
          </p:cNvGraphicFramePr>
          <p:nvPr/>
        </p:nvGraphicFramePr>
        <p:xfrm>
          <a:off x="2743200" y="33528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28600" progId="Equation.3">
                  <p:embed/>
                </p:oleObj>
              </mc:Choice>
              <mc:Fallback>
                <p:oleObj r:id="rId2" imgW="914400" imgH="228600" progId="Equation.3">
                  <p:embed/>
                  <p:pic>
                    <p:nvPicPr>
                      <p:cNvPr id="0" name="Picture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52800"/>
                        <a:ext cx="39624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1030"/>
          <p:cNvSpPr txBox="1">
            <a:spLocks noChangeArrowheads="1"/>
          </p:cNvSpPr>
          <p:nvPr/>
        </p:nvSpPr>
        <p:spPr bwMode="auto">
          <a:xfrm>
            <a:off x="685800" y="22098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area A</a:t>
            </a:r>
            <a:r>
              <a:rPr lang="en-US" baseline="-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of an object changes by an amount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when its temperature changes by an amount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43015" name="Text Box 1031"/>
          <p:cNvSpPr txBox="1">
            <a:spLocks noChangeArrowheads="1"/>
          </p:cNvSpPr>
          <p:nvPr/>
        </p:nvSpPr>
        <p:spPr bwMode="auto">
          <a:xfrm>
            <a:off x="762000" y="4640263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where α is the coefficient of linear expansion.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p"/>
      <p:bldP spid="430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Volume Expansion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3400" y="2201863"/>
            <a:ext cx="739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volume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US" baseline="-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of an object changes by an amount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when its temperature changes by an amount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en-US" dirty="0"/>
          </a:p>
        </p:txBody>
      </p:sp>
      <p:pic>
        <p:nvPicPr>
          <p:cNvPr id="41991" name="Picture 7" descr="math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429000"/>
            <a:ext cx="2836863" cy="546100"/>
          </a:xfrm>
          <a:prstGeom prst="rect">
            <a:avLst/>
          </a:prstGeom>
          <a:noFill/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09600" y="4259263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where </a:t>
            </a:r>
            <a:r>
              <a:rPr lang="en-US" i="1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(=3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, for solids) is the coefficient of volume expansion.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/>
      <p:bldP spid="4199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39288" name="Group 1400"/>
          <p:cNvGrpSpPr>
            <a:grpSpLocks/>
          </p:cNvGrpSpPr>
          <p:nvPr/>
        </p:nvGrpSpPr>
        <p:grpSpPr bwMode="auto">
          <a:xfrm>
            <a:off x="-28575" y="-427038"/>
            <a:ext cx="9201150" cy="7712076"/>
            <a:chOff x="0" y="0"/>
            <a:chExt cx="5796" cy="4858"/>
          </a:xfrm>
        </p:grpSpPr>
        <p:grpSp>
          <p:nvGrpSpPr>
            <p:cNvPr id="39238" name="Group 1350"/>
            <p:cNvGrpSpPr>
              <a:grpSpLocks/>
            </p:cNvGrpSpPr>
            <p:nvPr/>
          </p:nvGrpSpPr>
          <p:grpSpPr bwMode="auto">
            <a:xfrm>
              <a:off x="0" y="0"/>
              <a:ext cx="2686" cy="346"/>
              <a:chOff x="0" y="0"/>
              <a:chExt cx="2686" cy="346"/>
            </a:xfrm>
          </p:grpSpPr>
          <p:sp>
            <p:nvSpPr>
              <p:cNvPr id="39236" name="Rectangle 13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TABLE 12.1</a:t>
                </a:r>
                <a:endParaRPr lang="en-US"/>
              </a:p>
            </p:txBody>
          </p:sp>
          <p:sp>
            <p:nvSpPr>
              <p:cNvPr id="39237" name="Rectangle 1349"/>
              <p:cNvSpPr>
                <a:spLocks noChangeArrowheads="1"/>
              </p:cNvSpPr>
              <p:nvPr/>
            </p:nvSpPr>
            <p:spPr bwMode="auto">
              <a:xfrm>
                <a:off x="0" y="173"/>
                <a:ext cx="268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     Coefficients of Thermal Expansion for Solids and Liquids</a:t>
                </a:r>
                <a:r>
                  <a:rPr lang="en-US" sz="1200" baseline="30000">
                    <a:solidFill>
                      <a:srgbClr val="009999"/>
                    </a:solidFill>
                    <a:latin typeface="Arial" charset="0"/>
                    <a:cs typeface="Arial" charset="0"/>
                  </a:rPr>
                  <a:t>a</a:t>
                </a:r>
                <a:endParaRPr lang="en-US"/>
              </a:p>
            </p:txBody>
          </p:sp>
        </p:grpSp>
        <p:sp>
          <p:nvSpPr>
            <p:cNvPr id="39239" name="Rectangle 1351"/>
            <p:cNvSpPr>
              <a:spLocks noChangeArrowheads="1"/>
            </p:cNvSpPr>
            <p:nvPr/>
          </p:nvSpPr>
          <p:spPr bwMode="auto">
            <a:xfrm>
              <a:off x="0" y="346"/>
              <a:ext cx="5796" cy="192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/>
                <a:t>  </a:t>
              </a:r>
              <a:endParaRPr lang="en-US"/>
            </a:p>
          </p:txBody>
        </p:sp>
        <p:sp>
          <p:nvSpPr>
            <p:cNvPr id="39241" name="Rectangle 1353"/>
            <p:cNvSpPr>
              <a:spLocks noChangeArrowheads="1"/>
            </p:cNvSpPr>
            <p:nvPr/>
          </p:nvSpPr>
          <p:spPr bwMode="auto">
            <a:xfrm>
              <a:off x="36" y="538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242" name="Rectangle 1354"/>
            <p:cNvSpPr>
              <a:spLocks noChangeArrowheads="1"/>
            </p:cNvSpPr>
            <p:nvPr/>
          </p:nvSpPr>
          <p:spPr bwMode="auto">
            <a:xfrm>
              <a:off x="1426" y="538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243" name="Rectangle 1355"/>
            <p:cNvSpPr>
              <a:spLocks noChangeArrowheads="1"/>
            </p:cNvSpPr>
            <p:nvPr/>
          </p:nvSpPr>
          <p:spPr bwMode="auto">
            <a:xfrm>
              <a:off x="2339" y="538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dirty="0"/>
                <a:t>Coefficient of Thermal Expansion, (C°)</a:t>
              </a:r>
              <a:r>
                <a:rPr lang="en-US" baseline="30000" dirty="0"/>
                <a:t>-1</a:t>
              </a:r>
              <a:endParaRPr lang="en-US" dirty="0"/>
            </a:p>
          </p:txBody>
        </p:sp>
        <p:grpSp>
          <p:nvGrpSpPr>
            <p:cNvPr id="39285" name="Group 1397"/>
            <p:cNvGrpSpPr>
              <a:grpSpLocks/>
            </p:cNvGrpSpPr>
            <p:nvPr/>
          </p:nvGrpSpPr>
          <p:grpSpPr bwMode="auto">
            <a:xfrm>
              <a:off x="0" y="826"/>
              <a:ext cx="5796" cy="288"/>
              <a:chOff x="0" y="826"/>
              <a:chExt cx="5796" cy="288"/>
            </a:xfrm>
          </p:grpSpPr>
          <p:sp>
            <p:nvSpPr>
              <p:cNvPr id="39284" name="Rectangle 1396"/>
              <p:cNvSpPr>
                <a:spLocks noChangeArrowheads="1"/>
              </p:cNvSpPr>
              <p:nvPr/>
            </p:nvSpPr>
            <p:spPr bwMode="auto">
              <a:xfrm>
                <a:off x="0" y="826"/>
                <a:ext cx="579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4" name="Rectangle 1356"/>
              <p:cNvSpPr>
                <a:spLocks noChangeArrowheads="1"/>
              </p:cNvSpPr>
              <p:nvPr/>
            </p:nvSpPr>
            <p:spPr bwMode="auto">
              <a:xfrm>
                <a:off x="0" y="826"/>
                <a:ext cx="579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/>
                  <a:t>  </a:t>
                </a:r>
              </a:p>
            </p:txBody>
          </p:sp>
        </p:grpSp>
        <p:sp>
          <p:nvSpPr>
            <p:cNvPr id="39246" name="Rectangle 1358"/>
            <p:cNvSpPr>
              <a:spLocks noChangeArrowheads="1"/>
            </p:cNvSpPr>
            <p:nvPr/>
          </p:nvSpPr>
          <p:spPr bwMode="auto">
            <a:xfrm>
              <a:off x="36" y="1114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Substance</a:t>
              </a:r>
            </a:p>
          </p:txBody>
        </p:sp>
        <p:sp>
          <p:nvSpPr>
            <p:cNvPr id="39247" name="Rectangle 1359"/>
            <p:cNvSpPr>
              <a:spLocks noChangeArrowheads="1"/>
            </p:cNvSpPr>
            <p:nvPr/>
          </p:nvSpPr>
          <p:spPr bwMode="auto">
            <a:xfrm>
              <a:off x="1426" y="1114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Linear (</a:t>
              </a:r>
              <a:r>
                <a:rPr lang="en-US" i="1">
                  <a:latin typeface="Symbol" pitchFamily="18" charset="2"/>
                </a:rPr>
                <a:t>a</a:t>
              </a:r>
              <a:r>
                <a:rPr lang="en-US"/>
                <a:t>)</a:t>
              </a:r>
            </a:p>
          </p:txBody>
        </p:sp>
        <p:sp>
          <p:nvSpPr>
            <p:cNvPr id="39248" name="Rectangle 1360"/>
            <p:cNvSpPr>
              <a:spLocks noChangeArrowheads="1"/>
            </p:cNvSpPr>
            <p:nvPr/>
          </p:nvSpPr>
          <p:spPr bwMode="auto">
            <a:xfrm>
              <a:off x="2339" y="1114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Volumetric (</a:t>
              </a:r>
              <a:r>
                <a:rPr lang="en-US" i="1">
                  <a:latin typeface="Symbol" pitchFamily="18" charset="2"/>
                </a:rPr>
                <a:t>b</a:t>
              </a:r>
              <a:r>
                <a:rPr lang="en-US"/>
                <a:t>)</a:t>
              </a:r>
            </a:p>
          </p:txBody>
        </p:sp>
        <p:grpSp>
          <p:nvGrpSpPr>
            <p:cNvPr id="39287" name="Group 1399"/>
            <p:cNvGrpSpPr>
              <a:grpSpLocks/>
            </p:cNvGrpSpPr>
            <p:nvPr/>
          </p:nvGrpSpPr>
          <p:grpSpPr bwMode="auto">
            <a:xfrm>
              <a:off x="0" y="1402"/>
              <a:ext cx="5796" cy="288"/>
              <a:chOff x="0" y="1402"/>
              <a:chExt cx="5796" cy="288"/>
            </a:xfrm>
          </p:grpSpPr>
          <p:sp>
            <p:nvSpPr>
              <p:cNvPr id="39286" name="Rectangle 1398"/>
              <p:cNvSpPr>
                <a:spLocks noChangeArrowheads="1"/>
              </p:cNvSpPr>
              <p:nvPr/>
            </p:nvSpPr>
            <p:spPr bwMode="auto">
              <a:xfrm>
                <a:off x="0" y="1402"/>
                <a:ext cx="579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9" name="Rectangle 1361"/>
              <p:cNvSpPr>
                <a:spLocks noChangeArrowheads="1"/>
              </p:cNvSpPr>
              <p:nvPr/>
            </p:nvSpPr>
            <p:spPr bwMode="auto">
              <a:xfrm>
                <a:off x="0" y="1402"/>
                <a:ext cx="579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/>
                  <a:t>  </a:t>
                </a:r>
              </a:p>
            </p:txBody>
          </p:sp>
        </p:grpSp>
        <p:sp>
          <p:nvSpPr>
            <p:cNvPr id="39251" name="Rectangle 1363"/>
            <p:cNvSpPr>
              <a:spLocks noChangeArrowheads="1"/>
            </p:cNvSpPr>
            <p:nvPr/>
          </p:nvSpPr>
          <p:spPr bwMode="auto">
            <a:xfrm>
              <a:off x="36" y="1690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b="1" i="1"/>
                <a:t>Solids</a:t>
              </a:r>
              <a:endParaRPr lang="en-US"/>
            </a:p>
          </p:txBody>
        </p:sp>
        <p:sp>
          <p:nvSpPr>
            <p:cNvPr id="39252" name="Rectangle 1364"/>
            <p:cNvSpPr>
              <a:spLocks noChangeArrowheads="1"/>
            </p:cNvSpPr>
            <p:nvPr/>
          </p:nvSpPr>
          <p:spPr bwMode="auto">
            <a:xfrm>
              <a:off x="1426" y="1690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253" name="Rectangle 1365"/>
            <p:cNvSpPr>
              <a:spLocks noChangeArrowheads="1"/>
            </p:cNvSpPr>
            <p:nvPr/>
          </p:nvSpPr>
          <p:spPr bwMode="auto">
            <a:xfrm>
              <a:off x="2339" y="1690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254" name="Rectangle 1366"/>
            <p:cNvSpPr>
              <a:spLocks noChangeArrowheads="1"/>
            </p:cNvSpPr>
            <p:nvPr/>
          </p:nvSpPr>
          <p:spPr bwMode="auto">
            <a:xfrm>
              <a:off x="36" y="1978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Aluminum</a:t>
              </a:r>
            </a:p>
          </p:txBody>
        </p:sp>
        <p:sp>
          <p:nvSpPr>
            <p:cNvPr id="39255" name="Rectangle 1367"/>
            <p:cNvSpPr>
              <a:spLocks noChangeArrowheads="1"/>
            </p:cNvSpPr>
            <p:nvPr/>
          </p:nvSpPr>
          <p:spPr bwMode="auto">
            <a:xfrm>
              <a:off x="1426" y="1978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23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56" name="Rectangle 1368"/>
            <p:cNvSpPr>
              <a:spLocks noChangeArrowheads="1"/>
            </p:cNvSpPr>
            <p:nvPr/>
          </p:nvSpPr>
          <p:spPr bwMode="auto">
            <a:xfrm>
              <a:off x="2339" y="1978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69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57" name="Rectangle 1369"/>
            <p:cNvSpPr>
              <a:spLocks noChangeArrowheads="1"/>
            </p:cNvSpPr>
            <p:nvPr/>
          </p:nvSpPr>
          <p:spPr bwMode="auto">
            <a:xfrm>
              <a:off x="36" y="2266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Brass</a:t>
              </a:r>
            </a:p>
          </p:txBody>
        </p:sp>
        <p:sp>
          <p:nvSpPr>
            <p:cNvPr id="39258" name="Rectangle 1370"/>
            <p:cNvSpPr>
              <a:spLocks noChangeArrowheads="1"/>
            </p:cNvSpPr>
            <p:nvPr/>
          </p:nvSpPr>
          <p:spPr bwMode="auto">
            <a:xfrm>
              <a:off x="1426" y="2266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19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59" name="Rectangle 1371"/>
            <p:cNvSpPr>
              <a:spLocks noChangeArrowheads="1"/>
            </p:cNvSpPr>
            <p:nvPr/>
          </p:nvSpPr>
          <p:spPr bwMode="auto">
            <a:xfrm>
              <a:off x="2339" y="2266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57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0" name="Rectangle 1372"/>
            <p:cNvSpPr>
              <a:spLocks noChangeArrowheads="1"/>
            </p:cNvSpPr>
            <p:nvPr/>
          </p:nvSpPr>
          <p:spPr bwMode="auto">
            <a:xfrm>
              <a:off x="36" y="2554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Concrete</a:t>
              </a:r>
            </a:p>
          </p:txBody>
        </p:sp>
        <p:sp>
          <p:nvSpPr>
            <p:cNvPr id="39261" name="Rectangle 1373"/>
            <p:cNvSpPr>
              <a:spLocks noChangeArrowheads="1"/>
            </p:cNvSpPr>
            <p:nvPr/>
          </p:nvSpPr>
          <p:spPr bwMode="auto">
            <a:xfrm>
              <a:off x="1426" y="2554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2" name="Rectangle 1374"/>
            <p:cNvSpPr>
              <a:spLocks noChangeArrowheads="1"/>
            </p:cNvSpPr>
            <p:nvPr/>
          </p:nvSpPr>
          <p:spPr bwMode="auto">
            <a:xfrm>
              <a:off x="2339" y="2554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36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3" name="Rectangle 1375"/>
            <p:cNvSpPr>
              <a:spLocks noChangeArrowheads="1"/>
            </p:cNvSpPr>
            <p:nvPr/>
          </p:nvSpPr>
          <p:spPr bwMode="auto">
            <a:xfrm>
              <a:off x="36" y="2842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Copper</a:t>
              </a:r>
            </a:p>
          </p:txBody>
        </p:sp>
        <p:sp>
          <p:nvSpPr>
            <p:cNvPr id="39264" name="Rectangle 1376"/>
            <p:cNvSpPr>
              <a:spLocks noChangeArrowheads="1"/>
            </p:cNvSpPr>
            <p:nvPr/>
          </p:nvSpPr>
          <p:spPr bwMode="auto">
            <a:xfrm>
              <a:off x="1426" y="2842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17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5" name="Rectangle 1377"/>
            <p:cNvSpPr>
              <a:spLocks noChangeArrowheads="1"/>
            </p:cNvSpPr>
            <p:nvPr/>
          </p:nvSpPr>
          <p:spPr bwMode="auto">
            <a:xfrm>
              <a:off x="2339" y="2842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51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6" name="Rectangle 1378"/>
            <p:cNvSpPr>
              <a:spLocks noChangeArrowheads="1"/>
            </p:cNvSpPr>
            <p:nvPr/>
          </p:nvSpPr>
          <p:spPr bwMode="auto">
            <a:xfrm>
              <a:off x="36" y="3130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Glass (common)</a:t>
              </a:r>
            </a:p>
          </p:txBody>
        </p:sp>
        <p:sp>
          <p:nvSpPr>
            <p:cNvPr id="39267" name="Rectangle 1379"/>
            <p:cNvSpPr>
              <a:spLocks noChangeArrowheads="1"/>
            </p:cNvSpPr>
            <p:nvPr/>
          </p:nvSpPr>
          <p:spPr bwMode="auto">
            <a:xfrm>
              <a:off x="1426" y="3130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8.5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8" name="Rectangle 1380"/>
            <p:cNvSpPr>
              <a:spLocks noChangeArrowheads="1"/>
            </p:cNvSpPr>
            <p:nvPr/>
          </p:nvSpPr>
          <p:spPr bwMode="auto">
            <a:xfrm>
              <a:off x="2339" y="3130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26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9" name="Rectangle 1381"/>
            <p:cNvSpPr>
              <a:spLocks noChangeArrowheads="1"/>
            </p:cNvSpPr>
            <p:nvPr/>
          </p:nvSpPr>
          <p:spPr bwMode="auto">
            <a:xfrm>
              <a:off x="36" y="3418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Glass (Pyrex)</a:t>
              </a:r>
            </a:p>
          </p:txBody>
        </p:sp>
        <p:sp>
          <p:nvSpPr>
            <p:cNvPr id="39270" name="Rectangle 1382"/>
            <p:cNvSpPr>
              <a:spLocks noChangeArrowheads="1"/>
            </p:cNvSpPr>
            <p:nvPr/>
          </p:nvSpPr>
          <p:spPr bwMode="auto">
            <a:xfrm>
              <a:off x="1426" y="3418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3.3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1" name="Rectangle 1383"/>
            <p:cNvSpPr>
              <a:spLocks noChangeArrowheads="1"/>
            </p:cNvSpPr>
            <p:nvPr/>
          </p:nvSpPr>
          <p:spPr bwMode="auto">
            <a:xfrm>
              <a:off x="2339" y="3418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9.9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2" name="Rectangle 1384"/>
            <p:cNvSpPr>
              <a:spLocks noChangeArrowheads="1"/>
            </p:cNvSpPr>
            <p:nvPr/>
          </p:nvSpPr>
          <p:spPr bwMode="auto">
            <a:xfrm>
              <a:off x="36" y="3706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Gold</a:t>
              </a:r>
            </a:p>
          </p:txBody>
        </p:sp>
        <p:sp>
          <p:nvSpPr>
            <p:cNvPr id="39273" name="Rectangle 1385"/>
            <p:cNvSpPr>
              <a:spLocks noChangeArrowheads="1"/>
            </p:cNvSpPr>
            <p:nvPr/>
          </p:nvSpPr>
          <p:spPr bwMode="auto">
            <a:xfrm>
              <a:off x="1426" y="3706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14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4" name="Rectangle 1386"/>
            <p:cNvSpPr>
              <a:spLocks noChangeArrowheads="1"/>
            </p:cNvSpPr>
            <p:nvPr/>
          </p:nvSpPr>
          <p:spPr bwMode="auto">
            <a:xfrm>
              <a:off x="2339" y="3706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42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5" name="Rectangle 1387"/>
            <p:cNvSpPr>
              <a:spLocks noChangeArrowheads="1"/>
            </p:cNvSpPr>
            <p:nvPr/>
          </p:nvSpPr>
          <p:spPr bwMode="auto">
            <a:xfrm>
              <a:off x="36" y="3994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Iron or steel</a:t>
              </a:r>
            </a:p>
          </p:txBody>
        </p:sp>
        <p:sp>
          <p:nvSpPr>
            <p:cNvPr id="39276" name="Rectangle 1388"/>
            <p:cNvSpPr>
              <a:spLocks noChangeArrowheads="1"/>
            </p:cNvSpPr>
            <p:nvPr/>
          </p:nvSpPr>
          <p:spPr bwMode="auto">
            <a:xfrm>
              <a:off x="1426" y="3994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7" name="Rectangle 1389"/>
            <p:cNvSpPr>
              <a:spLocks noChangeArrowheads="1"/>
            </p:cNvSpPr>
            <p:nvPr/>
          </p:nvSpPr>
          <p:spPr bwMode="auto">
            <a:xfrm>
              <a:off x="2339" y="3994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36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8" name="Rectangle 1390"/>
            <p:cNvSpPr>
              <a:spLocks noChangeArrowheads="1"/>
            </p:cNvSpPr>
            <p:nvPr/>
          </p:nvSpPr>
          <p:spPr bwMode="auto">
            <a:xfrm>
              <a:off x="36" y="4282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Lead</a:t>
              </a:r>
            </a:p>
          </p:txBody>
        </p:sp>
        <p:sp>
          <p:nvSpPr>
            <p:cNvPr id="39279" name="Rectangle 1391"/>
            <p:cNvSpPr>
              <a:spLocks noChangeArrowheads="1"/>
            </p:cNvSpPr>
            <p:nvPr/>
          </p:nvSpPr>
          <p:spPr bwMode="auto">
            <a:xfrm>
              <a:off x="1426" y="4282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29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80" name="Rectangle 1392"/>
            <p:cNvSpPr>
              <a:spLocks noChangeArrowheads="1"/>
            </p:cNvSpPr>
            <p:nvPr/>
          </p:nvSpPr>
          <p:spPr bwMode="auto">
            <a:xfrm>
              <a:off x="2339" y="4282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87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81" name="Rectangle 1393"/>
            <p:cNvSpPr>
              <a:spLocks noChangeArrowheads="1"/>
            </p:cNvSpPr>
            <p:nvPr/>
          </p:nvSpPr>
          <p:spPr bwMode="auto">
            <a:xfrm>
              <a:off x="36" y="4570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Nickel</a:t>
              </a:r>
            </a:p>
          </p:txBody>
        </p:sp>
        <p:sp>
          <p:nvSpPr>
            <p:cNvPr id="39282" name="Rectangle 1394"/>
            <p:cNvSpPr>
              <a:spLocks noChangeArrowheads="1"/>
            </p:cNvSpPr>
            <p:nvPr/>
          </p:nvSpPr>
          <p:spPr bwMode="auto">
            <a:xfrm>
              <a:off x="1426" y="4570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13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83" name="Rectangle 1395"/>
            <p:cNvSpPr>
              <a:spLocks noChangeArrowheads="1"/>
            </p:cNvSpPr>
            <p:nvPr/>
          </p:nvSpPr>
          <p:spPr bwMode="auto">
            <a:xfrm>
              <a:off x="2339" y="4570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39 × 10</a:t>
              </a:r>
              <a:r>
                <a:rPr lang="en-US" baseline="30000"/>
                <a:t>-6</a:t>
              </a:r>
              <a:endParaRPr lang="en-US"/>
            </a:p>
          </p:txBody>
        </p:sp>
      </p:grpSp>
      <p:pic>
        <p:nvPicPr>
          <p:cNvPr id="39240" name="Picture 1352" descr="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8275"/>
            <a:ext cx="11113" cy="11113"/>
          </a:xfrm>
          <a:prstGeom prst="rect">
            <a:avLst/>
          </a:prstGeom>
          <a:noFill/>
        </p:spPr>
      </p:pic>
      <p:pic>
        <p:nvPicPr>
          <p:cNvPr id="39245" name="Picture 1357" descr="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930275"/>
            <a:ext cx="11113" cy="11113"/>
          </a:xfrm>
          <a:prstGeom prst="rect">
            <a:avLst/>
          </a:prstGeom>
          <a:noFill/>
        </p:spPr>
      </p:pic>
      <p:pic>
        <p:nvPicPr>
          <p:cNvPr id="39250" name="Picture 1362" descr="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844675"/>
            <a:ext cx="11113" cy="11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Volumetric Thermal Expansion Coefficient (C°)</a:t>
            </a:r>
            <a:r>
              <a:rPr lang="en-US" b="1" baseline="30000">
                <a:solidFill>
                  <a:srgbClr val="009999"/>
                </a:solidFill>
                <a:latin typeface="Arial" charset="0"/>
                <a:cs typeface="Arial" charset="0"/>
              </a:rPr>
              <a:t>-1</a:t>
            </a:r>
            <a:endParaRPr lang="en-US" b="1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39964" name="Group 28"/>
          <p:cNvGrpSpPr>
            <a:grpSpLocks/>
          </p:cNvGrpSpPr>
          <p:nvPr/>
        </p:nvGrpSpPr>
        <p:grpSpPr bwMode="auto">
          <a:xfrm>
            <a:off x="2184400" y="1600200"/>
            <a:ext cx="4775200" cy="3657600"/>
            <a:chOff x="36" y="0"/>
            <a:chExt cx="3008" cy="2304"/>
          </a:xfrm>
        </p:grpSpPr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36" y="0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b="1" i="1"/>
                <a:t>Liquids</a:t>
              </a:r>
              <a:r>
                <a:rPr lang="en-US" baseline="30000">
                  <a:solidFill>
                    <a:srgbClr val="009999"/>
                  </a:solidFill>
                </a:rPr>
                <a:t>b</a:t>
              </a:r>
              <a:endParaRPr lang="en-US"/>
            </a:p>
          </p:txBody>
        </p:sp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1733" y="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2041" y="0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36" y="288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Benzene</a:t>
              </a:r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1733" y="28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2041" y="288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1240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36" y="576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Carbon tetrachloride</a:t>
              </a:r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1733" y="576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2041" y="576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1240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36" y="864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Ethyl alcohol</a:t>
              </a:r>
            </a:p>
          </p:txBody>
        </p: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1733" y="864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>
              <a:off x="2041" y="864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1120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52" name="Rectangle 16"/>
            <p:cNvSpPr>
              <a:spLocks noChangeArrowheads="1"/>
            </p:cNvSpPr>
            <p:nvPr/>
          </p:nvSpPr>
          <p:spPr bwMode="auto">
            <a:xfrm>
              <a:off x="36" y="1152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Gasoline</a:t>
              </a:r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1733" y="115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2041" y="1152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950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55" name="Rectangle 19"/>
            <p:cNvSpPr>
              <a:spLocks noChangeArrowheads="1"/>
            </p:cNvSpPr>
            <p:nvPr/>
          </p:nvSpPr>
          <p:spPr bwMode="auto">
            <a:xfrm>
              <a:off x="36" y="1440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Mercury</a:t>
              </a:r>
            </a:p>
          </p:txBody>
        </p:sp>
        <p:sp>
          <p:nvSpPr>
            <p:cNvPr id="39956" name="Rectangle 20"/>
            <p:cNvSpPr>
              <a:spLocks noChangeArrowheads="1"/>
            </p:cNvSpPr>
            <p:nvPr/>
          </p:nvSpPr>
          <p:spPr bwMode="auto">
            <a:xfrm>
              <a:off x="1733" y="144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>
              <a:off x="2041" y="1440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182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58" name="Rectangle 22"/>
            <p:cNvSpPr>
              <a:spLocks noChangeArrowheads="1"/>
            </p:cNvSpPr>
            <p:nvPr/>
          </p:nvSpPr>
          <p:spPr bwMode="auto">
            <a:xfrm>
              <a:off x="36" y="1728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Methyl alcohol</a:t>
              </a:r>
            </a:p>
          </p:txBody>
        </p:sp>
        <p:sp>
          <p:nvSpPr>
            <p:cNvPr id="39959" name="Rectangle 23"/>
            <p:cNvSpPr>
              <a:spLocks noChangeArrowheads="1"/>
            </p:cNvSpPr>
            <p:nvPr/>
          </p:nvSpPr>
          <p:spPr bwMode="auto">
            <a:xfrm>
              <a:off x="1733" y="172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60" name="Rectangle 24"/>
            <p:cNvSpPr>
              <a:spLocks noChangeArrowheads="1"/>
            </p:cNvSpPr>
            <p:nvPr/>
          </p:nvSpPr>
          <p:spPr bwMode="auto">
            <a:xfrm>
              <a:off x="2041" y="1728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1200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61" name="Rectangle 25"/>
            <p:cNvSpPr>
              <a:spLocks noChangeArrowheads="1"/>
            </p:cNvSpPr>
            <p:nvPr/>
          </p:nvSpPr>
          <p:spPr bwMode="auto">
            <a:xfrm>
              <a:off x="36" y="2016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Water</a:t>
              </a:r>
            </a:p>
          </p:txBody>
        </p:sp>
        <p:sp>
          <p:nvSpPr>
            <p:cNvPr id="39962" name="Rectangle 26"/>
            <p:cNvSpPr>
              <a:spLocks noChangeArrowheads="1"/>
            </p:cNvSpPr>
            <p:nvPr/>
          </p:nvSpPr>
          <p:spPr bwMode="auto">
            <a:xfrm>
              <a:off x="1733" y="2016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63" name="Rectangle 27"/>
            <p:cNvSpPr>
              <a:spLocks noChangeArrowheads="1"/>
            </p:cNvSpPr>
            <p:nvPr/>
          </p:nvSpPr>
          <p:spPr bwMode="auto">
            <a:xfrm>
              <a:off x="2041" y="2016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207 × 10</a:t>
              </a:r>
              <a:r>
                <a:rPr lang="en-US" baseline="30000"/>
                <a:t>-6</a:t>
              </a:r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09999"/>
                </a:solidFill>
                <a:latin typeface="Arial" charset="0"/>
                <a:cs typeface="Arial" charset="0"/>
              </a:rPr>
              <a:t>Consequences of </a:t>
            </a:r>
            <a:br>
              <a:rPr lang="en-US" sz="3600" b="1" dirty="0">
                <a:solidFill>
                  <a:srgbClr val="009999"/>
                </a:solidFill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rgbClr val="009999"/>
                </a:solidFill>
                <a:latin typeface="Arial" charset="0"/>
                <a:cs typeface="Arial" charset="0"/>
              </a:rPr>
              <a:t>Thermal Expansion</a:t>
            </a:r>
          </a:p>
        </p:txBody>
      </p:sp>
      <p:pic>
        <p:nvPicPr>
          <p:cNvPr id="56323" name="Picture 3" descr="fig12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3235325" cy="3382963"/>
          </a:xfrm>
          <a:prstGeom prst="rect">
            <a:avLst/>
          </a:prstGeo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000500"/>
            <a:ext cx="4105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2733675" cy="37814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1828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Example 3: Buckling of a Sidewalk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800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 8: Overflow of Coolant in an Automobile Radiator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Expansion Joint in a Bridge        </a:t>
            </a:r>
            <a:br>
              <a:rPr lang="en-US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45061" name="Picture 5" descr="fig12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429000" cy="3897313"/>
          </a:xfrm>
          <a:prstGeom prst="rect">
            <a:avLst/>
          </a:prstGeom>
          <a:noFill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35433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The Bimetallic Strip</a:t>
            </a:r>
          </a:p>
        </p:txBody>
      </p:sp>
      <p:pic>
        <p:nvPicPr>
          <p:cNvPr id="49157" name="Picture 5" descr="fig12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7200"/>
            <a:ext cx="3143250" cy="3268663"/>
          </a:xfrm>
          <a:prstGeom prst="rect">
            <a:avLst/>
          </a:prstGeom>
          <a:noFill/>
        </p:spPr>
      </p:pic>
      <p:pic>
        <p:nvPicPr>
          <p:cNvPr id="87042" name="Picture 2" descr="http://edugen.wileyplus.com/edugen/courses/crs4957/halliday9118/halliday9088c18/image_n/nt0012-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3105150" cy="1876425"/>
          </a:xfrm>
          <a:prstGeom prst="rect">
            <a:avLst/>
          </a:prstGeom>
          <a:noFill/>
        </p:spPr>
      </p:pic>
      <p:pic>
        <p:nvPicPr>
          <p:cNvPr id="5" name="Picture 1" descr="figun_19_p781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794125"/>
            <a:ext cx="73660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Bimetallic Switch </a:t>
            </a:r>
          </a:p>
        </p:txBody>
      </p:sp>
      <p:pic>
        <p:nvPicPr>
          <p:cNvPr id="51205" name="Picture 5" descr="nw0511-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40357"/>
            <a:ext cx="8229600" cy="3300224"/>
          </a:xfrm>
          <a:prstGeom prst="rect">
            <a:avLst/>
          </a:prstGeom>
          <a:noFill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 bimetallic strip controls whether this coffee pot is (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) “on” (strip cool, straight) or (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) “off” (strip hot, bent).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The Expansion of Holes</a:t>
            </a:r>
            <a:b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12954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Do Holes Expand or Contract When the Temperature Increases?</a:t>
            </a:r>
          </a:p>
        </p:txBody>
      </p:sp>
      <p:pic>
        <p:nvPicPr>
          <p:cNvPr id="52230" name="Picture 6" descr="fig12_1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5978525" cy="2971800"/>
          </a:xfrm>
          <a:prstGeom prst="rect">
            <a:avLst/>
          </a:prstGeom>
          <a:noFill/>
        </p:spPr>
      </p:pic>
      <p:pic>
        <p:nvPicPr>
          <p:cNvPr id="84994" name="Picture 2" descr="http://edugen.wileyplus.com/edugen/courses/crs4957/halliday9118/halliday9088c18/image_n/nt0014-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28800"/>
            <a:ext cx="3486150" cy="161925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66800" y="2176760"/>
            <a:ext cx="232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Answer: Expand.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9999"/>
                </a:solidFill>
                <a:latin typeface="Arial" charset="0"/>
                <a:cs typeface="Arial" charset="0"/>
              </a:rPr>
              <a:t>Unusual Expansion of Water</a:t>
            </a:r>
          </a:p>
        </p:txBody>
      </p:sp>
      <p:pic>
        <p:nvPicPr>
          <p:cNvPr id="33797" name="Picture 5" descr="fig12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838200"/>
            <a:ext cx="3371850" cy="3006725"/>
          </a:xfrm>
          <a:prstGeom prst="rect">
            <a:avLst/>
          </a:prstGeom>
          <a:noFill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0" y="3886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Most substances contract upon cooling. But, water expands while cooling from 4 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>
                <a:cs typeface="Times New Roman" pitchFamily="18" charset="0"/>
              </a:rPr>
              <a:t>C</a:t>
            </a:r>
            <a:r>
              <a:rPr lang="en-US" dirty="0"/>
              <a:t> until it freezes. </a:t>
            </a:r>
          </a:p>
        </p:txBody>
      </p:sp>
      <p:pic>
        <p:nvPicPr>
          <p:cNvPr id="35846" name="Picture 6" descr="graph of volume versus temperature of 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3785371" cy="2971800"/>
          </a:xfrm>
          <a:prstGeom prst="rect">
            <a:avLst/>
          </a:prstGeom>
          <a:noFill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724400"/>
            <a:ext cx="2247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temperatures of ice and water on a frozen la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0" y="4505325"/>
            <a:ext cx="43815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48768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9999"/>
                </a:solidFill>
                <a:latin typeface="Arial" charset="0"/>
                <a:cs typeface="Arial" charset="0"/>
              </a:rPr>
              <a:t>Common Temperature Scales</a:t>
            </a:r>
          </a:p>
        </p:txBody>
      </p:sp>
      <p:pic>
        <p:nvPicPr>
          <p:cNvPr id="4101" name="Picture 5" descr="nw0500-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609600"/>
            <a:ext cx="2527016" cy="5257800"/>
          </a:xfrm>
          <a:prstGeom prst="rect">
            <a:avLst/>
          </a:prstGeom>
          <a:noFill/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04800" y="1981200"/>
            <a:ext cx="4724399" cy="3505200"/>
            <a:chOff x="-3" y="-3"/>
            <a:chExt cx="2683" cy="2657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0" y="0"/>
              <a:ext cx="2677" cy="2651"/>
              <a:chOff x="0" y="0"/>
              <a:chExt cx="2677" cy="2651"/>
            </a:xfrm>
          </p:grpSpPr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137" cy="634"/>
                <a:chOff x="0" y="0"/>
                <a:chExt cx="1137" cy="634"/>
              </a:xfrm>
            </p:grpSpPr>
            <p:sp>
              <p:nvSpPr>
                <p:cNvPr id="43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051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2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44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1137" y="0"/>
                <a:ext cx="806" cy="634"/>
                <a:chOff x="1137" y="0"/>
                <a:chExt cx="806" cy="634"/>
              </a:xfrm>
            </p:grpSpPr>
            <p:sp>
              <p:nvSpPr>
                <p:cNvPr id="41" name="Rectangle 9"/>
                <p:cNvSpPr>
                  <a:spLocks noChangeArrowheads="1"/>
                </p:cNvSpPr>
                <p:nvPr/>
              </p:nvSpPr>
              <p:spPr bwMode="auto">
                <a:xfrm>
                  <a:off x="1180" y="0"/>
                  <a:ext cx="720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dirty="0">
                      <a:cs typeface="Times New Roman" pitchFamily="18" charset="0"/>
                    </a:rPr>
                    <a:t>Fahrenheit scale</a:t>
                  </a:r>
                  <a:endParaRPr lang="en-US" sz="120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" name="Rectangle 10"/>
                <p:cNvSpPr>
                  <a:spLocks noChangeArrowheads="1"/>
                </p:cNvSpPr>
                <p:nvPr/>
              </p:nvSpPr>
              <p:spPr bwMode="auto">
                <a:xfrm>
                  <a:off x="1137" y="0"/>
                  <a:ext cx="806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1943" y="0"/>
                <a:ext cx="734" cy="634"/>
                <a:chOff x="1943" y="0"/>
                <a:chExt cx="734" cy="634"/>
              </a:xfrm>
            </p:grpSpPr>
            <p:sp>
              <p:nvSpPr>
                <p:cNvPr id="39" name="Rectangle 12"/>
                <p:cNvSpPr>
                  <a:spLocks noChangeArrowheads="1"/>
                </p:cNvSpPr>
                <p:nvPr/>
              </p:nvSpPr>
              <p:spPr bwMode="auto">
                <a:xfrm>
                  <a:off x="1986" y="0"/>
                  <a:ext cx="648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Celsius scale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40" name="Rectangle 13"/>
                <p:cNvSpPr>
                  <a:spLocks noChangeArrowheads="1"/>
                </p:cNvSpPr>
                <p:nvPr/>
              </p:nvSpPr>
              <p:spPr bwMode="auto">
                <a:xfrm>
                  <a:off x="1943" y="0"/>
                  <a:ext cx="734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4"/>
              <p:cNvGrpSpPr>
                <a:grpSpLocks/>
              </p:cNvGrpSpPr>
              <p:nvPr/>
            </p:nvGrpSpPr>
            <p:grpSpPr bwMode="auto">
              <a:xfrm>
                <a:off x="0" y="634"/>
                <a:ext cx="1137" cy="461"/>
                <a:chOff x="0" y="634"/>
                <a:chExt cx="1137" cy="461"/>
              </a:xfrm>
            </p:grpSpPr>
            <p:sp>
              <p:nvSpPr>
                <p:cNvPr id="37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634"/>
                  <a:ext cx="1051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cs typeface="Times New Roman" pitchFamily="18" charset="0"/>
                    </a:rPr>
                    <a:t>Boiling point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38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634"/>
                  <a:ext cx="1137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7"/>
              <p:cNvGrpSpPr>
                <a:grpSpLocks/>
              </p:cNvGrpSpPr>
              <p:nvPr/>
            </p:nvGrpSpPr>
            <p:grpSpPr bwMode="auto">
              <a:xfrm>
                <a:off x="1137" y="634"/>
                <a:ext cx="806" cy="461"/>
                <a:chOff x="1137" y="634"/>
                <a:chExt cx="806" cy="461"/>
              </a:xfrm>
            </p:grpSpPr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1180" y="634"/>
                  <a:ext cx="720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212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1137" y="634"/>
                  <a:ext cx="80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20"/>
              <p:cNvGrpSpPr>
                <a:grpSpLocks/>
              </p:cNvGrpSpPr>
              <p:nvPr/>
            </p:nvGrpSpPr>
            <p:grpSpPr bwMode="auto">
              <a:xfrm>
                <a:off x="1943" y="634"/>
                <a:ext cx="734" cy="461"/>
                <a:chOff x="1943" y="634"/>
                <a:chExt cx="734" cy="461"/>
              </a:xfrm>
            </p:grpSpPr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1986" y="634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100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34" name="Rectangle 22"/>
                <p:cNvSpPr>
                  <a:spLocks noChangeArrowheads="1"/>
                </p:cNvSpPr>
                <p:nvPr/>
              </p:nvSpPr>
              <p:spPr bwMode="auto">
                <a:xfrm>
                  <a:off x="1943" y="634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0" y="1095"/>
                <a:ext cx="1137" cy="1095"/>
                <a:chOff x="0" y="1095"/>
                <a:chExt cx="1137" cy="1095"/>
              </a:xfrm>
            </p:grpSpPr>
            <p:sp>
              <p:nvSpPr>
                <p:cNvPr id="31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1095"/>
                  <a:ext cx="1051" cy="1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1800">
                      <a:cs typeface="Times New Roman" pitchFamily="18" charset="0"/>
                    </a:rPr>
                    <a:t>Unknown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32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095"/>
                  <a:ext cx="1137" cy="10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6"/>
              <p:cNvGrpSpPr>
                <a:grpSpLocks/>
              </p:cNvGrpSpPr>
              <p:nvPr/>
            </p:nvGrpSpPr>
            <p:grpSpPr bwMode="auto">
              <a:xfrm>
                <a:off x="1137" y="1095"/>
                <a:ext cx="806" cy="1095"/>
                <a:chOff x="1137" y="1095"/>
                <a:chExt cx="806" cy="1095"/>
              </a:xfrm>
            </p:grpSpPr>
            <p:sp>
              <p:nvSpPr>
                <p:cNvPr id="29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0" y="1095"/>
                  <a:ext cx="720" cy="1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T</a:t>
                  </a:r>
                  <a:r>
                    <a:rPr lang="en-US" sz="1800" baseline="-30000">
                      <a:cs typeface="Times New Roman" pitchFamily="18" charset="0"/>
                    </a:rPr>
                    <a:t>f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30" name="Rectangle 28"/>
                <p:cNvSpPr>
                  <a:spLocks noChangeArrowheads="1"/>
                </p:cNvSpPr>
                <p:nvPr/>
              </p:nvSpPr>
              <p:spPr bwMode="auto">
                <a:xfrm>
                  <a:off x="1137" y="1095"/>
                  <a:ext cx="806" cy="10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1943" y="1095"/>
                <a:ext cx="734" cy="1095"/>
                <a:chOff x="1943" y="1095"/>
                <a:chExt cx="734" cy="1095"/>
              </a:xfrm>
            </p:grpSpPr>
            <p:sp>
              <p:nvSpPr>
                <p:cNvPr id="27" name="Rectangle 30"/>
                <p:cNvSpPr>
                  <a:spLocks noChangeArrowheads="1"/>
                </p:cNvSpPr>
                <p:nvPr/>
              </p:nvSpPr>
              <p:spPr bwMode="auto">
                <a:xfrm>
                  <a:off x="1986" y="1095"/>
                  <a:ext cx="648" cy="1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T</a:t>
                  </a:r>
                  <a:r>
                    <a:rPr lang="en-US" sz="1800" baseline="-30000">
                      <a:cs typeface="Times New Roman" pitchFamily="18" charset="0"/>
                    </a:rPr>
                    <a:t>c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200"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28" name="Rectangle 31"/>
                <p:cNvSpPr>
                  <a:spLocks noChangeArrowheads="1"/>
                </p:cNvSpPr>
                <p:nvPr/>
              </p:nvSpPr>
              <p:spPr bwMode="auto">
                <a:xfrm>
                  <a:off x="1943" y="1095"/>
                  <a:ext cx="734" cy="10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2"/>
              <p:cNvGrpSpPr>
                <a:grpSpLocks/>
              </p:cNvGrpSpPr>
              <p:nvPr/>
            </p:nvGrpSpPr>
            <p:grpSpPr bwMode="auto">
              <a:xfrm>
                <a:off x="0" y="2190"/>
                <a:ext cx="1137" cy="461"/>
                <a:chOff x="0" y="2190"/>
                <a:chExt cx="1137" cy="461"/>
              </a:xfrm>
            </p:grpSpPr>
            <p:sp>
              <p:nvSpPr>
                <p:cNvPr id="25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2190"/>
                  <a:ext cx="1051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cs typeface="Times New Roman" pitchFamily="18" charset="0"/>
                    </a:rPr>
                    <a:t>Freezing point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26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2190"/>
                  <a:ext cx="1137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35"/>
              <p:cNvGrpSpPr>
                <a:grpSpLocks/>
              </p:cNvGrpSpPr>
              <p:nvPr/>
            </p:nvGrpSpPr>
            <p:grpSpPr bwMode="auto">
              <a:xfrm>
                <a:off x="1137" y="2190"/>
                <a:ext cx="806" cy="461"/>
                <a:chOff x="1137" y="2190"/>
                <a:chExt cx="806" cy="461"/>
              </a:xfrm>
            </p:grpSpPr>
            <p:sp>
              <p:nvSpPr>
                <p:cNvPr id="23" name="Rectangle 36"/>
                <p:cNvSpPr>
                  <a:spLocks noChangeArrowheads="1"/>
                </p:cNvSpPr>
                <p:nvPr/>
              </p:nvSpPr>
              <p:spPr bwMode="auto">
                <a:xfrm>
                  <a:off x="1180" y="2190"/>
                  <a:ext cx="720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32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24" name="Rectangle 37"/>
                <p:cNvSpPr>
                  <a:spLocks noChangeArrowheads="1"/>
                </p:cNvSpPr>
                <p:nvPr/>
              </p:nvSpPr>
              <p:spPr bwMode="auto">
                <a:xfrm>
                  <a:off x="1137" y="2190"/>
                  <a:ext cx="80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38"/>
              <p:cNvGrpSpPr>
                <a:grpSpLocks/>
              </p:cNvGrpSpPr>
              <p:nvPr/>
            </p:nvGrpSpPr>
            <p:grpSpPr bwMode="auto">
              <a:xfrm>
                <a:off x="1943" y="2190"/>
                <a:ext cx="734" cy="461"/>
                <a:chOff x="1943" y="2190"/>
                <a:chExt cx="734" cy="461"/>
              </a:xfrm>
            </p:grpSpPr>
            <p:sp>
              <p:nvSpPr>
                <p:cNvPr id="21" name="Rectangle 39"/>
                <p:cNvSpPr>
                  <a:spLocks noChangeArrowheads="1"/>
                </p:cNvSpPr>
                <p:nvPr/>
              </p:nvSpPr>
              <p:spPr bwMode="auto">
                <a:xfrm>
                  <a:off x="1986" y="2190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0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22" name="Rectangle 40"/>
                <p:cNvSpPr>
                  <a:spLocks noChangeArrowheads="1"/>
                </p:cNvSpPr>
                <p:nvPr/>
              </p:nvSpPr>
              <p:spPr bwMode="auto">
                <a:xfrm>
                  <a:off x="1943" y="2190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Rectangle 41"/>
            <p:cNvSpPr>
              <a:spLocks noChangeArrowheads="1"/>
            </p:cNvSpPr>
            <p:nvPr/>
          </p:nvSpPr>
          <p:spPr bwMode="auto">
            <a:xfrm>
              <a:off x="-3" y="-3"/>
              <a:ext cx="2683" cy="2657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391" name="Object 1031"/>
          <p:cNvGraphicFramePr>
            <a:graphicFrameLocks noChangeAspect="1"/>
          </p:cNvGraphicFramePr>
          <p:nvPr/>
        </p:nvGraphicFramePr>
        <p:xfrm>
          <a:off x="76200" y="5867400"/>
          <a:ext cx="25527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57300" imgH="419100" progId="Equation.3">
                  <p:embed/>
                </p:oleObj>
              </mc:Choice>
              <mc:Fallback>
                <p:oleObj r:id="rId3" imgW="1257300" imgH="419100" progId="Equation.3">
                  <p:embed/>
                  <p:pic>
                    <p:nvPicPr>
                      <p:cNvPr id="0" name="Picture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867400"/>
                        <a:ext cx="25527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1032"/>
          <p:cNvGraphicFramePr>
            <a:graphicFrameLocks noChangeAspect="1"/>
          </p:cNvGraphicFramePr>
          <p:nvPr/>
        </p:nvGraphicFramePr>
        <p:xfrm>
          <a:off x="2971800" y="5792787"/>
          <a:ext cx="23622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63225" imgH="393529" progId="Equation.3">
                  <p:embed/>
                </p:oleObj>
              </mc:Choice>
              <mc:Fallback>
                <p:oleObj r:id="rId5" imgW="863225" imgH="393529" progId="Equation.3">
                  <p:embed/>
                  <p:pic>
                    <p:nvPicPr>
                      <p:cNvPr id="0" name="Picture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792787"/>
                        <a:ext cx="2362200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037"/>
          <p:cNvGraphicFramePr>
            <a:graphicFrameLocks noChangeAspect="1"/>
          </p:cNvGraphicFramePr>
          <p:nvPr/>
        </p:nvGraphicFramePr>
        <p:xfrm>
          <a:off x="5791200" y="5971020"/>
          <a:ext cx="3352800" cy="60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02960" imgH="177480" progId="Equation.3">
                  <p:embed/>
                </p:oleObj>
              </mc:Choice>
              <mc:Fallback>
                <p:oleObj name="Equation" r:id="rId7" imgW="1002960" imgH="177480" progId="Equation.3">
                  <p:embed/>
                  <p:pic>
                    <p:nvPicPr>
                      <p:cNvPr id="0" name="Picture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971020"/>
                        <a:ext cx="3352800" cy="603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Bursting Water Pipes</a:t>
            </a:r>
            <a:b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</a:br>
            <a:endParaRPr lang="en-US" b="1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pic>
        <p:nvPicPr>
          <p:cNvPr id="34821" name="Picture 5" descr="fig12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406775" cy="2468563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143000" y="4267200"/>
            <a:ext cx="6629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As water freezes and expands, enormous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pressure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is applied to the liquid water between the ice and the faucet.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57912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https://www.youtube.com/watch?v=4i5r65QGUpw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>
                <a:cs typeface="Times New Roman" pitchFamily="18" charset="0"/>
              </a:rPr>
              <a:t>0</a:t>
            </a:r>
            <a:r>
              <a:rPr lang="en-US">
                <a:cs typeface="Times New Roman" pitchFamily="18" charset="0"/>
              </a:rPr>
              <a:t>C</a:t>
            </a:r>
            <a:r>
              <a:rPr lang="en-US"/>
              <a:t> and </a:t>
            </a:r>
            <a:r>
              <a:rPr lang="en-US">
                <a:cs typeface="Times New Roman" pitchFamily="18" charset="0"/>
              </a:rPr>
              <a:t>C</a:t>
            </a:r>
            <a:r>
              <a:rPr lang="en-US" baseline="30000">
                <a:cs typeface="Times New Roman" pitchFamily="18" charset="0"/>
              </a:rPr>
              <a:t>0</a:t>
            </a:r>
            <a:r>
              <a:rPr lang="en-US"/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01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Q: What is the difference between </a:t>
            </a:r>
            <a:r>
              <a:rPr lang="en-US" dirty="0">
                <a:cs typeface="Times New Roman" pitchFamily="18" charset="0"/>
              </a:rPr>
              <a:t>degrees Celsius ( 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>
                <a:cs typeface="Times New Roman" pitchFamily="18" charset="0"/>
              </a:rPr>
              <a:t>C) and  Celsius degrees (C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/>
              <a:t>)?</a:t>
            </a:r>
          </a:p>
          <a:p>
            <a:pPr>
              <a:spcBef>
                <a:spcPct val="50000"/>
              </a:spcBef>
            </a:pPr>
            <a:r>
              <a:rPr lang="en-US" dirty="0"/>
              <a:t>A: Temperature is expressed in d</a:t>
            </a:r>
            <a:r>
              <a:rPr lang="en-US" dirty="0">
                <a:cs typeface="Times New Roman" pitchFamily="18" charset="0"/>
              </a:rPr>
              <a:t>egrees Celsius ( 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>
                <a:cs typeface="Times New Roman" pitchFamily="18" charset="0"/>
              </a:rPr>
              <a:t>C) and temperature difference is expressed in Celsius degrees (C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/>
              <a:t>).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n-US" dirty="0"/>
              <a:t>Converting Temp Differences</a:t>
            </a:r>
          </a:p>
        </p:txBody>
      </p:sp>
      <p:graphicFrame>
        <p:nvGraphicFramePr>
          <p:cNvPr id="57344" name="Object 1024"/>
          <p:cNvGraphicFramePr>
            <a:graphicFrameLocks noChangeAspect="1"/>
          </p:cNvGraphicFramePr>
          <p:nvPr/>
        </p:nvGraphicFramePr>
        <p:xfrm>
          <a:off x="779463" y="1371600"/>
          <a:ext cx="2327275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3">
                  <p:embed/>
                </p:oleObj>
              </mc:Choice>
              <mc:Fallback>
                <p:oleObj name="Equation" r:id="rId2" imgW="8506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1371600"/>
                        <a:ext cx="2327275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17195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7345" name="Object 1025"/>
          <p:cNvGraphicFramePr>
            <a:graphicFrameLocks noChangeAspect="1"/>
          </p:cNvGraphicFramePr>
          <p:nvPr/>
        </p:nvGraphicFramePr>
        <p:xfrm>
          <a:off x="457200" y="2667000"/>
          <a:ext cx="23241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99753" imgH="393529" progId="Equation.3">
                  <p:embed/>
                </p:oleObj>
              </mc:Choice>
              <mc:Fallback>
                <p:oleObj r:id="rId4" imgW="799753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2324100" cy="1135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4572000" y="1676400"/>
          <a:ext cx="37719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960" imgH="177480" progId="Equation.3">
                  <p:embed/>
                </p:oleObj>
              </mc:Choice>
              <mc:Fallback>
                <p:oleObj name="Equation" r:id="rId6" imgW="100296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6400"/>
                        <a:ext cx="3771900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55"/>
          <p:cNvSpPr>
            <a:spLocks noChangeArrowheads="1"/>
          </p:cNvSpPr>
          <p:nvPr/>
        </p:nvSpPr>
        <p:spPr bwMode="auto">
          <a:xfrm>
            <a:off x="1524000" y="45720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/>
              <a:t>Unit for Coefficient of Thermal Expansion: (C°)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76400" y="5105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>
                <a:latin typeface="Arial" charset="0"/>
                <a:cs typeface="Arial" charset="0"/>
              </a:rPr>
              <a:t>Unit for </a:t>
            </a:r>
            <a:r>
              <a:rPr lang="en-US" sz="2000" dirty="0">
                <a:latin typeface="Arial" charset="0"/>
                <a:cs typeface="Arial" charset="0"/>
              </a:rPr>
              <a:t>Specific</a:t>
            </a:r>
            <a:r>
              <a:rPr lang="en-US" sz="2000" i="1" dirty="0">
                <a:latin typeface="Arial" charset="0"/>
                <a:cs typeface="Arial" charset="0"/>
              </a:rPr>
              <a:t> Heat Capacity</a:t>
            </a:r>
            <a:r>
              <a:rPr lang="en-US" sz="2000" dirty="0">
                <a:latin typeface="Arial" charset="0"/>
                <a:cs typeface="Arial" charset="0"/>
              </a:rPr>
              <a:t>:</a:t>
            </a:r>
            <a:endParaRPr lang="en-US" sz="2000" dirty="0"/>
          </a:p>
        </p:txBody>
      </p:sp>
      <p:pic>
        <p:nvPicPr>
          <p:cNvPr id="7476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5105400"/>
            <a:ext cx="1990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158280"/>
              </p:ext>
            </p:extLst>
          </p:nvPr>
        </p:nvGraphicFramePr>
        <p:xfrm>
          <a:off x="4724400" y="2762780"/>
          <a:ext cx="1955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2840" imgH="177480" progId="Equation.3">
                  <p:embed/>
                </p:oleObj>
              </mc:Choice>
              <mc:Fallback>
                <p:oleObj name="Equation" r:id="rId9" imgW="672840" imgH="17748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762780"/>
                        <a:ext cx="19558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66607" y="3429000"/>
                <a:ext cx="1198726" cy="495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𝐾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07" y="3429000"/>
                <a:ext cx="1198726" cy="49571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Thermometers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Thermometers make use of the change in some physical property with temperature, </a:t>
            </a:r>
            <a:r>
              <a:rPr lang="en-US" b="1" i="1" dirty="0"/>
              <a:t>thermometric property.</a:t>
            </a:r>
            <a:r>
              <a:rPr lang="en-US" dirty="0"/>
              <a:t> 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04800" y="2209800"/>
          <a:ext cx="83820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u="sng" dirty="0">
                          <a:cs typeface="Times New Roman" pitchFamily="18" charset="0"/>
                        </a:rPr>
                        <a:t>Thermometer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>
                          <a:cs typeface="Times New Roman" pitchFamily="18" charset="0"/>
                        </a:rPr>
                        <a:t>Thermometric Property</a:t>
                      </a:r>
                      <a:endParaRPr lang="en-US" dirty="0"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cs typeface="Times New Roman" pitchFamily="18" charset="0"/>
                        </a:rPr>
                        <a:t>Liquid (mercury) thermometer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cs typeface="Times New Roman" pitchFamily="18" charset="0"/>
                        </a:rPr>
                        <a:t>Expansion of the liquid column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cs typeface="Times New Roman" pitchFamily="18" charset="0"/>
                        </a:rPr>
                        <a:t>Constant-volume gas thermometer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cs typeface="Times New Roman" pitchFamily="18" charset="0"/>
                        </a:rPr>
                        <a:t>Pressure of the gas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cs typeface="Times New Roman" pitchFamily="18" charset="0"/>
                        </a:rPr>
                        <a:t>Thermocouple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cs typeface="Times New Roman" pitchFamily="18" charset="0"/>
                        </a:rPr>
                        <a:t>Voltage (potential difference)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cs typeface="Times New Roman" pitchFamily="18" charset="0"/>
                        </a:rPr>
                        <a:t>Thermogram</a:t>
                      </a:r>
                      <a:r>
                        <a:rPr lang="en-US" sz="2000" dirty="0">
                          <a:cs typeface="Times New Roman" pitchFamily="18" charset="0"/>
                        </a:rPr>
                        <a:t> or Ear thermometer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cs typeface="Times New Roman" pitchFamily="18" charset="0"/>
                        </a:rPr>
                        <a:t>Infrared radiation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Resistance Thermometer (RTD)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Resistance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Thermocouple</a:t>
            </a:r>
          </a:p>
        </p:txBody>
      </p:sp>
      <p:pic>
        <p:nvPicPr>
          <p:cNvPr id="26629" name="Picture 5" descr="fig12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15200" cy="2994025"/>
          </a:xfrm>
          <a:prstGeom prst="rect">
            <a:avLst/>
          </a:prstGeom>
          <a:noFill/>
        </p:spPr>
      </p:pic>
      <p:pic>
        <p:nvPicPr>
          <p:cNvPr id="45063" name="Picture 7" descr="http://upload.wikimedia.org/wikipedia/commons/thumb/e/ee/Thermocouple0002.jpg/220px-Thermocouple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038600"/>
            <a:ext cx="2095500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The Constant-Volume Gas Thermometer</a:t>
            </a:r>
          </a:p>
        </p:txBody>
      </p:sp>
      <p:sp>
        <p:nvSpPr>
          <p:cNvPr id="95234" name="AutoShape 2" descr="http://edugen.wiley.com/edugen/courses/crs4957/halliday9118/halliday9088c18/image_n/nt0005-y.gif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5410200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The temperature at which the absolute pressure of the gas is zero, is the absolute temperature.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It is found to be –273.15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>
                <a:cs typeface="Times New Roman" pitchFamily="18" charset="0"/>
              </a:rPr>
              <a:t>C or 0 K. </a:t>
            </a:r>
          </a:p>
        </p:txBody>
      </p:sp>
      <p:sp>
        <p:nvSpPr>
          <p:cNvPr id="95236" name="AutoShape 4" descr="http://edugen.wiley.com/edugen/courses/crs4957/halliday9118/halliday9088c18/image_n/nt0093-y.gif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0"/>
            <a:ext cx="37433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2676525" cy="3695701"/>
          </a:xfrm>
          <a:prstGeom prst="rect">
            <a:avLst/>
          </a:prstGeom>
          <a:noFill/>
        </p:spPr>
      </p:pic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0" y="6019800"/>
          <a:ext cx="2929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177480" progId="Equation.3">
                  <p:embed/>
                </p:oleObj>
              </mc:Choice>
              <mc:Fallback>
                <p:oleObj name="Equation" r:id="rId4" imgW="100296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19800"/>
                        <a:ext cx="2929288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b="1" dirty="0" err="1">
                <a:solidFill>
                  <a:srgbClr val="009999"/>
                </a:solidFill>
                <a:latin typeface="Arial" charset="0"/>
                <a:cs typeface="Arial" charset="0"/>
              </a:rPr>
              <a:t>Thermography</a:t>
            </a:r>
            <a:endParaRPr lang="en-US" b="1" dirty="0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pic>
        <p:nvPicPr>
          <p:cNvPr id="27658" name="Picture 10" descr="fig12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197786" cy="2590799"/>
          </a:xfrm>
          <a:prstGeom prst="rect">
            <a:avLst/>
          </a:prstGeom>
          <a:noFill/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0" y="3886200"/>
            <a:ext cx="3429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The breast in this thermograph has an invasive carcinoma (cancer) and registers colors from red to yellow/white, indicating markedly elevated temperatures.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hlinkClick r:id="rId3"/>
              </a:rPr>
              <a:t>Breast Thermography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" name="Picture 5" descr="fig12_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143000"/>
            <a:ext cx="2982913" cy="286642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67200" y="4267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This </a:t>
            </a:r>
            <a:r>
              <a:rPr lang="en-US" sz="2000" dirty="0" err="1">
                <a:solidFill>
                  <a:srgbClr val="000000"/>
                </a:solidFill>
                <a:cs typeface="Times New Roman" pitchFamily="18" charset="0"/>
              </a:rPr>
              <a:t>thermogram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shows the 1997/98 El Niño, a region (red) of the Pacific Ocean that had abnormally high temperatures.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3286" y="5647267"/>
            <a:ext cx="4304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hlinkClick r:id="rId5"/>
              </a:rPr>
              <a:t>Thermographic Inspections of Homes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Linear Thermal Expansion</a:t>
            </a:r>
          </a:p>
        </p:txBody>
      </p:sp>
      <p:pic>
        <p:nvPicPr>
          <p:cNvPr id="37891" name="Picture 3" descr="fig12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057400"/>
            <a:ext cx="2765425" cy="2103438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1529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9632" name="Object 1024"/>
          <p:cNvGraphicFramePr>
            <a:graphicFrameLocks noChangeAspect="1"/>
          </p:cNvGraphicFramePr>
          <p:nvPr/>
        </p:nvGraphicFramePr>
        <p:xfrm>
          <a:off x="3048000" y="4419600"/>
          <a:ext cx="2514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38200" imgH="228600" progId="Equation.3">
                  <p:embed/>
                </p:oleObj>
              </mc:Choice>
              <mc:Fallback>
                <p:oleObj r:id="rId3" imgW="838200" imgH="228600" progId="Equation.3">
                  <p:embed/>
                  <p:pic>
                    <p:nvPicPr>
                      <p:cNvPr id="0" name="Picture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2514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914400" y="5334000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α = the coefficient of linear expansion.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3425</TotalTime>
  <Words>644</Words>
  <Application>Microsoft Macintosh PowerPoint</Application>
  <PresentationFormat>On-screen Show (4:3)</PresentationFormat>
  <Paragraphs>143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 Unicode MS</vt:lpstr>
      <vt:lpstr>Arial</vt:lpstr>
      <vt:lpstr>Cambria Math</vt:lpstr>
      <vt:lpstr>Symbol</vt:lpstr>
      <vt:lpstr>Times New Roman</vt:lpstr>
      <vt:lpstr>Default Design</vt:lpstr>
      <vt:lpstr>Equation.3</vt:lpstr>
      <vt:lpstr>Equation</vt:lpstr>
      <vt:lpstr>Chapter 13  Temperature and Heat</vt:lpstr>
      <vt:lpstr>Common Temperature Scales</vt:lpstr>
      <vt:lpstr>0C and C0 </vt:lpstr>
      <vt:lpstr>Converting Temp Differences</vt:lpstr>
      <vt:lpstr>Thermometers </vt:lpstr>
      <vt:lpstr>Thermocouple</vt:lpstr>
      <vt:lpstr>The Constant-Volume Gas Thermometer</vt:lpstr>
      <vt:lpstr>Thermography</vt:lpstr>
      <vt:lpstr>Linear Thermal Expansion</vt:lpstr>
      <vt:lpstr>Area Expansion</vt:lpstr>
      <vt:lpstr>Volume Expansion</vt:lpstr>
      <vt:lpstr>PowerPoint Presentation</vt:lpstr>
      <vt:lpstr>Volumetric Thermal Expansion Coefficient (C°)-1</vt:lpstr>
      <vt:lpstr>Consequences of  Thermal Expansion</vt:lpstr>
      <vt:lpstr>Expansion Joint in a Bridge         </vt:lpstr>
      <vt:lpstr>The Bimetallic Strip</vt:lpstr>
      <vt:lpstr>Bimetallic Switch </vt:lpstr>
      <vt:lpstr>The Expansion of Holes </vt:lpstr>
      <vt:lpstr>Unusual Expansion of Water</vt:lpstr>
      <vt:lpstr>Bursting Water Pipes </vt:lpstr>
    </vt:vector>
  </TitlesOfParts>
  <Company>Winthrop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H A P T E R   12 Temperature and Heat</dc:title>
  <dc:creator>visitor</dc:creator>
  <cp:lastModifiedBy>Maheswaranathan, Ponn</cp:lastModifiedBy>
  <cp:revision>50</cp:revision>
  <dcterms:created xsi:type="dcterms:W3CDTF">2003-11-14T16:38:53Z</dcterms:created>
  <dcterms:modified xsi:type="dcterms:W3CDTF">2025-01-16T16:31:36Z</dcterms:modified>
</cp:coreProperties>
</file>