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64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4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109A0-E76A-45E6-AE78-EE6512C8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D305A-817A-4A12-B8B3-C32D15E19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E29C7-ABF4-4737-B60B-B4B8A6C93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8A4EC-612F-434E-956D-7AB48A125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9AB56-273A-4B68-A20C-7C49E41DC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BFBF4-4FD9-4794-ACCC-5E2ABA1B6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F07A8-EA4F-4EE0-B037-5E5D64FE9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D96E-87CF-4552-9C80-40AC2BE78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F11B7-75DB-4FAD-8429-CBAF46F38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B44FC-C2DC-4B99-AA4E-DD3121F2C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7E00C-9F28-4A8C-958E-8368365F7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271948-B80B-48DA-8C26-825CF3AFAB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Js9EmHIzI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14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</a:rPr>
              <a:t>Heat, Specific heat, and Latent heat </a:t>
            </a:r>
            <a:endParaRPr lang="en-US" b="1" dirty="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Phase Changes</a:t>
            </a:r>
          </a:p>
        </p:txBody>
      </p:sp>
      <p:pic>
        <p:nvPicPr>
          <p:cNvPr id="17413" name="Picture 5" descr="fig12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3292475" cy="304006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5334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sublimation:</a:t>
            </a:r>
          </a:p>
          <a:p>
            <a:r>
              <a:rPr lang="en-US" dirty="0" smtClean="0"/>
              <a:t>     Solid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), dry ice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gaseous CO</a:t>
            </a:r>
            <a:r>
              <a:rPr lang="en-US" baseline="-25000" dirty="0" smtClean="0"/>
              <a:t>2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Phase Changes</a:t>
            </a:r>
          </a:p>
        </p:txBody>
      </p:sp>
      <p:pic>
        <p:nvPicPr>
          <p:cNvPr id="18437" name="Picture 5" descr="fig12_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921375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14.2 Heats of Fusion and </a:t>
            </a:r>
            <a:r>
              <a:rPr lang="en-US" dirty="0" smtClean="0"/>
              <a:t>Vaporization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19772" y="2057400"/>
            <a:ext cx="7704455" cy="43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/>
              <a:t>Example 14.4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2192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Cooling </a:t>
            </a:r>
            <a:r>
              <a:rPr lang="en-US" dirty="0"/>
              <a:t>Soda with Ice </a:t>
            </a:r>
            <a:r>
              <a:rPr lang="en-US" dirty="0" smtClean="0"/>
              <a:t>Cubes: </a:t>
            </a:r>
            <a:r>
              <a:rPr lang="en-US" dirty="0"/>
              <a:t>Three ice cubes are used to chill a soda </a:t>
            </a:r>
            <a:r>
              <a:rPr lang="en-US" dirty="0" smtClean="0"/>
              <a:t>of mass 0.25 kg, at 20ºC. </a:t>
            </a:r>
            <a:r>
              <a:rPr lang="en-US" dirty="0"/>
              <a:t>The ice is at 0ºC and each ice cube has a mass of 6.0 g. Assume that the soda is kept in a foam container so that heat loss can be ignored. Assume the soda has the same heat capacity as water. Find the final temperature when all ice has melted. </a:t>
            </a:r>
          </a:p>
        </p:txBody>
      </p:sp>
    </p:spTree>
    <p:extLst>
      <p:ext uri="{BB962C8B-B14F-4D97-AF65-F5344CB8AC3E}">
        <p14:creationId xmlns:p14="http://schemas.microsoft.com/office/powerpoint/2010/main" val="18565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phase-change material (PCM) </a:t>
            </a:r>
          </a:p>
        </p:txBody>
      </p:sp>
      <p:pic>
        <p:nvPicPr>
          <p:cNvPr id="19461" name="Picture 5" descr="This highly magnified image shows a fabric that has been coated with microscopic balls of heat-resistant plastic. The balls contain a substance known as a phase-change material, the melting and freezing of which absorbs and releases heat. Clothing made from such fabrics can automatically adjust itself in reaction to your body heat and help maintain a constant temperature next to your skin. (Courtesy Outlast Technologies, Boulder, CO.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2057400"/>
            <a:ext cx="2286000" cy="1524000"/>
          </a:xfrm>
          <a:noFill/>
          <a:ln/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5800" y="3962400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highly magnified image shows a fabric that has been coated with microscopic balls of heat-resistant plastic. The balls contain a substance known as a “</a:t>
            </a:r>
            <a:r>
              <a:rPr lang="en-US" dirty="0">
                <a:hlinkClick r:id="rId3"/>
              </a:rPr>
              <a:t>phase-change material</a:t>
            </a:r>
            <a:r>
              <a:rPr lang="en-US" dirty="0"/>
              <a:t>,” the melting and freezing of which absorbs and releases heat. Clothing made from such fabrics can automatically adjust itself in reaction to your body heat and help maintain a constant temperature next to your skin.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Heat</a:t>
            </a:r>
          </a:p>
        </p:txBody>
      </p:sp>
      <p:pic>
        <p:nvPicPr>
          <p:cNvPr id="2052" name="Picture 4" descr="fig12_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80125" cy="305117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4876800"/>
            <a:ext cx="7467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is energy that flows from a higher-temperature object to a lower-temperature object because of the difference in temperatures.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SI Unit of Heat:</a:t>
            </a:r>
            <a:r>
              <a:rPr lang="en-US" dirty="0"/>
              <a:t> joule (J).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457200" y="83820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 unit for heat is the joule, J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Calorie </a:t>
            </a:r>
            <a:r>
              <a:rPr lang="en-US" dirty="0"/>
              <a:t>is another unit for heat. It comes with a lower case and an upper case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Nutritionists </a:t>
            </a:r>
            <a:r>
              <a:rPr lang="en-US" dirty="0"/>
              <a:t>use the word “Calorie,” with a capital C, to specify the energy content of foods. For example, a regular 12-oz can of soda has about 140 Calories.  </a:t>
            </a:r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 err="1"/>
              <a:t>cgs</a:t>
            </a:r>
            <a:r>
              <a:rPr lang="en-US" dirty="0"/>
              <a:t> unit of heat is the calorie, with a lower case. One calorie (1 </a:t>
            </a:r>
            <a:r>
              <a:rPr lang="en-US" dirty="0" err="1"/>
              <a:t>cal</a:t>
            </a:r>
            <a:r>
              <a:rPr lang="en-US" dirty="0"/>
              <a:t>) is defined as the amount of heat needed to raise the temperature of one gram of water by one Celsius degree. </a:t>
            </a:r>
          </a:p>
          <a:p>
            <a:pPr>
              <a:spcBef>
                <a:spcPct val="50000"/>
              </a:spcBef>
            </a:pPr>
            <a:r>
              <a:rPr lang="en-US" dirty="0"/>
              <a:t>1 food Calorie = 1000 calories = 1 kcal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1 calorie  = 4.186 J.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British thermal unit, Btu. 1 Btu = 1055 J.</a:t>
            </a:r>
            <a:r>
              <a:rPr lang="en-US" dirty="0"/>
              <a:t> </a:t>
            </a:r>
          </a:p>
        </p:txBody>
      </p:sp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609600" y="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14.2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Specific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Heat Capacity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201863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that must be supplied or removed to change the </a:t>
            </a:r>
            <a:r>
              <a:rPr lang="en-US" dirty="0">
                <a:solidFill>
                  <a:srgbClr val="009900"/>
                </a:solidFill>
              </a:rPr>
              <a:t>temperature</a:t>
            </a:r>
            <a:r>
              <a:rPr lang="en-US" dirty="0"/>
              <a:t> of a substance of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m by an amount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i="1" dirty="0"/>
              <a:t>T</a:t>
            </a:r>
            <a:r>
              <a:rPr lang="en-US" dirty="0"/>
              <a:t> is,</a:t>
            </a:r>
          </a:p>
        </p:txBody>
      </p:sp>
      <p:pic>
        <p:nvPicPr>
          <p:cNvPr id="10246" name="Picture 6" descr="math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048000" cy="758825"/>
          </a:xfrm>
          <a:prstGeom prst="rect">
            <a:avLst/>
          </a:prstGeom>
          <a:noFill/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4335463"/>
            <a:ext cx="7239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i="1" dirty="0"/>
              <a:t>c</a:t>
            </a:r>
            <a:r>
              <a:rPr lang="en-US" dirty="0"/>
              <a:t> is the </a:t>
            </a:r>
            <a:r>
              <a:rPr lang="en-US" dirty="0">
                <a:solidFill>
                  <a:srgbClr val="009900"/>
                </a:solidFill>
              </a:rPr>
              <a:t>specific heat</a:t>
            </a:r>
            <a:r>
              <a:rPr lang="en-US" dirty="0"/>
              <a:t> capacity of the substance.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Unit for Specific Heat Capacity: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	SI:	J/(kg · C°)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cgs</a:t>
            </a:r>
            <a:r>
              <a:rPr lang="en-US" dirty="0"/>
              <a:t>:	cal/(g. C°)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9262" name="Group 46"/>
          <p:cNvGrpSpPr>
            <a:grpSpLocks/>
          </p:cNvGrpSpPr>
          <p:nvPr/>
        </p:nvGrpSpPr>
        <p:grpSpPr bwMode="auto">
          <a:xfrm>
            <a:off x="134938" y="-884238"/>
            <a:ext cx="8875712" cy="8626476"/>
            <a:chOff x="0" y="0"/>
            <a:chExt cx="5591" cy="5434"/>
          </a:xfrm>
        </p:grpSpPr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0" y="0"/>
              <a:ext cx="2510" cy="346"/>
              <a:chOff x="0" y="0"/>
              <a:chExt cx="2510" cy="346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TABLE 12.2</a:t>
                </a:r>
                <a:endParaRPr lang="en-US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0" y="173"/>
                <a:ext cx="25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     Specific Heat Capacities</a:t>
                </a:r>
                <a:r>
                  <a:rPr lang="en-US" sz="1200" baseline="30000">
                    <a:solidFill>
                      <a:srgbClr val="009999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2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of Some Solids and Liquids</a:t>
                </a:r>
                <a:endParaRPr lang="en-US"/>
              </a:p>
            </p:txBody>
          </p:sp>
        </p:grp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0" y="346"/>
              <a:ext cx="5591" cy="192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  </a:t>
              </a:r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6" y="53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Substance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87" y="538"/>
              <a:ext cx="3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Specific Heat Capacity, </a:t>
              </a:r>
              <a:r>
                <a:rPr lang="en-US" i="1"/>
                <a:t>c</a:t>
              </a:r>
              <a:r>
                <a:rPr lang="en-US"/>
                <a:t>, J/(kg · C°)</a:t>
              </a:r>
              <a:r>
                <a:rPr lang="en-US" baseline="30000">
                  <a:solidFill>
                    <a:srgbClr val="009999"/>
                  </a:solidFill>
                </a:rPr>
                <a:t>b</a:t>
              </a:r>
              <a:endParaRPr lang="en-US"/>
            </a:p>
          </p:txBody>
        </p:sp>
        <p:grpSp>
          <p:nvGrpSpPr>
            <p:cNvPr id="9261" name="Group 45"/>
            <p:cNvGrpSpPr>
              <a:grpSpLocks/>
            </p:cNvGrpSpPr>
            <p:nvPr/>
          </p:nvGrpSpPr>
          <p:grpSpPr bwMode="auto">
            <a:xfrm>
              <a:off x="0" y="826"/>
              <a:ext cx="5591" cy="288"/>
              <a:chOff x="0" y="826"/>
              <a:chExt cx="5591" cy="288"/>
            </a:xfrm>
          </p:grpSpPr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0" y="826"/>
                <a:ext cx="5591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0" y="826"/>
                <a:ext cx="5591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/>
                  <a:t>  </a:t>
                </a:r>
              </a:p>
            </p:txBody>
          </p:sp>
        </p:grp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6" y="111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 i="1"/>
                <a:t>Solids</a:t>
              </a:r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462" y="111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6" y="140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Aluminum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462" y="140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9.00 × 10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36" y="169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Copper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462" y="169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387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6" y="197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Glass (common)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462" y="197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840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36" y="226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Human body (37 °C, average)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462" y="226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3500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6" y="255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Ice (-15 °C)</a:t>
              </a: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462" y="255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2.00 × 10</a:t>
              </a:r>
              <a:r>
                <a:rPr lang="en-US" baseline="30000"/>
                <a:t>3</a:t>
              </a:r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6" y="284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Iron or steel</a:t>
              </a: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462" y="284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452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36" y="313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Lead</a:t>
              </a: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2462" y="313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128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6" y="341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Silver</a:t>
              </a: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462" y="341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235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6" y="370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 i="1"/>
                <a:t>Liquids</a:t>
              </a:r>
              <a:endParaRPr lang="en-U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462" y="370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5483" y="3706"/>
              <a:ext cx="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6" y="399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Benzene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2462" y="399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1740</a:t>
              </a: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6" y="428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Ethyl alcohol</a:t>
              </a: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462" y="428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2450</a:t>
              </a: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36" y="457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Glycerin</a:t>
              </a: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462" y="457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2410</a:t>
              </a: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36" y="485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Mercury</a:t>
              </a: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2462" y="485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139</a:t>
              </a: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36" y="514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Water (15 °C)</a:t>
              </a: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2462" y="514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4186</a:t>
              </a:r>
            </a:p>
          </p:txBody>
        </p:sp>
      </p:grpSp>
      <p:pic>
        <p:nvPicPr>
          <p:cNvPr id="9224" name="Picture 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-288925"/>
            <a:ext cx="11112" cy="11112"/>
          </a:xfrm>
          <a:prstGeom prst="rect">
            <a:avLst/>
          </a:prstGeom>
          <a:noFill/>
        </p:spPr>
      </p:pic>
      <p:pic>
        <p:nvPicPr>
          <p:cNvPr id="9228" name="Picture 12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473075"/>
            <a:ext cx="11112" cy="11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Calorimetry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086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experimental technique in heat that uses the conservation of energy principles.</a:t>
            </a:r>
          </a:p>
          <a:p>
            <a:pPr>
              <a:spcBef>
                <a:spcPct val="50000"/>
              </a:spcBef>
            </a:pPr>
            <a:r>
              <a:rPr lang="en-US" dirty="0"/>
              <a:t>In </a:t>
            </a:r>
            <a:r>
              <a:rPr lang="en-US" dirty="0" err="1"/>
              <a:t>calorimetry</a:t>
            </a:r>
            <a:r>
              <a:rPr lang="en-US" dirty="0"/>
              <a:t> some things will loose heat and others will gain heat. </a:t>
            </a:r>
          </a:p>
          <a:p>
            <a:pPr>
              <a:spcBef>
                <a:spcPct val="50000"/>
              </a:spcBef>
            </a:pPr>
            <a:r>
              <a:rPr lang="en-US" dirty="0"/>
              <a:t>According to the conservation of energy,   </a:t>
            </a:r>
          </a:p>
          <a:p>
            <a:pPr>
              <a:spcBef>
                <a:spcPct val="50000"/>
              </a:spcBef>
            </a:pPr>
            <a:r>
              <a:rPr lang="en-US" dirty="0"/>
              <a:t>		</a:t>
            </a:r>
            <a:r>
              <a:rPr lang="en-US" sz="3200" dirty="0"/>
              <a:t>Heat loss = Heat </a:t>
            </a:r>
            <a:r>
              <a:rPr lang="en-US" sz="3200" dirty="0" smtClean="0"/>
              <a:t>gain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Calorimeter</a:t>
            </a:r>
          </a:p>
        </p:txBody>
      </p:sp>
      <p:pic>
        <p:nvPicPr>
          <p:cNvPr id="14341" name="Picture 5" descr="fig12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17817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Measuring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the Specific Heat Capacity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calorimeter </a:t>
            </a:r>
            <a:r>
              <a:rPr lang="en-US" dirty="0"/>
              <a:t>cup </a:t>
            </a:r>
            <a:r>
              <a:rPr lang="en-US" dirty="0" smtClean="0"/>
              <a:t>is </a:t>
            </a:r>
            <a:r>
              <a:rPr lang="en-US" dirty="0"/>
              <a:t>made from 0.15 kg of aluminum and contains 0.20 kg of water. Initially, the water and the cup have a common </a:t>
            </a:r>
            <a:r>
              <a:rPr lang="en-US" dirty="0">
                <a:solidFill>
                  <a:srgbClr val="009900"/>
                </a:solidFill>
              </a:rPr>
              <a:t>temperature</a:t>
            </a:r>
            <a:r>
              <a:rPr lang="en-US" dirty="0"/>
              <a:t> of 18.0 °C. A 0.040-kg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of unknown material is heated </a:t>
            </a:r>
            <a:r>
              <a:rPr lang="en-US" dirty="0" smtClean="0"/>
              <a:t>in boiling water (100.0 </a:t>
            </a:r>
            <a:r>
              <a:rPr lang="en-US" dirty="0"/>
              <a:t>°</a:t>
            </a:r>
            <a:r>
              <a:rPr lang="en-US" dirty="0" smtClean="0"/>
              <a:t>C) </a:t>
            </a:r>
            <a:r>
              <a:rPr lang="en-US" dirty="0"/>
              <a:t>and then added to the water. The temperature of the water, the cup, and the unknown material is 22.0 °C after thermal equilibrium is </a:t>
            </a:r>
            <a:r>
              <a:rPr lang="en-US" dirty="0" smtClean="0"/>
              <a:t>re-established</a:t>
            </a:r>
            <a:r>
              <a:rPr lang="en-US" dirty="0"/>
              <a:t>. Ignoring the </a:t>
            </a:r>
            <a:r>
              <a:rPr lang="en-US" dirty="0" smtClean="0"/>
              <a:t>heat loss to the environment and the </a:t>
            </a:r>
            <a:r>
              <a:rPr lang="en-US" dirty="0"/>
              <a:t>thermometer, find the </a:t>
            </a:r>
            <a:r>
              <a:rPr lang="en-US" dirty="0">
                <a:solidFill>
                  <a:srgbClr val="009900"/>
                </a:solidFill>
              </a:rPr>
              <a:t>specific heat</a:t>
            </a:r>
            <a:r>
              <a:rPr lang="en-US" dirty="0"/>
              <a:t> capacity of the unknown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14.3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Heat and Phase Change: Latent Heat </a:t>
            </a:r>
          </a:p>
        </p:txBody>
      </p:sp>
      <p:pic>
        <p:nvPicPr>
          <p:cNvPr id="16389" name="Picture 5" descr="fig12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863" y="2057400"/>
            <a:ext cx="3978275" cy="27432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524986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three phases of water: ice is floating in liquid water while (invisible) water vapor is present in the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627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14 Heat, Specific heat, and Latent heat </vt:lpstr>
      <vt:lpstr>Heat</vt:lpstr>
      <vt:lpstr>PowerPoint Presentation</vt:lpstr>
      <vt:lpstr>14.2 Specific Heat Capacity</vt:lpstr>
      <vt:lpstr>PowerPoint Presentation</vt:lpstr>
      <vt:lpstr>Calorimetry</vt:lpstr>
      <vt:lpstr>Calorimeter</vt:lpstr>
      <vt:lpstr>Measuring the Specific Heat Capacity</vt:lpstr>
      <vt:lpstr>14.3 Heat and Phase Change: Latent Heat </vt:lpstr>
      <vt:lpstr>Phase Changes</vt:lpstr>
      <vt:lpstr>Phase Changes</vt:lpstr>
      <vt:lpstr>Table 14.2 Heats of Fusion and Vaporization</vt:lpstr>
      <vt:lpstr>Example 14.4</vt:lpstr>
      <vt:lpstr>phase-change material (PCM)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12.6 Heat Internal Energy</dc:title>
  <dc:creator>visitor</dc:creator>
  <cp:lastModifiedBy>Maheswaranathan, Ponn</cp:lastModifiedBy>
  <cp:revision>14</cp:revision>
  <dcterms:created xsi:type="dcterms:W3CDTF">2003-11-18T17:34:30Z</dcterms:created>
  <dcterms:modified xsi:type="dcterms:W3CDTF">2017-01-11T20:59:17Z</dcterms:modified>
</cp:coreProperties>
</file>