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5" r:id="rId3"/>
    <p:sldId id="311" r:id="rId4"/>
    <p:sldId id="310" r:id="rId5"/>
    <p:sldId id="309" r:id="rId6"/>
    <p:sldId id="306" r:id="rId7"/>
    <p:sldId id="308"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82" autoAdjust="0"/>
    <p:restoredTop sz="90929"/>
  </p:normalViewPr>
  <p:slideViewPr>
    <p:cSldViewPr>
      <p:cViewPr>
        <p:scale>
          <a:sx n="113" d="100"/>
          <a:sy n="113" d="100"/>
        </p:scale>
        <p:origin x="-15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6956FFE-3843-4E35-82FA-05C81F13B020}" type="slidenum">
              <a:rPr lang="en-US" altLang="en-US"/>
              <a:pPr/>
              <a:t>‹#›</a:t>
            </a:fld>
            <a:endParaRPr lang="en-US" altLang="en-US"/>
          </a:p>
        </p:txBody>
      </p:sp>
    </p:spTree>
    <p:extLst>
      <p:ext uri="{BB962C8B-B14F-4D97-AF65-F5344CB8AC3E}">
        <p14:creationId xmlns:p14="http://schemas.microsoft.com/office/powerpoint/2010/main" val="71776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A5655A0-D95C-40AF-8B89-23993A079358}" type="slidenum">
              <a:rPr lang="en-US" altLang="en-US"/>
              <a:pPr/>
              <a:t>‹#›</a:t>
            </a:fld>
            <a:endParaRPr lang="en-US" altLang="en-US"/>
          </a:p>
        </p:txBody>
      </p:sp>
    </p:spTree>
    <p:extLst>
      <p:ext uri="{BB962C8B-B14F-4D97-AF65-F5344CB8AC3E}">
        <p14:creationId xmlns:p14="http://schemas.microsoft.com/office/powerpoint/2010/main" val="187607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9339A19-5F3D-414D-BB95-8B2B6242E29D}" type="slidenum">
              <a:rPr lang="en-US" altLang="en-US"/>
              <a:pPr/>
              <a:t>‹#›</a:t>
            </a:fld>
            <a:endParaRPr lang="en-US" altLang="en-US"/>
          </a:p>
        </p:txBody>
      </p:sp>
    </p:spTree>
    <p:extLst>
      <p:ext uri="{BB962C8B-B14F-4D97-AF65-F5344CB8AC3E}">
        <p14:creationId xmlns:p14="http://schemas.microsoft.com/office/powerpoint/2010/main" val="126683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D62B9C6-8057-4525-BA8F-1D141EB9B67F}" type="slidenum">
              <a:rPr lang="en-US" altLang="en-US"/>
              <a:pPr/>
              <a:t>‹#›</a:t>
            </a:fld>
            <a:endParaRPr lang="en-US" altLang="en-US"/>
          </a:p>
        </p:txBody>
      </p:sp>
    </p:spTree>
    <p:extLst>
      <p:ext uri="{BB962C8B-B14F-4D97-AF65-F5344CB8AC3E}">
        <p14:creationId xmlns:p14="http://schemas.microsoft.com/office/powerpoint/2010/main" val="234246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746B267-64DC-466D-9C30-543CA071DDE9}" type="slidenum">
              <a:rPr lang="en-US" altLang="en-US"/>
              <a:pPr/>
              <a:t>‹#›</a:t>
            </a:fld>
            <a:endParaRPr lang="en-US" altLang="en-US"/>
          </a:p>
        </p:txBody>
      </p:sp>
    </p:spTree>
    <p:extLst>
      <p:ext uri="{BB962C8B-B14F-4D97-AF65-F5344CB8AC3E}">
        <p14:creationId xmlns:p14="http://schemas.microsoft.com/office/powerpoint/2010/main" val="229338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03F4345-5D4A-4F78-8A86-46CD0A0E7FB2}" type="slidenum">
              <a:rPr lang="en-US" altLang="en-US"/>
              <a:pPr/>
              <a:t>‹#›</a:t>
            </a:fld>
            <a:endParaRPr lang="en-US" altLang="en-US"/>
          </a:p>
        </p:txBody>
      </p:sp>
    </p:spTree>
    <p:extLst>
      <p:ext uri="{BB962C8B-B14F-4D97-AF65-F5344CB8AC3E}">
        <p14:creationId xmlns:p14="http://schemas.microsoft.com/office/powerpoint/2010/main" val="102644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468B6FE-54C0-414B-8158-A652217A9869}" type="slidenum">
              <a:rPr lang="en-US" altLang="en-US"/>
              <a:pPr/>
              <a:t>‹#›</a:t>
            </a:fld>
            <a:endParaRPr lang="en-US" altLang="en-US"/>
          </a:p>
        </p:txBody>
      </p:sp>
    </p:spTree>
    <p:extLst>
      <p:ext uri="{BB962C8B-B14F-4D97-AF65-F5344CB8AC3E}">
        <p14:creationId xmlns:p14="http://schemas.microsoft.com/office/powerpoint/2010/main" val="1914515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1C641F3-1003-433E-9846-D815FD191211}" type="slidenum">
              <a:rPr lang="en-US" altLang="en-US"/>
              <a:pPr/>
              <a:t>‹#›</a:t>
            </a:fld>
            <a:endParaRPr lang="en-US" altLang="en-US"/>
          </a:p>
        </p:txBody>
      </p:sp>
    </p:spTree>
    <p:extLst>
      <p:ext uri="{BB962C8B-B14F-4D97-AF65-F5344CB8AC3E}">
        <p14:creationId xmlns:p14="http://schemas.microsoft.com/office/powerpoint/2010/main" val="4714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4B448BF-35FD-4744-A8B7-4BFC24B0DC24}" type="slidenum">
              <a:rPr lang="en-US" altLang="en-US"/>
              <a:pPr/>
              <a:t>‹#›</a:t>
            </a:fld>
            <a:endParaRPr lang="en-US" altLang="en-US"/>
          </a:p>
        </p:txBody>
      </p:sp>
    </p:spTree>
    <p:extLst>
      <p:ext uri="{BB962C8B-B14F-4D97-AF65-F5344CB8AC3E}">
        <p14:creationId xmlns:p14="http://schemas.microsoft.com/office/powerpoint/2010/main" val="118810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AEA9142-8B19-4797-B188-BF8C61356D22}" type="slidenum">
              <a:rPr lang="en-US" altLang="en-US"/>
              <a:pPr/>
              <a:t>‹#›</a:t>
            </a:fld>
            <a:endParaRPr lang="en-US" altLang="en-US"/>
          </a:p>
        </p:txBody>
      </p:sp>
    </p:spTree>
    <p:extLst>
      <p:ext uri="{BB962C8B-B14F-4D97-AF65-F5344CB8AC3E}">
        <p14:creationId xmlns:p14="http://schemas.microsoft.com/office/powerpoint/2010/main" val="424395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C0DBF2-9F93-42C2-BD0F-C206452F1AE7}" type="slidenum">
              <a:rPr lang="en-US" altLang="en-US"/>
              <a:pPr/>
              <a:t>‹#›</a:t>
            </a:fld>
            <a:endParaRPr lang="en-US" altLang="en-US"/>
          </a:p>
        </p:txBody>
      </p:sp>
    </p:spTree>
    <p:extLst>
      <p:ext uri="{BB962C8B-B14F-4D97-AF65-F5344CB8AC3E}">
        <p14:creationId xmlns:p14="http://schemas.microsoft.com/office/powerpoint/2010/main" val="214437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0F96DBA-F368-4D5C-AD73-2137320948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0.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13447"/>
            <a:ext cx="7772400" cy="1143000"/>
          </a:xfrm>
        </p:spPr>
        <p:txBody>
          <a:bodyPr/>
          <a:lstStyle/>
          <a:p>
            <a:r>
              <a:rPr lang="en-US" altLang="en-US" sz="4000" b="1" i="1" dirty="0"/>
              <a:t>RC </a:t>
            </a:r>
            <a:r>
              <a:rPr lang="en-US" altLang="en-US" sz="4000" b="1" i="1" dirty="0" smtClean="0"/>
              <a:t>CIRCUITS: Charging</a:t>
            </a:r>
            <a:endParaRPr lang="en-US" altLang="en-US" sz="4000" b="1" i="1" dirty="0"/>
          </a:p>
        </p:txBody>
      </p:sp>
      <p:pic>
        <p:nvPicPr>
          <p:cNvPr id="59401" name="Picture 9" descr="math167"/>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286000" y="3429000"/>
            <a:ext cx="6172200" cy="636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3733800" y="4637964"/>
            <a:ext cx="3429000" cy="461665"/>
          </a:xfrm>
          <a:prstGeom prst="rect">
            <a:avLst/>
          </a:prstGeom>
          <a:noFill/>
        </p:spPr>
        <p:txBody>
          <a:bodyPr wrap="square" rtlCol="0">
            <a:spAutoFit/>
          </a:bodyPr>
          <a:lstStyle/>
          <a:p>
            <a:r>
              <a:rPr lang="en-US" dirty="0" smtClean="0"/>
              <a:t>Time constant = </a:t>
            </a:r>
            <a:r>
              <a:rPr lang="el-GR" i="1" dirty="0" smtClean="0"/>
              <a:t>τ</a:t>
            </a:r>
            <a:r>
              <a:rPr lang="en-US" dirty="0" smtClean="0"/>
              <a:t> = </a:t>
            </a:r>
            <a:r>
              <a:rPr lang="en-US" i="1" dirty="0" smtClean="0"/>
              <a:t>RC</a:t>
            </a:r>
            <a:endParaRPr lang="en-US" i="1" dirty="0"/>
          </a:p>
        </p:txBody>
      </p:sp>
      <p:sp>
        <p:nvSpPr>
          <p:cNvPr id="4" name="TextBox 3"/>
          <p:cNvSpPr txBox="1"/>
          <p:nvPr/>
        </p:nvSpPr>
        <p:spPr>
          <a:xfrm>
            <a:off x="762000" y="5641032"/>
            <a:ext cx="6705600" cy="461665"/>
          </a:xfrm>
          <a:prstGeom prst="rect">
            <a:avLst/>
          </a:prstGeom>
          <a:noFill/>
        </p:spPr>
        <p:txBody>
          <a:bodyPr wrap="square" rtlCol="0">
            <a:spAutoFit/>
          </a:bodyPr>
          <a:lstStyle/>
          <a:p>
            <a:r>
              <a:rPr lang="en-US" dirty="0" smtClean="0"/>
              <a:t>What is the unit for </a:t>
            </a:r>
            <a:r>
              <a:rPr lang="en-US" i="1" dirty="0" smtClean="0"/>
              <a:t>RC</a:t>
            </a:r>
            <a:r>
              <a:rPr lang="en-US" dirty="0" smtClean="0"/>
              <a: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 y="1219199"/>
            <a:ext cx="3124200" cy="189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1866" y="835024"/>
            <a:ext cx="3257550"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1400173"/>
            <a:ext cx="2505075"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4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76200"/>
            <a:ext cx="7772400" cy="1143000"/>
          </a:xfrm>
        </p:spPr>
        <p:txBody>
          <a:bodyPr/>
          <a:lstStyle/>
          <a:p>
            <a:r>
              <a:rPr lang="en-US" altLang="en-US" sz="4000" b="1" i="1" dirty="0"/>
              <a:t>RC </a:t>
            </a:r>
            <a:r>
              <a:rPr lang="en-US" altLang="en-US" sz="4000" b="1" i="1" dirty="0" smtClean="0"/>
              <a:t>Circuits: Discharging</a:t>
            </a:r>
            <a:endParaRPr lang="en-US" altLang="en-US" sz="4000" b="1" i="1" dirty="0"/>
          </a:p>
        </p:txBody>
      </p:sp>
      <p:pic>
        <p:nvPicPr>
          <p:cNvPr id="66568" name="Picture 8" descr="math17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66220" y="3352800"/>
            <a:ext cx="7391400" cy="600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Box 6"/>
          <p:cNvSpPr txBox="1"/>
          <p:nvPr/>
        </p:nvSpPr>
        <p:spPr>
          <a:xfrm>
            <a:off x="5334000" y="4092443"/>
            <a:ext cx="3429000" cy="461665"/>
          </a:xfrm>
          <a:prstGeom prst="rect">
            <a:avLst/>
          </a:prstGeom>
          <a:noFill/>
        </p:spPr>
        <p:txBody>
          <a:bodyPr wrap="square" rtlCol="0">
            <a:spAutoFit/>
          </a:bodyPr>
          <a:lstStyle/>
          <a:p>
            <a:r>
              <a:rPr lang="en-US" dirty="0" smtClean="0"/>
              <a:t>Time constant = </a:t>
            </a:r>
            <a:r>
              <a:rPr lang="el-GR" i="1" dirty="0" smtClean="0"/>
              <a:t>τ</a:t>
            </a:r>
            <a:r>
              <a:rPr lang="en-US" dirty="0" smtClean="0"/>
              <a:t> = </a:t>
            </a:r>
            <a:r>
              <a:rPr lang="en-US" i="1" dirty="0" smtClean="0"/>
              <a:t>RC</a:t>
            </a:r>
            <a:endParaRPr lang="en-US" i="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467" y="990600"/>
            <a:ext cx="314325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1920" y="1447800"/>
            <a:ext cx="3095625"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3" name="Rectangle 2"/>
              <p:cNvSpPr/>
              <p:nvPr/>
            </p:nvSpPr>
            <p:spPr>
              <a:xfrm>
                <a:off x="2455333" y="4221196"/>
                <a:ext cx="1740476" cy="66582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𝑞</m:t>
                      </m:r>
                      <m:r>
                        <a:rPr lang="en-US" i="1">
                          <a:latin typeface="Cambria Math"/>
                        </a:rPr>
                        <m:t>=</m:t>
                      </m:r>
                      <m:sSub>
                        <m:sSubPr>
                          <m:ctrlPr>
                            <a:rPr lang="en-US" i="1">
                              <a:latin typeface="Cambria Math"/>
                            </a:rPr>
                          </m:ctrlPr>
                        </m:sSubPr>
                        <m:e>
                          <m:r>
                            <a:rPr lang="en-US" i="1">
                              <a:latin typeface="Cambria Math"/>
                            </a:rPr>
                            <m:t>𝑞</m:t>
                          </m:r>
                        </m:e>
                        <m:sub>
                          <m:r>
                            <a:rPr lang="en-US" i="1">
                              <a:latin typeface="Cambria Math"/>
                            </a:rPr>
                            <m:t>0</m:t>
                          </m:r>
                        </m:sub>
                      </m:sSub>
                      <m:sSup>
                        <m:sSupPr>
                          <m:ctrlPr>
                            <a:rPr lang="en-US" i="1">
                              <a:latin typeface="Cambria Math"/>
                            </a:rPr>
                          </m:ctrlPr>
                        </m:sSupPr>
                        <m:e>
                          <m:r>
                            <a:rPr lang="en-US" i="1">
                              <a:latin typeface="Cambria Math"/>
                            </a:rPr>
                            <m:t>𝑒</m:t>
                          </m:r>
                        </m:e>
                        <m:sup>
                          <m:r>
                            <a:rPr lang="en-US" i="1">
                              <a:latin typeface="Cambria Math"/>
                            </a:rPr>
                            <m:t>−</m:t>
                          </m:r>
                          <m:f>
                            <m:fPr>
                              <m:ctrlPr>
                                <a:rPr lang="en-US" i="1">
                                  <a:latin typeface="Cambria Math"/>
                                </a:rPr>
                              </m:ctrlPr>
                            </m:fPr>
                            <m:num>
                              <m:r>
                                <a:rPr lang="en-US" i="1">
                                  <a:latin typeface="Cambria Math"/>
                                </a:rPr>
                                <m:t>𝑡</m:t>
                              </m:r>
                            </m:num>
                            <m:den>
                              <m:r>
                                <a:rPr lang="en-US" i="1">
                                  <a:latin typeface="Cambria Math"/>
                                </a:rPr>
                                <m:t>𝑅𝐶</m:t>
                              </m:r>
                            </m:den>
                          </m:f>
                        </m:sup>
                      </m:sSup>
                    </m:oMath>
                  </m:oMathPara>
                </a14:m>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2455333" y="4221196"/>
                <a:ext cx="1740476" cy="665823"/>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2421466" y="5105400"/>
                <a:ext cx="1811009" cy="7596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𝑞</m:t>
                          </m:r>
                        </m:num>
                        <m:den>
                          <m:r>
                            <a:rPr lang="en-US" i="1">
                              <a:latin typeface="Cambria Math"/>
                            </a:rPr>
                            <m:t>𝐶</m:t>
                          </m:r>
                        </m:den>
                      </m:f>
                      <m:r>
                        <a:rPr lang="en-US" i="1">
                          <a:latin typeface="Cambria Math"/>
                        </a:rPr>
                        <m:t>=</m:t>
                      </m:r>
                      <m:f>
                        <m:fPr>
                          <m:ctrlPr>
                            <a:rPr lang="en-US" i="1">
                              <a:latin typeface="Cambria Math"/>
                            </a:rPr>
                          </m:ctrlPr>
                        </m:fPr>
                        <m:num>
                          <m:sSub>
                            <m:sSubPr>
                              <m:ctrlPr>
                                <a:rPr lang="en-US" i="1">
                                  <a:latin typeface="Cambria Math"/>
                                </a:rPr>
                              </m:ctrlPr>
                            </m:sSubPr>
                            <m:e>
                              <m:r>
                                <a:rPr lang="en-US" i="1">
                                  <a:latin typeface="Cambria Math"/>
                                </a:rPr>
                                <m:t>𝑞</m:t>
                              </m:r>
                            </m:e>
                            <m:sub>
                              <m:r>
                                <a:rPr lang="en-US" i="1">
                                  <a:latin typeface="Cambria Math"/>
                                </a:rPr>
                                <m:t>0</m:t>
                              </m:r>
                            </m:sub>
                          </m:sSub>
                        </m:num>
                        <m:den>
                          <m:r>
                            <a:rPr lang="en-US" i="1">
                              <a:latin typeface="Cambria Math"/>
                            </a:rPr>
                            <m:t>𝐶</m:t>
                          </m:r>
                        </m:den>
                      </m:f>
                      <m:sSup>
                        <m:sSupPr>
                          <m:ctrlPr>
                            <a:rPr lang="en-US" i="1">
                              <a:latin typeface="Cambria Math"/>
                            </a:rPr>
                          </m:ctrlPr>
                        </m:sSupPr>
                        <m:e>
                          <m:r>
                            <a:rPr lang="en-US" i="1">
                              <a:latin typeface="Cambria Math"/>
                            </a:rPr>
                            <m:t>𝑒</m:t>
                          </m:r>
                        </m:e>
                        <m:sup>
                          <m:r>
                            <a:rPr lang="en-US" i="1">
                              <a:latin typeface="Cambria Math"/>
                            </a:rPr>
                            <m:t>−</m:t>
                          </m:r>
                          <m:f>
                            <m:fPr>
                              <m:ctrlPr>
                                <a:rPr lang="en-US" i="1">
                                  <a:latin typeface="Cambria Math"/>
                                </a:rPr>
                              </m:ctrlPr>
                            </m:fPr>
                            <m:num>
                              <m:r>
                                <a:rPr lang="en-US" i="1">
                                  <a:latin typeface="Cambria Math"/>
                                </a:rPr>
                                <m:t>𝑡</m:t>
                              </m:r>
                            </m:num>
                            <m:den>
                              <m:r>
                                <a:rPr lang="en-US" i="1">
                                  <a:latin typeface="Cambria Math"/>
                                </a:rPr>
                                <m:t>𝑅𝐶</m:t>
                              </m:r>
                            </m:den>
                          </m:f>
                        </m:sup>
                      </m:sSup>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2421466" y="5105400"/>
                <a:ext cx="1811009" cy="7596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2445963" y="6096000"/>
                <a:ext cx="1794979" cy="6197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𝑉</m:t>
                      </m:r>
                      <m:r>
                        <a:rPr lang="en-US" i="1">
                          <a:latin typeface="Cambria Math"/>
                        </a:rPr>
                        <m:t>=</m:t>
                      </m:r>
                      <m:sSub>
                        <m:sSubPr>
                          <m:ctrlPr>
                            <a:rPr lang="en-US" i="1">
                              <a:latin typeface="Cambria Math"/>
                            </a:rPr>
                          </m:ctrlPr>
                        </m:sSubPr>
                        <m:e>
                          <m:r>
                            <a:rPr lang="en-US" i="1">
                              <a:latin typeface="Cambria Math"/>
                            </a:rPr>
                            <m:t>𝑉</m:t>
                          </m:r>
                        </m:e>
                        <m:sub>
                          <m:r>
                            <a:rPr lang="en-US" i="1">
                              <a:latin typeface="Cambria Math"/>
                            </a:rPr>
                            <m:t>0</m:t>
                          </m:r>
                        </m:sub>
                      </m:sSub>
                      <m:sSup>
                        <m:sSupPr>
                          <m:ctrlPr>
                            <a:rPr lang="en-US" i="1">
                              <a:latin typeface="Cambria Math"/>
                            </a:rPr>
                          </m:ctrlPr>
                        </m:sSupPr>
                        <m:e>
                          <m:r>
                            <a:rPr lang="en-US" i="1">
                              <a:latin typeface="Cambria Math"/>
                            </a:rPr>
                            <m:t>𝑒</m:t>
                          </m:r>
                        </m:e>
                        <m:sup>
                          <m:r>
                            <a:rPr lang="en-US" i="1">
                              <a:latin typeface="Cambria Math"/>
                            </a:rPr>
                            <m:t>−</m:t>
                          </m:r>
                          <m:f>
                            <m:fPr>
                              <m:ctrlPr>
                                <a:rPr lang="en-US" i="1">
                                  <a:latin typeface="Cambria Math"/>
                                </a:rPr>
                              </m:ctrlPr>
                            </m:fPr>
                            <m:num>
                              <m:r>
                                <a:rPr lang="en-US" i="1">
                                  <a:latin typeface="Cambria Math"/>
                                </a:rPr>
                                <m:t>𝑡</m:t>
                              </m:r>
                            </m:num>
                            <m:den>
                              <m:r>
                                <a:rPr lang="en-US" i="1">
                                  <a:latin typeface="Cambria Math"/>
                                </a:rPr>
                                <m:t>𝑅𝐶</m:t>
                              </m:r>
                            </m:den>
                          </m:f>
                        </m:sup>
                      </m:sSup>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2445963" y="6096000"/>
                <a:ext cx="1794979" cy="619721"/>
              </a:xfrm>
              <a:prstGeom prst="rect">
                <a:avLst/>
              </a:prstGeom>
              <a:blipFill rotWithShape="1">
                <a:blip r:embed="rId7"/>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467"/>
            <a:ext cx="7772400" cy="1143000"/>
          </a:xfrm>
        </p:spPr>
        <p:txBody>
          <a:bodyPr/>
          <a:lstStyle/>
          <a:p>
            <a:r>
              <a:rPr lang="en-US" dirty="0" smtClean="0"/>
              <a:t>Camera Flash</a:t>
            </a:r>
            <a:endParaRPr lang="en-US" dirty="0"/>
          </a:p>
        </p:txBody>
      </p:sp>
      <p:pic>
        <p:nvPicPr>
          <p:cNvPr id="5" name="Picture Placeholder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286000" y="990600"/>
            <a:ext cx="4544335" cy="3500437"/>
          </a:xfrm>
          <a:prstGeom prst="rect">
            <a:avLst/>
          </a:prstGeom>
        </p:spPr>
      </p:pic>
      <mc:AlternateContent xmlns:mc="http://schemas.openxmlformats.org/markup-compatibility/2006">
        <mc:Choice xmlns:a14="http://schemas.microsoft.com/office/drawing/2010/main" Requires="a14">
          <p:sp>
            <p:nvSpPr>
              <p:cNvPr id="6" name="Rectangle 5"/>
              <p:cNvSpPr/>
              <p:nvPr/>
            </p:nvSpPr>
            <p:spPr>
              <a:xfrm>
                <a:off x="762000" y="4491037"/>
                <a:ext cx="8001000" cy="2031325"/>
              </a:xfrm>
              <a:prstGeom prst="rect">
                <a:avLst/>
              </a:prstGeom>
            </p:spPr>
            <p:txBody>
              <a:bodyPr wrap="square">
                <a:spAutoFit/>
              </a:bodyPr>
              <a:lstStyle/>
              <a:p>
                <a:pPr marL="228600" indent="-228600">
                  <a:buAutoNum type="alphaLcParenBoth"/>
                </a:pPr>
                <a:r>
                  <a:rPr lang="en-US" sz="1800" dirty="0"/>
                  <a:t> The </a:t>
                </a:r>
                <a:r>
                  <a:rPr lang="en-US" sz="1800" dirty="0"/>
                  <a:t>lamp in this </a:t>
                </a:r>
                <a14:m>
                  <m:oMath xmlns:m="http://schemas.openxmlformats.org/officeDocument/2006/math">
                    <m:r>
                      <a:rPr lang="en-US" sz="1800" i="1" dirty="0">
                        <a:latin typeface="Cambria Math"/>
                      </a:rPr>
                      <m:t>𝑅𝐶</m:t>
                    </m:r>
                  </m:oMath>
                </a14:m>
                <a:r>
                  <a:rPr lang="en-US" sz="1800" dirty="0"/>
                  <a:t> circuit ordinarily has a very high resistance, so that the battery charges the capacitor as if the lamp were not there. When the </a:t>
                </a:r>
                <a:r>
                  <a:rPr lang="en-US" sz="1800" dirty="0"/>
                  <a:t>voltage reaches </a:t>
                </a:r>
                <a:r>
                  <a:rPr lang="en-US" sz="1800" dirty="0"/>
                  <a:t>a threshold value, a current flows through the lamp that dramatically reduces its resistance, and the capacitor discharges through the lamp as if the battery </a:t>
                </a:r>
                <a:r>
                  <a:rPr lang="en-US" sz="1800" dirty="0"/>
                  <a:t>and charging </a:t>
                </a:r>
                <a:r>
                  <a:rPr lang="en-US" sz="1800" dirty="0"/>
                  <a:t>resistor were not there. </a:t>
                </a:r>
                <a:r>
                  <a:rPr lang="en-US" sz="1800" dirty="0"/>
                  <a:t>Once discharged, the process starts again, with the flash period determined by </a:t>
                </a:r>
                <a:r>
                  <a:rPr lang="en-US" sz="1800" dirty="0" smtClean="0"/>
                  <a:t>the time constant, </a:t>
                </a:r>
                <a14:m>
                  <m:oMath xmlns:m="http://schemas.openxmlformats.org/officeDocument/2006/math">
                    <m:r>
                      <a:rPr lang="en-US" sz="1800" i="1" dirty="0">
                        <a:latin typeface="Cambria Math"/>
                      </a:rPr>
                      <m:t>𝑅𝐶</m:t>
                    </m:r>
                  </m:oMath>
                </a14:m>
                <a:r>
                  <a:rPr lang="en-US" sz="1800" dirty="0"/>
                  <a:t>.</a:t>
                </a:r>
              </a:p>
              <a:p>
                <a:pPr marL="228600" indent="-228600">
                  <a:buAutoNum type="alphaLcParenBoth"/>
                </a:pPr>
                <a:r>
                  <a:rPr lang="en-US" sz="1800" dirty="0"/>
                  <a:t> A </a:t>
                </a:r>
                <a:r>
                  <a:rPr lang="en-US" sz="1800" dirty="0"/>
                  <a:t>graph of voltage versus time </a:t>
                </a:r>
                <a:r>
                  <a:rPr lang="en-US" sz="1800" dirty="0"/>
                  <a:t>for this </a:t>
                </a:r>
                <a:r>
                  <a:rPr lang="en-US" sz="1800" dirty="0"/>
                  <a:t>circuit</a:t>
                </a:r>
                <a:r>
                  <a:rPr lang="en-US" sz="1800" dirty="0"/>
                  <a:t>.</a:t>
                </a:r>
                <a:endParaRPr lang="en-US" sz="1800" dirty="0"/>
              </a:p>
            </p:txBody>
          </p:sp>
        </mc:Choice>
        <mc:Fallback>
          <p:sp>
            <p:nvSpPr>
              <p:cNvPr id="6" name="Rectangle 5"/>
              <p:cNvSpPr>
                <a:spLocks noRot="1" noChangeAspect="1" noMove="1" noResize="1" noEditPoints="1" noAdjustHandles="1" noChangeArrowheads="1" noChangeShapeType="1" noTextEdit="1"/>
              </p:cNvSpPr>
              <p:nvPr/>
            </p:nvSpPr>
            <p:spPr>
              <a:xfrm>
                <a:off x="762000" y="4491037"/>
                <a:ext cx="8001000" cy="2031325"/>
              </a:xfrm>
              <a:prstGeom prst="rect">
                <a:avLst/>
              </a:prstGeom>
              <a:blipFill rotWithShape="1">
                <a:blip r:embed="rId3"/>
                <a:stretch>
                  <a:fillRect l="-457" t="-1502" b="-3904"/>
                </a:stretch>
              </a:blipFill>
            </p:spPr>
            <p:txBody>
              <a:bodyPr/>
              <a:lstStyle/>
              <a:p>
                <a:r>
                  <a:rPr lang="en-US">
                    <a:noFill/>
                  </a:rPr>
                  <a:t> </a:t>
                </a:r>
              </a:p>
            </p:txBody>
          </p:sp>
        </mc:Fallback>
      </mc:AlternateContent>
    </p:spTree>
    <p:extLst>
      <p:ext uri="{BB962C8B-B14F-4D97-AF65-F5344CB8AC3E}">
        <p14:creationId xmlns:p14="http://schemas.microsoft.com/office/powerpoint/2010/main" val="817092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721" y="-144463"/>
            <a:ext cx="7772400" cy="1143000"/>
          </a:xfrm>
        </p:spPr>
        <p:txBody>
          <a:bodyPr/>
          <a:lstStyle/>
          <a:p>
            <a:r>
              <a:rPr lang="en-US" dirty="0" smtClean="0"/>
              <a:t>Problem 65, Chap 21</a:t>
            </a:r>
            <a:endParaRPr lang="en-US" dirty="0"/>
          </a:p>
        </p:txBody>
      </p:sp>
      <p:sp>
        <p:nvSpPr>
          <p:cNvPr id="5" name="Rectangle 4"/>
          <p:cNvSpPr/>
          <p:nvPr/>
        </p:nvSpPr>
        <p:spPr>
          <a:xfrm>
            <a:off x="113242" y="4191000"/>
            <a:ext cx="9005358" cy="2308324"/>
          </a:xfrm>
          <a:prstGeom prst="rect">
            <a:avLst/>
          </a:prstGeom>
        </p:spPr>
        <p:txBody>
          <a:bodyPr wrap="square">
            <a:spAutoFit/>
          </a:bodyPr>
          <a:lstStyle/>
          <a:p>
            <a:r>
              <a:rPr lang="en-US" dirty="0" smtClean="0"/>
              <a:t>P65 Chap21: </a:t>
            </a:r>
            <a:r>
              <a:rPr lang="en-US" dirty="0"/>
              <a:t>The duration of a photographic flash is related to an RC time constant, which is 0.100 </a:t>
            </a:r>
            <a:r>
              <a:rPr lang="en-US" dirty="0" err="1"/>
              <a:t>μs</a:t>
            </a:r>
            <a:r>
              <a:rPr lang="en-US" dirty="0"/>
              <a:t> for a certain camera. </a:t>
            </a:r>
            <a:r>
              <a:rPr lang="en-US" dirty="0" smtClean="0"/>
              <a:t/>
            </a:r>
            <a:br>
              <a:rPr lang="en-US" dirty="0" smtClean="0"/>
            </a:br>
            <a:r>
              <a:rPr lang="en-US" dirty="0" smtClean="0"/>
              <a:t>(</a:t>
            </a:r>
            <a:r>
              <a:rPr lang="en-US" dirty="0"/>
              <a:t>a) If the resistance of the flash lamp is 0.0400 Ω during discharge, what is the size of the capacitor supplying its energy? </a:t>
            </a:r>
            <a:r>
              <a:rPr lang="en-US" dirty="0" smtClean="0"/>
              <a:t/>
            </a:r>
            <a:br>
              <a:rPr lang="en-US" dirty="0" smtClean="0"/>
            </a:br>
            <a:r>
              <a:rPr lang="en-US" dirty="0" smtClean="0"/>
              <a:t>(</a:t>
            </a:r>
            <a:r>
              <a:rPr lang="en-US" dirty="0"/>
              <a:t>b) What is the time constant for charging the capacitor, if the charging resistance is 800 </a:t>
            </a:r>
            <a:r>
              <a:rPr lang="en-US" dirty="0" err="1"/>
              <a:t>kΩ</a:t>
            </a:r>
            <a:r>
              <a:rPr lang="en-US" dirty="0"/>
              <a:t>?</a:t>
            </a:r>
          </a:p>
        </p:txBody>
      </p:sp>
      <p:sp>
        <p:nvSpPr>
          <p:cNvPr id="4" name="AutoShape 2" descr="In the photograph, details of the fast beating wings of the hummingbird taking nectar from a flower have been caught in focus, instead of the blur that our eyes would see in real 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Placeholder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64239" y="838200"/>
            <a:ext cx="4307761" cy="2870200"/>
          </a:xfrm>
          <a:prstGeom prst="rect">
            <a:avLst/>
          </a:prstGeom>
        </p:spPr>
      </p:pic>
      <p:sp>
        <p:nvSpPr>
          <p:cNvPr id="7" name="Rectangle 6"/>
          <p:cNvSpPr/>
          <p:nvPr/>
        </p:nvSpPr>
        <p:spPr>
          <a:xfrm>
            <a:off x="4724400" y="1687479"/>
            <a:ext cx="3918479" cy="2031325"/>
          </a:xfrm>
          <a:prstGeom prst="rect">
            <a:avLst/>
          </a:prstGeom>
        </p:spPr>
        <p:txBody>
          <a:bodyPr wrap="square">
            <a:spAutoFit/>
          </a:bodyPr>
          <a:lstStyle/>
          <a:p>
            <a:r>
              <a:rPr lang="en-US" sz="1800" dirty="0"/>
              <a:t>This stop-motion photograph of a rufous hummingbird (</a:t>
            </a:r>
            <a:r>
              <a:rPr lang="en-US" sz="1800" i="1" dirty="0" err="1"/>
              <a:t>Selasphorus</a:t>
            </a:r>
            <a:r>
              <a:rPr lang="en-US" sz="1800" i="1" dirty="0"/>
              <a:t> </a:t>
            </a:r>
            <a:r>
              <a:rPr lang="en-US" sz="1800" i="1" dirty="0" err="1"/>
              <a:t>rufus</a:t>
            </a:r>
            <a:r>
              <a:rPr lang="en-US" sz="1800" dirty="0"/>
              <a:t>) feeding on a flower was obtained with an extremely brief and intense flash of light powered by the discharge of a capacitor through a gas. (credit: Dean E. Biggins, U.S. Fish and Wildlife Service)</a:t>
            </a:r>
          </a:p>
        </p:txBody>
      </p:sp>
    </p:spTree>
    <p:extLst>
      <p:ext uri="{BB962C8B-B14F-4D97-AF65-F5344CB8AC3E}">
        <p14:creationId xmlns:p14="http://schemas.microsoft.com/office/powerpoint/2010/main" val="36728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63, Chap 21</a:t>
            </a:r>
            <a:endParaRPr lang="en-US" dirty="0"/>
          </a:p>
        </p:txBody>
      </p:sp>
      <p:sp>
        <p:nvSpPr>
          <p:cNvPr id="5" name="Rectangle 4"/>
          <p:cNvSpPr/>
          <p:nvPr/>
        </p:nvSpPr>
        <p:spPr>
          <a:xfrm>
            <a:off x="228600" y="1905506"/>
            <a:ext cx="8686800" cy="1569660"/>
          </a:xfrm>
          <a:prstGeom prst="rect">
            <a:avLst/>
          </a:prstGeom>
        </p:spPr>
        <p:txBody>
          <a:bodyPr wrap="square">
            <a:spAutoFit/>
          </a:bodyPr>
          <a:lstStyle/>
          <a:p>
            <a:r>
              <a:rPr lang="en-US" dirty="0"/>
              <a:t>63. The timing device in an automobile’s intermittent wiper system is based on an RC time constant and utilizes a 0.500-μF capacitor and a variable resistor. Over what range must R be made to vary to achieve time constants from 2.00 to 15.0 s?</a:t>
            </a:r>
          </a:p>
        </p:txBody>
      </p:sp>
    </p:spTree>
    <p:extLst>
      <p:ext uri="{BB962C8B-B14F-4D97-AF65-F5344CB8AC3E}">
        <p14:creationId xmlns:p14="http://schemas.microsoft.com/office/powerpoint/2010/main" val="1048528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76200"/>
            <a:ext cx="7772400" cy="1143000"/>
          </a:xfrm>
        </p:spPr>
        <p:txBody>
          <a:bodyPr/>
          <a:lstStyle/>
          <a:p>
            <a:r>
              <a:rPr lang="en-US" altLang="en-US" b="1" i="1" dirty="0"/>
              <a:t>The physics of heart pacemakers</a:t>
            </a:r>
            <a:r>
              <a:rPr lang="en-US" altLang="en-US" dirty="0"/>
              <a:t> </a:t>
            </a:r>
          </a:p>
        </p:txBody>
      </p:sp>
      <p:pic>
        <p:nvPicPr>
          <p:cNvPr id="69637" name="Picture 5" descr="nfg04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990600"/>
            <a:ext cx="2857500" cy="3733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p:nvPr/>
        </p:nvSpPr>
        <p:spPr>
          <a:xfrm>
            <a:off x="3581400" y="990600"/>
            <a:ext cx="5562600" cy="5355312"/>
          </a:xfrm>
          <a:prstGeom prst="rect">
            <a:avLst/>
          </a:prstGeom>
        </p:spPr>
        <p:txBody>
          <a:bodyPr wrap="square">
            <a:spAutoFit/>
          </a:bodyPr>
          <a:lstStyle/>
          <a:p>
            <a:r>
              <a:rPr lang="en-US" altLang="en-US" sz="1800" dirty="0"/>
              <a:t>Heart pacemakers, for instance, incorporate </a:t>
            </a:r>
            <a:r>
              <a:rPr lang="en-US" altLang="en-US" sz="1800" i="1" dirty="0"/>
              <a:t>RC</a:t>
            </a:r>
            <a:r>
              <a:rPr lang="en-US" altLang="en-US" sz="1800" dirty="0"/>
              <a:t> circuits to control the timing of voltage pulses that are delivered to a malfunctioning heart to regulate its beating cycle</a:t>
            </a:r>
            <a:r>
              <a:rPr lang="en-US" altLang="en-US" sz="1800" dirty="0" smtClean="0"/>
              <a:t>.</a:t>
            </a:r>
            <a:br>
              <a:rPr lang="en-US" altLang="en-US" sz="1800" dirty="0" smtClean="0"/>
            </a:br>
            <a:endParaRPr lang="en-US" altLang="en-US" sz="1800" dirty="0" smtClean="0"/>
          </a:p>
          <a:p>
            <a:pPr lvl="0"/>
            <a:r>
              <a:rPr lang="en-US" altLang="en-US" sz="1800" dirty="0" smtClean="0">
                <a:solidFill>
                  <a:srgbClr val="555555"/>
                </a:solidFill>
                <a:latin typeface="Helvetica Neue"/>
                <a:cs typeface="Arial" pitchFamily="34" charset="0"/>
              </a:rPr>
              <a:t>RC circuits are used for </a:t>
            </a:r>
            <a:r>
              <a:rPr lang="en-US" altLang="en-US" sz="1800" dirty="0">
                <a:solidFill>
                  <a:srgbClr val="555555"/>
                </a:solidFill>
                <a:latin typeface="Helvetica Neue"/>
                <a:cs typeface="Arial" pitchFamily="34" charset="0"/>
              </a:rPr>
              <a:t>timing purposes </a:t>
            </a:r>
            <a:r>
              <a:rPr lang="en-US" altLang="en-US" sz="1800" dirty="0" smtClean="0">
                <a:solidFill>
                  <a:srgbClr val="555555"/>
                </a:solidFill>
                <a:latin typeface="Helvetica Neue"/>
                <a:cs typeface="Arial" pitchFamily="34" charset="0"/>
              </a:rPr>
              <a:t>in </a:t>
            </a:r>
            <a:r>
              <a:rPr lang="en-US" altLang="en-US" sz="1800" dirty="0">
                <a:solidFill>
                  <a:srgbClr val="555555"/>
                </a:solidFill>
                <a:latin typeface="Helvetica Neue"/>
                <a:cs typeface="Arial" pitchFamily="34" charset="0"/>
              </a:rPr>
              <a:t>the artificial pacemaker, used to control heart rate. The heart rate is normally controlled by electrical signals generated by the </a:t>
            </a:r>
            <a:r>
              <a:rPr lang="en-US" altLang="en-US" sz="1800" dirty="0" err="1">
                <a:solidFill>
                  <a:srgbClr val="555555"/>
                </a:solidFill>
                <a:latin typeface="Helvetica Neue"/>
                <a:cs typeface="Arial" pitchFamily="34" charset="0"/>
              </a:rPr>
              <a:t>sino</a:t>
            </a:r>
            <a:r>
              <a:rPr lang="en-US" altLang="en-US" sz="1800" dirty="0">
                <a:solidFill>
                  <a:srgbClr val="555555"/>
                </a:solidFill>
                <a:latin typeface="Helvetica Neue"/>
                <a:cs typeface="Arial" pitchFamily="34" charset="0"/>
              </a:rPr>
              <a:t>-atrial (SA) node, which is on the wall of the right atrium chamber. This causes the muscles to contract and pump blood. Sometimes the heart rhythm is abnormal and the heartbeat is too high or too low</a:t>
            </a:r>
            <a:r>
              <a:rPr lang="en-US" altLang="en-US" sz="1800" dirty="0" smtClean="0">
                <a:solidFill>
                  <a:srgbClr val="555555"/>
                </a:solidFill>
                <a:latin typeface="Helvetica Neue"/>
                <a:cs typeface="Arial" pitchFamily="34" charset="0"/>
              </a:rPr>
              <a:t>. </a:t>
            </a:r>
          </a:p>
          <a:p>
            <a:pPr lvl="0"/>
            <a:endParaRPr lang="en-US" altLang="en-US" sz="1800" dirty="0">
              <a:latin typeface="Arial" pitchFamily="34" charset="0"/>
              <a:cs typeface="Arial" pitchFamily="34" charset="0"/>
            </a:endParaRPr>
          </a:p>
          <a:p>
            <a:pPr lvl="0" eaLnBrk="0" hangingPunct="0"/>
            <a:r>
              <a:rPr lang="en-US" altLang="en-US" sz="1800" dirty="0">
                <a:solidFill>
                  <a:srgbClr val="555555"/>
                </a:solidFill>
                <a:latin typeface="Helvetica Neue"/>
                <a:cs typeface="Arial" pitchFamily="34" charset="0"/>
              </a:rPr>
              <a:t>The artificial pacemaker is inserted near the heart to provide electrical signals to the heart when needed with the appropriate time constant. Pacemakers have sensors that detect body motion and breathing to increase the heart rate during exercise to meet the body’s increased needs for blood and oxygen.</a:t>
            </a:r>
            <a:endParaRPr lang="en-US" altLang="en-US" sz="1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Problem-69 Chap 21</a:t>
            </a:r>
            <a:endParaRPr lang="en-US" dirty="0"/>
          </a:p>
        </p:txBody>
      </p:sp>
      <p:sp>
        <p:nvSpPr>
          <p:cNvPr id="4" name="Rectangle 3"/>
          <p:cNvSpPr/>
          <p:nvPr/>
        </p:nvSpPr>
        <p:spPr>
          <a:xfrm>
            <a:off x="457200" y="1828800"/>
            <a:ext cx="8686800" cy="3416320"/>
          </a:xfrm>
          <a:prstGeom prst="rect">
            <a:avLst/>
          </a:prstGeom>
        </p:spPr>
        <p:txBody>
          <a:bodyPr wrap="square">
            <a:spAutoFit/>
          </a:bodyPr>
          <a:lstStyle/>
          <a:p>
            <a:r>
              <a:rPr lang="en-US" dirty="0"/>
              <a:t>69. A heart defibrillator being used on a patient has an RC time constant of 10.0 </a:t>
            </a:r>
            <a:r>
              <a:rPr lang="en-US" dirty="0" err="1"/>
              <a:t>ms</a:t>
            </a:r>
            <a:r>
              <a:rPr lang="en-US" dirty="0"/>
              <a:t> due to the resistance of the patient and the capacitance of the defibrillator. </a:t>
            </a:r>
            <a:r>
              <a:rPr lang="en-US" dirty="0" smtClean="0"/>
              <a:t/>
            </a:r>
            <a:br>
              <a:rPr lang="en-US" dirty="0" smtClean="0"/>
            </a:br>
            <a:r>
              <a:rPr lang="en-US" dirty="0" smtClean="0"/>
              <a:t>(</a:t>
            </a:r>
            <a:r>
              <a:rPr lang="en-US" dirty="0"/>
              <a:t>a) If the defibrillator has an 8.00-μF capacitance, what is the resistance of the path through the patient? </a:t>
            </a:r>
            <a:r>
              <a:rPr lang="en-US" dirty="0" smtClean="0"/>
              <a:t/>
            </a:r>
            <a:br>
              <a:rPr lang="en-US" dirty="0" smtClean="0"/>
            </a:br>
            <a:r>
              <a:rPr lang="en-US" dirty="0" smtClean="0"/>
              <a:t>(</a:t>
            </a:r>
            <a:r>
              <a:rPr lang="en-US" dirty="0"/>
              <a:t>b) If the initial voltage is 12.0 kV, how long does it take to decline to </a:t>
            </a:r>
            <a:r>
              <a:rPr lang="en-US" dirty="0" smtClean="0"/>
              <a:t>600 V </a:t>
            </a:r>
            <a:r>
              <a:rPr lang="en-US" dirty="0" smtClean="0"/>
              <a:t>? {</a:t>
            </a:r>
            <a:r>
              <a:rPr lang="en-US" dirty="0" smtClean="0"/>
              <a:t>Such </a:t>
            </a:r>
            <a:r>
              <a:rPr lang="en-US" dirty="0"/>
              <a:t>brief times are useful in heart defibrillation, because the brief but intense current causes a brief but effective contraction of the </a:t>
            </a:r>
            <a:r>
              <a:rPr lang="en-US" dirty="0" smtClean="0"/>
              <a:t>heart}</a:t>
            </a:r>
            <a:endParaRPr lang="en-US" dirty="0"/>
          </a:p>
        </p:txBody>
      </p:sp>
    </p:spTree>
    <p:extLst>
      <p:ext uri="{BB962C8B-B14F-4D97-AF65-F5344CB8AC3E}">
        <p14:creationId xmlns:p14="http://schemas.microsoft.com/office/powerpoint/2010/main" val="3114683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658</TotalTime>
  <Words>378</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RC CIRCUITS: Charging</vt:lpstr>
      <vt:lpstr>RC Circuits: Discharging</vt:lpstr>
      <vt:lpstr>Camera Flash</vt:lpstr>
      <vt:lpstr>Problem 65, Chap 21</vt:lpstr>
      <vt:lpstr>Problem 63, Chap 21</vt:lpstr>
      <vt:lpstr>The physics of heart pacemakers </vt:lpstr>
      <vt:lpstr>Problem-69 Chap 21</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31</cp:revision>
  <dcterms:created xsi:type="dcterms:W3CDTF">2003-02-20T22:04:08Z</dcterms:created>
  <dcterms:modified xsi:type="dcterms:W3CDTF">2019-02-18T20:53:57Z</dcterms:modified>
</cp:coreProperties>
</file>