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99" r:id="rId3"/>
    <p:sldId id="301" r:id="rId4"/>
    <p:sldId id="306" r:id="rId5"/>
    <p:sldId id="304" r:id="rId6"/>
    <p:sldId id="303" r:id="rId7"/>
    <p:sldId id="260" r:id="rId8"/>
    <p:sldId id="261" r:id="rId9"/>
    <p:sldId id="262" r:id="rId10"/>
    <p:sldId id="263" r:id="rId11"/>
    <p:sldId id="290" r:id="rId12"/>
    <p:sldId id="295" r:id="rId13"/>
    <p:sldId id="296" r:id="rId14"/>
    <p:sldId id="294" r:id="rId15"/>
    <p:sldId id="293" r:id="rId16"/>
    <p:sldId id="266" r:id="rId17"/>
    <p:sldId id="269" r:id="rId18"/>
    <p:sldId id="270" r:id="rId19"/>
    <p:sldId id="271" r:id="rId20"/>
    <p:sldId id="286" r:id="rId21"/>
    <p:sldId id="288" r:id="rId22"/>
    <p:sldId id="287" r:id="rId23"/>
    <p:sldId id="297" r:id="rId24"/>
    <p:sldId id="284" r:id="rId25"/>
    <p:sldId id="282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113" d="100"/>
          <a:sy n="113" d="100"/>
        </p:scale>
        <p:origin x="-15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CAAB56-9609-402E-9B19-349ED64D0F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07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73BA17-514C-4379-8346-1E5C5B7DDD1A}" type="slidenum">
              <a:rPr lang="en-US"/>
              <a:pPr/>
              <a:t>9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F455A-4059-4D2E-9233-AF009EB499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B7A57-A93D-4C46-9D13-5C9F73C23C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EF854-FC66-4331-84F0-E3296C75B0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0F11CF3-E43B-4B10-B902-9C84644947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00EB1-98F4-438D-84DC-372C7A79B1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B108B-556C-4571-89D5-D97C7FFB8E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62617-CF32-4704-970B-8B51B0C63F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F854C-3469-4047-A285-58A352BEA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698B8-AA53-498A-A964-EA111A9DB7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2AF9E-6835-48C8-AC66-B9EAB44118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5176B-D21B-4F60-8CD5-0CB4D4F7F6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9DF88-2047-472C-826D-CE8BFC4BF2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CBAEC6-27B6-4E18-BC2C-EF81FFA10D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reference.com/browse/electrocardiograph?s=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ictionary.reference.com/browse/electroencephalograph?s=t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dictionary.reference.com/browse/electroretinography?s=t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nKMB11ih2o" TargetMode="Externa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7EyhsOewnH4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"/>
            <a:ext cx="7772400" cy="685800"/>
          </a:xfrm>
        </p:spPr>
        <p:txBody>
          <a:bodyPr/>
          <a:lstStyle/>
          <a:p>
            <a:r>
              <a:rPr lang="en-US" dirty="0">
                <a:solidFill>
                  <a:srgbClr val="CC3300"/>
                </a:solidFill>
                <a:latin typeface="Arial" charset="0"/>
              </a:rPr>
              <a:t>C H A P T E R   </a:t>
            </a:r>
            <a:r>
              <a:rPr lang="en-US" dirty="0" smtClean="0">
                <a:solidFill>
                  <a:srgbClr val="CC3300"/>
                </a:solidFill>
                <a:latin typeface="Arial" charset="0"/>
              </a:rPr>
              <a:t>19</a:t>
            </a:r>
            <a:endParaRPr lang="en-US" dirty="0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762000" y="7620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Electric Potential Energy and the Electric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Potential</a:t>
            </a:r>
            <a:endParaRPr lang="en-US" dirty="0"/>
          </a:p>
        </p:txBody>
      </p:sp>
      <p:pic>
        <p:nvPicPr>
          <p:cNvPr id="5" name="Picture 2" descr="ID922_co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62200"/>
            <a:ext cx="4314018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0914" y="5715000"/>
            <a:ext cx="597150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  <a:r>
              <a:rPr lang="en-US" b="1" dirty="0"/>
              <a:t> </a:t>
            </a:r>
            <a:r>
              <a:rPr lang="en-US" b="1" dirty="0" smtClean="0">
                <a:hlinkClick r:id="rId3"/>
              </a:rPr>
              <a:t>Electrocardiograph</a:t>
            </a:r>
            <a:r>
              <a:rPr lang="en-US" b="1" dirty="0" smtClean="0"/>
              <a:t> </a:t>
            </a:r>
            <a:r>
              <a:rPr lang="en-US" b="1" dirty="0"/>
              <a:t>(EKG</a:t>
            </a:r>
            <a:r>
              <a:rPr lang="en-US" b="1" dirty="0" smtClean="0"/>
              <a:t>) – Heart</a:t>
            </a:r>
          </a:p>
          <a:p>
            <a:r>
              <a:rPr lang="en-US" b="1" dirty="0"/>
              <a:t>	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charset="0"/>
                <a:cs typeface="Arial" charset="0"/>
                <a:hlinkClick r:id="rId4"/>
              </a:rPr>
              <a:t>Electroretinograph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(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ERG) - Eye</a:t>
            </a:r>
            <a:r>
              <a:rPr lang="en-US" b="1" dirty="0" smtClean="0"/>
              <a:t> </a:t>
            </a:r>
            <a:endParaRPr lang="en-US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endParaRPr lang="en-US" dirty="0"/>
          </a:p>
        </p:txBody>
      </p:sp>
      <p:pic>
        <p:nvPicPr>
          <p:cNvPr id="7" name="Picture 5" descr="fig19_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6104" y="2326528"/>
            <a:ext cx="3713877" cy="329882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914400" y="1205317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Medical Diagnostic Techniques:</a:t>
            </a:r>
          </a:p>
          <a:p>
            <a:r>
              <a:rPr lang="en-US" dirty="0"/>
              <a:t>	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  <a:hlinkClick r:id="rId6"/>
              </a:rPr>
              <a:t>Electroencephalograph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(EEG) – Brain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458200" cy="1752600"/>
          </a:xfrm>
        </p:spPr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Equipotential Surfaces Between Two Charged Parallel Plates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28600" y="3314700"/>
            <a:ext cx="868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  <a:cs typeface="Arial" charset="0"/>
              </a:rPr>
              <a:t> </a:t>
            </a:r>
            <a:r>
              <a:rPr lang="en-US" sz="90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28600" y="3314700"/>
            <a:ext cx="868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  <a:cs typeface="Arial" charset="0"/>
              </a:rPr>
              <a:t> </a:t>
            </a:r>
            <a:r>
              <a:rPr lang="en-US" sz="90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/>
          </a:p>
        </p:txBody>
      </p:sp>
      <p:pic>
        <p:nvPicPr>
          <p:cNvPr id="9223" name="Picture 7" descr="fig19_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667000"/>
            <a:ext cx="4000500" cy="3646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 b="1">
                <a:solidFill>
                  <a:srgbClr val="009999"/>
                </a:solidFill>
                <a:latin typeface="Arial" charset="0"/>
                <a:cs typeface="Arial" charset="0"/>
              </a:rPr>
              <a:t>Capacitance,C of a Capacitor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32435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04800" y="4876800"/>
            <a:ext cx="85344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The SI unit of capacitance is farad, after Michael Faraday. </a:t>
            </a:r>
          </a:p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1 farad = 1 C/V. The farad is a large unit. </a:t>
            </a:r>
          </a:p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In practice microfarad (</a:t>
            </a:r>
            <a:r>
              <a:rPr lang="en-US" dirty="0" err="1">
                <a:cs typeface="Times New Roman" pitchFamily="18" charset="0"/>
              </a:rPr>
              <a:t>μF</a:t>
            </a:r>
            <a:r>
              <a:rPr lang="en-US" dirty="0">
                <a:cs typeface="Times New Roman" pitchFamily="18" charset="0"/>
              </a:rPr>
              <a:t> = 10</a:t>
            </a:r>
            <a:r>
              <a:rPr lang="en-US" baseline="30000" dirty="0">
                <a:cs typeface="Times New Roman" pitchFamily="18" charset="0"/>
              </a:rPr>
              <a:t>-6</a:t>
            </a:r>
            <a:r>
              <a:rPr lang="en-US" dirty="0">
                <a:cs typeface="Times New Roman" pitchFamily="18" charset="0"/>
              </a:rPr>
              <a:t>F) and </a:t>
            </a:r>
            <a:r>
              <a:rPr lang="en-US" dirty="0" err="1">
                <a:cs typeface="Times New Roman" pitchFamily="18" charset="0"/>
              </a:rPr>
              <a:t>picofarad</a:t>
            </a:r>
            <a:r>
              <a:rPr lang="en-US" dirty="0">
                <a:cs typeface="Times New Roman" pitchFamily="18" charset="0"/>
              </a:rPr>
              <a:t> (pF = 10</a:t>
            </a:r>
            <a:r>
              <a:rPr lang="en-US" baseline="30000" dirty="0">
                <a:cs typeface="Times New Roman" pitchFamily="18" charset="0"/>
              </a:rPr>
              <a:t>-12</a:t>
            </a:r>
            <a:r>
              <a:rPr lang="en-US" dirty="0">
                <a:cs typeface="Times New Roman" pitchFamily="18" charset="0"/>
              </a:rPr>
              <a:t>F) are used.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81000" y="1219200"/>
            <a:ext cx="85344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Capacitor, also known as a condenser is a device where electrical charge can be stored. </a:t>
            </a:r>
          </a:p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Capacitors are important components in radio and television circuits, automobile ignition systems, computer hardware and keyboard, defibrillators, and electronic flash units.</a:t>
            </a:r>
            <a:r>
              <a:rPr lang="en-US" dirty="0"/>
              <a:t> </a:t>
            </a:r>
          </a:p>
        </p:txBody>
      </p:sp>
      <p:graphicFrame>
        <p:nvGraphicFramePr>
          <p:cNvPr id="44039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838200" y="3581400"/>
          <a:ext cx="2371725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0" name="Bitmap Image" r:id="rId3" imgW="2371429" imgH="1247619" progId="Paint.Picture">
                  <p:embed/>
                </p:oleObj>
              </mc:Choice>
              <mc:Fallback>
                <p:oleObj name="Bitmap Image" r:id="rId3" imgW="2371429" imgH="1247619" progId="Paint.Picture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581400"/>
                        <a:ext cx="2371725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4041" name="Object 9"/>
          <p:cNvGraphicFramePr>
            <a:graphicFrameLocks noChangeAspect="1"/>
          </p:cNvGraphicFramePr>
          <p:nvPr/>
        </p:nvGraphicFramePr>
        <p:xfrm>
          <a:off x="4191000" y="3352800"/>
          <a:ext cx="1828800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1" name="Equation" r:id="rId5" imgW="482391" imgH="393529" progId="Equation.3">
                  <p:embed/>
                </p:oleObj>
              </mc:Choice>
              <mc:Fallback>
                <p:oleObj name="Equation" r:id="rId5" imgW="482391" imgH="393529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352800"/>
                        <a:ext cx="1828800" cy="147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build="p"/>
      <p:bldP spid="4403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7" name="Rectangle 109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/>
              <a:t>Capacitance of a Parallel Plate Capacitor</a:t>
            </a:r>
          </a:p>
        </p:txBody>
      </p:sp>
      <p:pic>
        <p:nvPicPr>
          <p:cNvPr id="58476" name="Picture 108" descr="A parallel plate capacitor consists of two metal plates, one carrying a charge &#10;q and the other a charge &#10;q. The potential of the positive plate exceeds that of the negative plate by an amount V. The region between the plates is filled with a dielectric.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1143000"/>
            <a:ext cx="2362200" cy="3657600"/>
          </a:xfrm>
          <a:noFill/>
          <a:ln/>
        </p:spPr>
      </p:pic>
      <p:sp>
        <p:nvSpPr>
          <p:cNvPr id="58480" name="Rectangle 1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8479" name="Object 111"/>
          <p:cNvGraphicFramePr>
            <a:graphicFrameLocks noChangeAspect="1"/>
          </p:cNvGraphicFramePr>
          <p:nvPr/>
        </p:nvGraphicFramePr>
        <p:xfrm>
          <a:off x="4267200" y="2057400"/>
          <a:ext cx="20193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88" name="Equation" r:id="rId4" imgW="723586" imgH="393529" progId="Equation.3">
                  <p:embed/>
                </p:oleObj>
              </mc:Choice>
              <mc:Fallback>
                <p:oleObj name="Equation" r:id="rId4" imgW="723586" imgH="393529" progId="Equation.3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057400"/>
                        <a:ext cx="2019300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81" name="Text Box 113"/>
          <p:cNvSpPr txBox="1">
            <a:spLocks noChangeArrowheads="1"/>
          </p:cNvSpPr>
          <p:nvPr/>
        </p:nvSpPr>
        <p:spPr bwMode="auto">
          <a:xfrm>
            <a:off x="3276600" y="3657600"/>
            <a:ext cx="48006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i="1">
                <a:cs typeface="Times New Roman" pitchFamily="18" charset="0"/>
              </a:rPr>
              <a:t>Κ</a:t>
            </a:r>
            <a:r>
              <a:rPr lang="en-US" i="1">
                <a:cs typeface="Times New Roman" pitchFamily="18" charset="0"/>
              </a:rPr>
              <a:t> =</a:t>
            </a:r>
            <a:r>
              <a:rPr lang="en-US"/>
              <a:t>dielectric of dielectric constant,</a:t>
            </a:r>
          </a:p>
          <a:p>
            <a:pPr>
              <a:spcBef>
                <a:spcPct val="50000"/>
              </a:spcBef>
            </a:pPr>
            <a:r>
              <a:rPr lang="el-GR">
                <a:cs typeface="Times New Roman" pitchFamily="18" charset="0"/>
              </a:rPr>
              <a:t>ε</a:t>
            </a:r>
            <a:r>
              <a:rPr lang="en-US" baseline="-25000">
                <a:cs typeface="Times New Roman" pitchFamily="18" charset="0"/>
              </a:rPr>
              <a:t>0 </a:t>
            </a:r>
            <a:r>
              <a:rPr lang="en-US"/>
              <a:t>= 8.85 </a:t>
            </a:r>
            <a:r>
              <a:rPr lang="en-US">
                <a:sym typeface="Symbol" pitchFamily="18" charset="2"/>
              </a:rPr>
              <a:t></a:t>
            </a:r>
            <a:r>
              <a:rPr lang="en-US"/>
              <a:t> 10</a:t>
            </a:r>
            <a:r>
              <a:rPr lang="en-US" baseline="30000"/>
              <a:t>-12</a:t>
            </a:r>
            <a:r>
              <a:rPr lang="en-US"/>
              <a:t> C</a:t>
            </a:r>
            <a:r>
              <a:rPr lang="en-US" baseline="30000"/>
              <a:t>2</a:t>
            </a:r>
            <a:r>
              <a:rPr lang="en-US"/>
              <a:t>/N.m</a:t>
            </a:r>
            <a:r>
              <a:rPr lang="en-US" baseline="30000"/>
              <a:t>2</a:t>
            </a:r>
            <a:r>
              <a:rPr lang="en-US"/>
              <a:t>, is the permittivity of free space.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Dielectric Constants of some materials at 20</a:t>
            </a:r>
            <a:r>
              <a:rPr lang="en-US" sz="4000" baseline="30000"/>
              <a:t>0</a:t>
            </a:r>
            <a:r>
              <a:rPr lang="en-US" sz="4000"/>
              <a:t>C</a:t>
            </a:r>
          </a:p>
        </p:txBody>
      </p:sp>
      <p:graphicFrame>
        <p:nvGraphicFramePr>
          <p:cNvPr id="65655" name="Group 119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572000"/>
        </p:xfrm>
        <a:graphic>
          <a:graphicData uri="http://schemas.openxmlformats.org/drawingml/2006/table">
            <a:tbl>
              <a:tblPr/>
              <a:tblGrid>
                <a:gridCol w="3736975"/>
                <a:gridCol w="4035425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Material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Dielectric Constant, 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Vacuum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Air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1.00054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Teflon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Paper (royal gray)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Pyrex Glass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Hard rubber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Mica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Water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80.4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Ceramic, strontium titanate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Energy Stored in a Capacitor</a:t>
            </a:r>
            <a:b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7463" y="323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8136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38200" y="2057400"/>
            <a:ext cx="2905125" cy="1528763"/>
          </a:xfrm>
          <a:noFill/>
          <a:ln/>
        </p:spPr>
      </p:pic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8138" name="Object 10"/>
          <p:cNvGraphicFramePr>
            <a:graphicFrameLocks noChangeAspect="1"/>
          </p:cNvGraphicFramePr>
          <p:nvPr/>
        </p:nvGraphicFramePr>
        <p:xfrm>
          <a:off x="4267200" y="2133600"/>
          <a:ext cx="266700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7" name="Equation" r:id="rId4" imgW="990170" imgH="393529" progId="Equation.3">
                  <p:embed/>
                </p:oleObj>
              </mc:Choice>
              <mc:Fallback>
                <p:oleObj name="Equation" r:id="rId4" imgW="990170" imgH="393529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133600"/>
                        <a:ext cx="2667000" cy="105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8140" name="Object 12"/>
          <p:cNvGraphicFramePr>
            <a:graphicFrameLocks noChangeAspect="1"/>
          </p:cNvGraphicFramePr>
          <p:nvPr/>
        </p:nvGraphicFramePr>
        <p:xfrm>
          <a:off x="1905000" y="3810000"/>
          <a:ext cx="5334000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8" name="Equation" r:id="rId6" imgW="2057400" imgH="419100" progId="Equation.3">
                  <p:embed/>
                </p:oleObj>
              </mc:Choice>
              <mc:Fallback>
                <p:oleObj name="Equation" r:id="rId6" imgW="2057400" imgH="4191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810000"/>
                        <a:ext cx="5334000" cy="1087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 of Capacitors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RAM chips</a:t>
            </a:r>
          </a:p>
          <a:p>
            <a:r>
              <a:rPr lang="en-US"/>
              <a:t>Computer keyboard</a:t>
            </a:r>
          </a:p>
          <a:p>
            <a:r>
              <a:rPr lang="en-US"/>
              <a:t>Electronic flash in a camera</a:t>
            </a:r>
          </a:p>
          <a:p>
            <a:r>
              <a:rPr lang="en-US"/>
              <a:t>Defibrillator</a:t>
            </a:r>
          </a:p>
          <a:p>
            <a:pPr>
              <a:buFontTx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Random-access Memory (RAM) Chips.</a:t>
            </a:r>
            <a:b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</a:br>
            <a:endParaRPr lang="en-US" b="1">
              <a:solidFill>
                <a:srgbClr val="009999"/>
              </a:solidFill>
              <a:latin typeface="Arial" charset="0"/>
              <a:cs typeface="Arial" charset="0"/>
            </a:endParaRPr>
          </a:p>
        </p:txBody>
      </p:sp>
      <p:pic>
        <p:nvPicPr>
          <p:cNvPr id="14341" name="Picture 5" descr="fig19_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676400"/>
            <a:ext cx="3394075" cy="1577975"/>
          </a:xfrm>
          <a:prstGeom prst="rect">
            <a:avLst/>
          </a:prstGeom>
          <a:noFill/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04800" y="3505200"/>
            <a:ext cx="88392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single RAM chip often contains millions of transistor–capacitor units. The address line is used by the computer to locate a particular transistor–capacitor combination, and the data line carries the data to be stored. A pulse on the address line turns on the transistor switch. With the switch turned on, a pulse coming in on the data line can cause the capacitor to charge. A charged capacitor means that a “one” has been stored, while an uncharged capacitor means that a “zero” has been stored.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A Computer Keyboard</a:t>
            </a:r>
          </a:p>
        </p:txBody>
      </p:sp>
      <p:pic>
        <p:nvPicPr>
          <p:cNvPr id="17413" name="Picture 5" descr="fig19_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439863"/>
            <a:ext cx="3565525" cy="5418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An Electronic Flash Attachment for a Camera</a:t>
            </a:r>
          </a:p>
        </p:txBody>
      </p:sp>
      <p:pic>
        <p:nvPicPr>
          <p:cNvPr id="18437" name="Picture 5" descr="p-1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362200"/>
            <a:ext cx="3292475" cy="3292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9461" name="Picture 5" descr="p-1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762000"/>
            <a:ext cx="3475038" cy="3279775"/>
          </a:xfrm>
          <a:prstGeom prst="rect">
            <a:avLst/>
          </a:prstGeom>
          <a:noFill/>
        </p:spPr>
      </p:pic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914400" y="609600"/>
            <a:ext cx="6019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Defibrillator</a:t>
            </a:r>
            <a:r>
              <a:rPr lang="en-US"/>
              <a:t> 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838200" y="4343400"/>
            <a:ext cx="76962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A defibrillator uses the electrical energy stored in a </a:t>
            </a:r>
            <a:r>
              <a:rPr lang="en-US">
                <a:solidFill>
                  <a:srgbClr val="009900"/>
                </a:solidFill>
                <a:cs typeface="Times New Roman" pitchFamily="18" charset="0"/>
              </a:rPr>
              <a:t>capacitor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to deliver a controlled </a:t>
            </a:r>
            <a:r>
              <a:rPr lang="en-US">
                <a:solidFill>
                  <a:srgbClr val="009900"/>
                </a:solidFill>
                <a:cs typeface="Times New Roman" pitchFamily="18" charset="0"/>
              </a:rPr>
              <a:t>electric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current that can restore </a:t>
            </a:r>
            <a:r>
              <a:rPr lang="en-US">
                <a:solidFill>
                  <a:srgbClr val="009900"/>
                </a:solidFill>
                <a:cs typeface="Times New Roman" pitchFamily="18" charset="0"/>
              </a:rPr>
              <a:t>normal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heart rhythm in a heart attack victim.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ig19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90600"/>
            <a:ext cx="3257550" cy="3725863"/>
          </a:xfrm>
          <a:prstGeom prst="rect">
            <a:avLst/>
          </a:prstGeom>
          <a:noFill/>
        </p:spPr>
      </p:pic>
      <p:pic>
        <p:nvPicPr>
          <p:cNvPr id="5123" name="Picture 3" descr="fig19_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3999" y="1144587"/>
            <a:ext cx="2022475" cy="3417888"/>
          </a:xfrm>
          <a:prstGeom prst="rect">
            <a:avLst/>
          </a:prstGeom>
          <a:noFill/>
        </p:spPr>
      </p:pic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71525" y="762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19.1 </a:t>
            </a:r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Potential Energy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85725" y="292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6038" y="329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953000" y="5791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/>
              <a:t>W</a:t>
            </a:r>
            <a:r>
              <a:rPr lang="en-US" i="1" baseline="-30000" dirty="0"/>
              <a:t>AB</a:t>
            </a:r>
            <a:r>
              <a:rPr lang="en-US" dirty="0"/>
              <a:t> = EPE</a:t>
            </a:r>
            <a:r>
              <a:rPr lang="en-US" i="1" baseline="-30000" dirty="0"/>
              <a:t>A</a:t>
            </a:r>
            <a:r>
              <a:rPr lang="en-US" dirty="0"/>
              <a:t> - EPE</a:t>
            </a:r>
            <a:r>
              <a:rPr lang="en-US" i="1" baseline="-30000" dirty="0"/>
              <a:t>B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1143000" y="5782733"/>
            <a:ext cx="266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/>
              <a:t>W</a:t>
            </a:r>
            <a:r>
              <a:rPr lang="en-US" i="1" baseline="-30000" dirty="0"/>
              <a:t>AB</a:t>
            </a:r>
            <a:r>
              <a:rPr lang="en-US" dirty="0"/>
              <a:t> = GPE</a:t>
            </a:r>
            <a:r>
              <a:rPr lang="en-US" i="1" baseline="-30000" dirty="0"/>
              <a:t>A</a:t>
            </a:r>
            <a:r>
              <a:rPr lang="en-US" dirty="0"/>
              <a:t> - GPE</a:t>
            </a:r>
            <a:r>
              <a:rPr lang="en-US" i="1" baseline="-30000" dirty="0"/>
              <a:t>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5725" y="5257800"/>
            <a:ext cx="4410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Work done by the gravitational force: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657725" y="5371979"/>
            <a:ext cx="4410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Work done by the electric force: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457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5131" grpId="0"/>
      <p:bldP spid="2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5867400" cy="1143000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Conduction of Electrical Signals in Neurons</a:t>
            </a:r>
            <a:b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39941" name="Picture 5" descr="fig19_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533400"/>
            <a:ext cx="2378075" cy="5497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“resting” and “non-resting” neuron </a:t>
            </a:r>
            <a:br>
              <a:rPr lang="en-US"/>
            </a:br>
            <a:endParaRPr lang="en-US"/>
          </a:p>
        </p:txBody>
      </p:sp>
      <p:pic>
        <p:nvPicPr>
          <p:cNvPr id="41989" name="Picture 5" descr="fig19_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62200"/>
            <a:ext cx="4651375" cy="3451225"/>
          </a:xfrm>
          <a:prstGeom prst="rect">
            <a:avLst/>
          </a:prstGeom>
          <a:noFill/>
        </p:spPr>
      </p:pic>
      <p:pic>
        <p:nvPicPr>
          <p:cNvPr id="41991" name="Picture 7" descr="fig19_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2825" y="2971800"/>
            <a:ext cx="4321175" cy="2046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An action potential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pic>
        <p:nvPicPr>
          <p:cNvPr id="40965" name="Picture 5" descr="fig19_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981200"/>
            <a:ext cx="3200400" cy="29940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24000" y="5410200"/>
            <a:ext cx="685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hlinkClick r:id="rId3"/>
              </a:rPr>
              <a:t>https://www.youtube.com/watch?v=HnKMB11ih2o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52600" y="6150114"/>
            <a:ext cx="5867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hlinkClick r:id="rId4"/>
              </a:rPr>
              <a:t>https://www.youtube.com/watch?v=7EyhsOewnH4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929"/>
            <a:ext cx="7772400" cy="1143000"/>
          </a:xfrm>
        </p:spPr>
        <p:txBody>
          <a:bodyPr/>
          <a:lstStyle/>
          <a:p>
            <a:r>
              <a:rPr lang="en-US" dirty="0"/>
              <a:t> </a:t>
            </a:r>
            <a:r>
              <a:rPr lang="en-US" dirty="0" smtClean="0"/>
              <a:t>Medical Diagnostic Techniques</a:t>
            </a:r>
            <a:endParaRPr lang="en-US" dirty="0"/>
          </a:p>
        </p:txBody>
      </p:sp>
      <p:pic>
        <p:nvPicPr>
          <p:cNvPr id="59394" name="Picture 2" descr="ID922_co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667000"/>
            <a:ext cx="4724400" cy="3588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9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Electrocardiography (EKG)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7893" name="Picture 5" descr="fig19_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235075"/>
            <a:ext cx="5051425" cy="5622925"/>
          </a:xfrm>
          <a:prstGeom prst="rect">
            <a:avLst/>
          </a:prstGeom>
          <a:noFill/>
        </p:spPr>
      </p:pic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533400" y="2133600"/>
            <a:ext cx="3352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The potential differences generated by heart muscle activity provide the basis for electrocardiography.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Electroencephalography (EEG)</a:t>
            </a:r>
            <a:b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35845" name="Picture 5" descr="fig19_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981200"/>
            <a:ext cx="4914900" cy="4365625"/>
          </a:xfrm>
          <a:prstGeom prst="rect">
            <a:avLst/>
          </a:prstGeom>
          <a:noFill/>
        </p:spPr>
      </p:pic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533400" y="1600200"/>
            <a:ext cx="3886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 electroencephalography is used to characterize brain behavior.</a:t>
            </a:r>
          </a:p>
        </p:txBody>
      </p:sp>
      <p:pic>
        <p:nvPicPr>
          <p:cNvPr id="5" name="Picture 2" descr="ID922_co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276600"/>
            <a:ext cx="3219510" cy="2445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Electroretinography</a:t>
            </a:r>
            <a:r>
              <a:rPr lang="en-US" sz="4000" b="1" dirty="0">
                <a:solidFill>
                  <a:srgbClr val="000000"/>
                </a:solidFill>
                <a:latin typeface="Arial" charset="0"/>
                <a:cs typeface="Arial" charset="0"/>
              </a:rPr>
              <a:t> (ERG)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0200" y="1752600"/>
            <a:ext cx="3505200" cy="1676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The electrical characteristics of the retina of the eye lead to the potential differences measured in electroretinography.</a:t>
            </a:r>
          </a:p>
        </p:txBody>
      </p:sp>
      <p:pic>
        <p:nvPicPr>
          <p:cNvPr id="34821" name="Picture 5" descr="fig19_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400"/>
            <a:ext cx="4743450" cy="5349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Definition of Electric Potential</a:t>
            </a:r>
          </a:p>
        </p:txBody>
      </p:sp>
      <p:sp>
        <p:nvSpPr>
          <p:cNvPr id="24580" name="Text Box 1028"/>
          <p:cNvSpPr txBox="1">
            <a:spLocks noChangeArrowheads="1"/>
          </p:cNvSpPr>
          <p:nvPr/>
        </p:nvSpPr>
        <p:spPr bwMode="auto">
          <a:xfrm>
            <a:off x="762000" y="2362200"/>
            <a:ext cx="7162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</a:t>
            </a:r>
            <a:r>
              <a:rPr lang="en-US" dirty="0">
                <a:solidFill>
                  <a:srgbClr val="009900"/>
                </a:solidFill>
              </a:rPr>
              <a:t>electric potential</a:t>
            </a:r>
            <a:r>
              <a:rPr lang="en-US" dirty="0"/>
              <a:t> </a:t>
            </a:r>
            <a:r>
              <a:rPr lang="en-US" i="1" dirty="0"/>
              <a:t>V</a:t>
            </a:r>
            <a:r>
              <a:rPr lang="en-US" dirty="0"/>
              <a:t> at a given point is the </a:t>
            </a:r>
            <a:r>
              <a:rPr lang="en-US" dirty="0">
                <a:solidFill>
                  <a:srgbClr val="009900"/>
                </a:solidFill>
              </a:rPr>
              <a:t>electric potential energy</a:t>
            </a:r>
            <a:r>
              <a:rPr lang="en-US" dirty="0"/>
              <a:t> EPE of a small test </a:t>
            </a:r>
            <a:r>
              <a:rPr lang="en-US" dirty="0">
                <a:solidFill>
                  <a:srgbClr val="009900"/>
                </a:solidFill>
              </a:rPr>
              <a:t>charge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baseline="-30000" dirty="0"/>
              <a:t>0</a:t>
            </a:r>
            <a:r>
              <a:rPr lang="en-US" dirty="0"/>
              <a:t> situated at that point divided by the charge itself: </a:t>
            </a:r>
          </a:p>
        </p:txBody>
      </p:sp>
      <p:pic>
        <p:nvPicPr>
          <p:cNvPr id="24583" name="Picture 1031" descr="eqd19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810000"/>
            <a:ext cx="1905000" cy="1371600"/>
          </a:xfrm>
          <a:prstGeom prst="rect">
            <a:avLst/>
          </a:prstGeom>
          <a:noFill/>
        </p:spPr>
      </p:pic>
      <p:sp>
        <p:nvSpPr>
          <p:cNvPr id="24589" name="Text Box 1037"/>
          <p:cNvSpPr txBox="1">
            <a:spLocks noChangeArrowheads="1"/>
          </p:cNvSpPr>
          <p:nvPr/>
        </p:nvSpPr>
        <p:spPr bwMode="auto">
          <a:xfrm>
            <a:off x="838200" y="5638800"/>
            <a:ext cx="7010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SI Unit of Electric Potential:</a:t>
            </a:r>
            <a:r>
              <a:rPr lang="en-US" dirty="0"/>
              <a:t> joule/coulomb = volt (V</a:t>
            </a:r>
            <a:r>
              <a:rPr lang="en-US" dirty="0" smtClean="0"/>
              <a:t>)</a:t>
            </a:r>
          </a:p>
          <a:p>
            <a:pPr>
              <a:spcBef>
                <a:spcPct val="50000"/>
              </a:spcBef>
            </a:pPr>
            <a:r>
              <a:rPr lang="en-US" dirty="0"/>
              <a:t>	</a:t>
            </a:r>
            <a:r>
              <a:rPr lang="en-US" dirty="0" smtClean="0"/>
              <a:t>	                      It is a scalar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60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fig19_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212056"/>
            <a:ext cx="2022475" cy="3417888"/>
          </a:xfrm>
          <a:prstGeom prst="rect">
            <a:avLst/>
          </a:prstGeom>
          <a:noFill/>
        </p:spPr>
      </p:pic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5726" y="76200"/>
            <a:ext cx="9058274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P19.2 Electric Potential Difference</a:t>
            </a:r>
            <a:r>
              <a:rPr lang="en-US" sz="3600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85725" y="292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6038" y="329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953000" y="2463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/>
              <a:t>W</a:t>
            </a:r>
            <a:r>
              <a:rPr lang="en-US" i="1" baseline="-30000" dirty="0"/>
              <a:t>AB</a:t>
            </a:r>
            <a:r>
              <a:rPr lang="en-US" dirty="0"/>
              <a:t> = EPE</a:t>
            </a:r>
            <a:r>
              <a:rPr lang="en-US" i="1" baseline="-30000" dirty="0"/>
              <a:t>A</a:t>
            </a:r>
            <a:r>
              <a:rPr lang="en-US" dirty="0"/>
              <a:t> - EPE</a:t>
            </a:r>
            <a:r>
              <a:rPr lang="en-US" i="1" baseline="-30000" dirty="0"/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33862" y="1752600"/>
            <a:ext cx="4410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Work done by the electric force: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050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Electron Volt (eV)</a:t>
            </a:r>
          </a:p>
        </p:txBody>
      </p:sp>
      <p:sp>
        <p:nvSpPr>
          <p:cNvPr id="25604" name="Rectangle 1028"/>
          <p:cNvSpPr>
            <a:spLocks noChangeArrowheads="1"/>
          </p:cNvSpPr>
          <p:nvPr/>
        </p:nvSpPr>
        <p:spPr bwMode="auto">
          <a:xfrm>
            <a:off x="46038" y="329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05" name="Rectangle 1029"/>
          <p:cNvSpPr>
            <a:spLocks noChangeArrowheads="1"/>
          </p:cNvSpPr>
          <p:nvPr/>
        </p:nvSpPr>
        <p:spPr bwMode="auto">
          <a:xfrm>
            <a:off x="46038" y="3292475"/>
            <a:ext cx="90519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/>
          </a:p>
        </p:txBody>
      </p:sp>
      <p:sp>
        <p:nvSpPr>
          <p:cNvPr id="25606" name="Rectangle 1030"/>
          <p:cNvSpPr>
            <a:spLocks noChangeArrowheads="1"/>
          </p:cNvSpPr>
          <p:nvPr/>
        </p:nvSpPr>
        <p:spPr bwMode="auto">
          <a:xfrm>
            <a:off x="3334870" y="5943600"/>
            <a:ext cx="2668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cs typeface="Times New Roman" pitchFamily="18" charset="0"/>
              </a:rPr>
              <a:t>1 eV = 1.60×10</a:t>
            </a:r>
            <a:r>
              <a:rPr lang="en-US" baseline="30000" dirty="0">
                <a:cs typeface="Times New Roman" pitchFamily="18" charset="0"/>
              </a:rPr>
              <a:t>-19</a:t>
            </a:r>
            <a:r>
              <a:rPr lang="en-US" dirty="0">
                <a:cs typeface="Times New Roman" pitchFamily="18" charset="0"/>
              </a:rPr>
              <a:t> J</a:t>
            </a:r>
          </a:p>
        </p:txBody>
      </p:sp>
      <p:sp>
        <p:nvSpPr>
          <p:cNvPr id="25607" name="Text Box 1031"/>
          <p:cNvSpPr txBox="1">
            <a:spLocks noChangeArrowheads="1"/>
          </p:cNvSpPr>
          <p:nvPr/>
        </p:nvSpPr>
        <p:spPr bwMode="auto">
          <a:xfrm>
            <a:off x="1075765" y="2984480"/>
            <a:ext cx="7620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 smtClean="0"/>
              <a:t>One </a:t>
            </a:r>
            <a:r>
              <a:rPr lang="en-US" dirty="0"/>
              <a:t>electron volt is the amount by which the potential energy of an electron (q</a:t>
            </a:r>
            <a:r>
              <a:rPr lang="en-US" baseline="-30000" dirty="0"/>
              <a:t>0</a:t>
            </a:r>
            <a:r>
              <a:rPr lang="en-US" dirty="0"/>
              <a:t> = 1.60×10</a:t>
            </a:r>
            <a:r>
              <a:rPr lang="en-US" baseline="30000" dirty="0"/>
              <a:t>-19</a:t>
            </a:r>
            <a:r>
              <a:rPr lang="en-US" dirty="0"/>
              <a:t> C) changes when the electron moves through a potential difference of one volt.</a:t>
            </a:r>
          </a:p>
          <a:p>
            <a:pPr>
              <a:spcBef>
                <a:spcPct val="50000"/>
              </a:spcBef>
            </a:pPr>
            <a:r>
              <a:rPr lang="en-US" dirty="0"/>
              <a:t>It is a unit of energy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181100" y="1600200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Charges can be accelerated using electric potential </a:t>
            </a:r>
            <a:r>
              <a:rPr lang="en-US" dirty="0" smtClean="0"/>
              <a:t>difference: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90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  <p:bldP spid="25607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/>
          <a:lstStyle/>
          <a:p>
            <a:r>
              <a:rPr lang="en-US" dirty="0" smtClean="0"/>
              <a:t>Electric Potential </a:t>
            </a:r>
            <a:r>
              <a:rPr lang="en-US" dirty="0"/>
              <a:t>of a point charge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6513" y="3103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1275" y="3103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1066800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7660" name="Picture 12" descr="eq19_5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648200"/>
            <a:ext cx="1219200" cy="1035050"/>
          </a:xfrm>
          <a:prstGeom prst="rect">
            <a:avLst/>
          </a:prstGeom>
          <a:noFill/>
        </p:spPr>
      </p:pic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6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112035"/>
              </p:ext>
            </p:extLst>
          </p:nvPr>
        </p:nvGraphicFramePr>
        <p:xfrm>
          <a:off x="5715000" y="1981200"/>
          <a:ext cx="121920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7" name="Equation" r:id="rId4" imgW="672808" imgH="406224" progId="Equation.3">
                  <p:embed/>
                </p:oleObj>
              </mc:Choice>
              <mc:Fallback>
                <p:oleObj name="Equation" r:id="rId4" imgW="672808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981200"/>
                        <a:ext cx="1219200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6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417586"/>
              </p:ext>
            </p:extLst>
          </p:nvPr>
        </p:nvGraphicFramePr>
        <p:xfrm>
          <a:off x="5334000" y="3581400"/>
          <a:ext cx="32004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8" name="Equation" r:id="rId6" imgW="1841500" imgH="406400" progId="Equation.3">
                  <p:embed/>
                </p:oleObj>
              </mc:Choice>
              <mc:Fallback>
                <p:oleObj name="Equation" r:id="rId6" imgW="18415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581400"/>
                        <a:ext cx="3200400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0422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308610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334000" y="4580767"/>
                <a:ext cx="2867901" cy="905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𝑉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𝐸𝑃𝐸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𝑊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𝑘𝑞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580767"/>
                <a:ext cx="2867901" cy="90563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851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19.4 </a:t>
            </a:r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Equipotential Surfaces</a:t>
            </a:r>
          </a:p>
        </p:txBody>
      </p:sp>
      <p:pic>
        <p:nvPicPr>
          <p:cNvPr id="6149" name="Picture 5" descr="fig19_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209800"/>
            <a:ext cx="2422525" cy="3508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2895600"/>
          </a:xfrm>
        </p:spPr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An equipotential surface is a Surface on which the </a:t>
            </a:r>
            <a:r>
              <a:rPr lang="en-US" b="1">
                <a:solidFill>
                  <a:srgbClr val="009900"/>
                </a:solidFill>
                <a:latin typeface="Arial" charset="0"/>
                <a:cs typeface="Arial" charset="0"/>
              </a:rPr>
              <a:t>Electric Potential</a:t>
            </a:r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 is the same everywhere. </a:t>
            </a:r>
            <a:b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</a:br>
            <a:endParaRPr lang="en-US" b="1">
              <a:solidFill>
                <a:srgbClr val="009999"/>
              </a:solidFill>
              <a:latin typeface="Arial" charset="0"/>
              <a:cs typeface="Arial" charset="0"/>
            </a:endParaRPr>
          </a:p>
        </p:txBody>
      </p:sp>
      <p:pic>
        <p:nvPicPr>
          <p:cNvPr id="7173" name="Picture 5" descr="fig19_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429000"/>
            <a:ext cx="3532188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Equipotential Lines of Two Unlike Charges</a:t>
            </a:r>
          </a:p>
        </p:txBody>
      </p:sp>
      <p:pic>
        <p:nvPicPr>
          <p:cNvPr id="8197" name="Picture 5" descr="fig19_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514600"/>
            <a:ext cx="5418138" cy="3725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596</Words>
  <Application>Microsoft Office PowerPoint</Application>
  <PresentationFormat>On-screen Show (4:3)</PresentationFormat>
  <Paragraphs>90</Paragraphs>
  <Slides>26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Default Design</vt:lpstr>
      <vt:lpstr>Equation</vt:lpstr>
      <vt:lpstr>Bitmap Image</vt:lpstr>
      <vt:lpstr>C H A P T E R   19</vt:lpstr>
      <vt:lpstr>19.1 Potential Energy  </vt:lpstr>
      <vt:lpstr>Definition of Electric Potential</vt:lpstr>
      <vt:lpstr>P19.2 Electric Potential Difference  </vt:lpstr>
      <vt:lpstr>Electron Volt (eV)</vt:lpstr>
      <vt:lpstr>Electric Potential of a point charge</vt:lpstr>
      <vt:lpstr>19.4 Equipotential Surfaces</vt:lpstr>
      <vt:lpstr>An equipotential surface is a Surface on which the Electric Potential is the same everywhere.  </vt:lpstr>
      <vt:lpstr>Equipotential Lines of Two Unlike Charges</vt:lpstr>
      <vt:lpstr>Equipotential Surfaces Between Two Charged Parallel Plates</vt:lpstr>
      <vt:lpstr>Capacitance,C of a Capacitor</vt:lpstr>
      <vt:lpstr>Capacitance of a Parallel Plate Capacitor</vt:lpstr>
      <vt:lpstr>Dielectric Constants of some materials at 200C</vt:lpstr>
      <vt:lpstr>Energy Stored in a Capacitor </vt:lpstr>
      <vt:lpstr>Applications of Capacitors</vt:lpstr>
      <vt:lpstr>Random-access Memory (RAM) Chips. </vt:lpstr>
      <vt:lpstr>A Computer Keyboard</vt:lpstr>
      <vt:lpstr>An Electronic Flash Attachment for a Camera</vt:lpstr>
      <vt:lpstr> </vt:lpstr>
      <vt:lpstr>Conduction of Electrical Signals in Neurons </vt:lpstr>
      <vt:lpstr>“resting” and “non-resting” neuron  </vt:lpstr>
      <vt:lpstr>An action potential </vt:lpstr>
      <vt:lpstr> Medical Diagnostic Techniques</vt:lpstr>
      <vt:lpstr>Electrocardiography (EKG) </vt:lpstr>
      <vt:lpstr>Electroencephalography (EEG) </vt:lpstr>
      <vt:lpstr>Electroretinography (ERG) 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H A P T E R   19</dc:title>
  <dc:creator>mahesp</dc:creator>
  <cp:lastModifiedBy>Maheswaranathan, Ponn</cp:lastModifiedBy>
  <cp:revision>33</cp:revision>
  <dcterms:created xsi:type="dcterms:W3CDTF">2003-02-14T02:04:03Z</dcterms:created>
  <dcterms:modified xsi:type="dcterms:W3CDTF">2016-02-09T15:38:03Z</dcterms:modified>
</cp:coreProperties>
</file>