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311" r:id="rId4"/>
    <p:sldId id="296" r:id="rId5"/>
    <p:sldId id="297" r:id="rId6"/>
    <p:sldId id="298" r:id="rId7"/>
    <p:sldId id="299" r:id="rId8"/>
    <p:sldId id="300" r:id="rId9"/>
    <p:sldId id="313" r:id="rId10"/>
    <p:sldId id="301" r:id="rId11"/>
    <p:sldId id="302" r:id="rId12"/>
    <p:sldId id="304" r:id="rId13"/>
    <p:sldId id="305" r:id="rId14"/>
    <p:sldId id="306" r:id="rId15"/>
    <p:sldId id="307" r:id="rId16"/>
    <p:sldId id="308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53"/>
    <p:restoredTop sz="90923"/>
  </p:normalViewPr>
  <p:slideViewPr>
    <p:cSldViewPr>
      <p:cViewPr varScale="1">
        <p:scale>
          <a:sx n="103" d="100"/>
          <a:sy n="103" d="100"/>
        </p:scale>
        <p:origin x="89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B5DAE6-F81E-45ED-9C36-DD7430184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8811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35826-EADF-42C2-A8C5-E38C4F0C89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245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320F7-199A-41F6-AB2C-65EB74E13D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3777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17D79-C3C2-438C-962C-31061D4BF6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0747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E31763-DA16-480D-9107-E9E584D3C6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0262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75C8A-192C-4206-80AA-BE5B23A19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869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BDB67-09B4-4053-8769-5573D69222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0831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89EE0-E0E9-403E-97E7-E42F16E685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5364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5297D-9C61-4DCB-B474-E7A8D5741F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3625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B6F7A-0CE5-4D63-8B3E-FCAA58D0B6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3655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BEBDA-10C6-4E0C-A3CE-13895356AC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4304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F8536F4-438A-429C-BBA0-0F3E160A5C8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z="3600" b="1" dirty="0">
                <a:solidFill>
                  <a:srgbClr val="000000"/>
                </a:solidFill>
                <a:latin typeface="Arial" charset="0"/>
                <a:cs typeface="Arial" charset="0"/>
              </a:rPr>
              <a:t>Magnifying Glass</a:t>
            </a:r>
          </a:p>
        </p:txBody>
      </p:sp>
      <p:pic>
        <p:nvPicPr>
          <p:cNvPr id="29701" name="Picture 5" descr="fig26_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05000"/>
            <a:ext cx="5268913" cy="166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0000"/>
                </a:solidFill>
                <a:latin typeface="Arial" charset="0"/>
                <a:cs typeface="Arial" charset="0"/>
              </a:rPr>
              <a:t>Farsightedness</a:t>
            </a:r>
            <a:br>
              <a:rPr lang="en-US" altLang="en-US" b="1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altLang="en-US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33400" y="1524000"/>
            <a:ext cx="8153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A </a:t>
            </a:r>
            <a:r>
              <a:rPr lang="en-US" altLang="en-US" b="1" i="1" dirty="0"/>
              <a:t>farsighted (hyperopic)</a:t>
            </a:r>
            <a:r>
              <a:rPr lang="en-US" altLang="en-US" dirty="0"/>
              <a:t> person can usually see distant objects clearly, but cannot focus on those nearby.</a:t>
            </a:r>
          </a:p>
        </p:txBody>
      </p:sp>
    </p:spTree>
    <p:extLst>
      <p:ext uri="{BB962C8B-B14F-4D97-AF65-F5344CB8AC3E}">
        <p14:creationId xmlns:p14="http://schemas.microsoft.com/office/powerpoint/2010/main" val="321635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 sz="3200" b="1" dirty="0">
                <a:solidFill>
                  <a:srgbClr val="009999"/>
                </a:solidFill>
                <a:latin typeface="Arial" charset="0"/>
                <a:cs typeface="Arial" charset="0"/>
              </a:rPr>
              <a:t>Prescription Lenses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23935" y="914400"/>
            <a:ext cx="861526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A farsighted person has a near point located 150 cm from the eyes.  What power of (a) contact lenses and (b) spectacle lenses are needed for the person to read a book held 25.0 cm from the eyes.</a:t>
            </a:r>
            <a:br>
              <a:rPr lang="en-US" altLang="en-US" dirty="0"/>
            </a:br>
            <a:r>
              <a:rPr lang="en-US" dirty="0"/>
              <a:t>Assume the spectacle lens is held 1.50 cm away from the eye by eyeglass frames.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50941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alt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The Compound Microscope</a:t>
            </a:r>
            <a:r>
              <a:rPr lang="en-US" altLang="en-US" dirty="0"/>
              <a:t> </a:t>
            </a:r>
          </a:p>
        </p:txBody>
      </p:sp>
      <p:pic>
        <p:nvPicPr>
          <p:cNvPr id="15363" name="Picture 3" descr="fig26_4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05000"/>
            <a:ext cx="1543050" cy="2582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819400" y="2057400"/>
            <a:ext cx="5943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A </a:t>
            </a:r>
            <a:r>
              <a:rPr lang="en-US" altLang="en-US" b="1" i="1" dirty="0"/>
              <a:t>compound microscope</a:t>
            </a:r>
            <a:r>
              <a:rPr lang="en-US" altLang="en-US" dirty="0"/>
              <a:t> has two convex lenses, an eyepiece as a magnifying glass and an objective.</a:t>
            </a:r>
          </a:p>
        </p:txBody>
      </p:sp>
      <p:graphicFrame>
        <p:nvGraphicFramePr>
          <p:cNvPr id="15365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2286000" y="3886200"/>
          <a:ext cx="6709411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3610479" imgH="1352381" progId="PBrush">
                  <p:embed/>
                </p:oleObj>
              </mc:Choice>
              <mc:Fallback>
                <p:oleObj name="Bitmap Image" r:id="rId3" imgW="3610479" imgH="1352381" progId="PBrush">
                  <p:embed/>
                  <p:pic>
                    <p:nvPicPr>
                      <p:cNvPr id="0" name="Picture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886200"/>
                        <a:ext cx="6709411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246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The Telescope </a:t>
            </a:r>
          </a:p>
        </p:txBody>
      </p:sp>
      <p:pic>
        <p:nvPicPr>
          <p:cNvPr id="18435" name="Picture 3" descr="fig26_4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76" y="990600"/>
            <a:ext cx="2468563" cy="246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429000" y="986118"/>
            <a:ext cx="533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A </a:t>
            </a:r>
            <a:r>
              <a:rPr lang="en-US" altLang="en-US" dirty="0">
                <a:solidFill>
                  <a:srgbClr val="009900"/>
                </a:solidFill>
              </a:rPr>
              <a:t>telescope</a:t>
            </a:r>
            <a:r>
              <a:rPr lang="en-US" altLang="en-US" dirty="0"/>
              <a:t> is an instrument for magnifying distant objects, such as stars and planets. Like a </a:t>
            </a:r>
            <a:r>
              <a:rPr lang="en-US" altLang="en-US" dirty="0">
                <a:solidFill>
                  <a:srgbClr val="009900"/>
                </a:solidFill>
              </a:rPr>
              <a:t>microscope</a:t>
            </a:r>
            <a:r>
              <a:rPr lang="en-US" altLang="en-US" dirty="0"/>
              <a:t>, a telescope consists of an objective and an eyepiece. </a:t>
            </a:r>
          </a:p>
        </p:txBody>
      </p:sp>
      <p:pic>
        <p:nvPicPr>
          <p:cNvPr id="18437" name="Picture 5" descr="fig26_4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91025" y="3124200"/>
            <a:ext cx="4371975" cy="2571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4034" name="Picture 2" descr="Construction of Astronomical Telescop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2" y="4252612"/>
            <a:ext cx="4016188" cy="258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22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009999"/>
                </a:solidFill>
                <a:latin typeface="Arial" charset="0"/>
              </a:rPr>
              <a:t>Lens Aberrations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Spherical Aberration</a:t>
            </a:r>
          </a:p>
          <a:p>
            <a:r>
              <a:rPr lang="en-US" altLang="en-US" dirty="0"/>
              <a:t>Chromatic Aberration</a:t>
            </a:r>
          </a:p>
          <a:p>
            <a:pPr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67281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Spherical Aberration</a:t>
            </a:r>
          </a:p>
        </p:txBody>
      </p:sp>
      <p:pic>
        <p:nvPicPr>
          <p:cNvPr id="22531" name="Picture 3" descr="fig26_4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76400"/>
            <a:ext cx="5040313" cy="172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57200" y="3581400"/>
            <a:ext cx="81534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dirty="0"/>
              <a:t>Spherical aberration </a:t>
            </a:r>
            <a:r>
              <a:rPr lang="en-US" altLang="en-US" dirty="0"/>
              <a:t>occurs with converging and diverging lenses made with spherical surfaces.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The </a:t>
            </a:r>
            <a:r>
              <a:rPr lang="en-US" altLang="en-US" b="1" i="1" dirty="0"/>
              <a:t>circle of least confusion </a:t>
            </a:r>
            <a:r>
              <a:rPr lang="en-US" altLang="en-US" dirty="0"/>
              <a:t>is where the most satisfactory </a:t>
            </a:r>
            <a:r>
              <a:rPr lang="en-US" altLang="en-US" dirty="0">
                <a:solidFill>
                  <a:srgbClr val="009900"/>
                </a:solidFill>
              </a:rPr>
              <a:t>image</a:t>
            </a:r>
            <a:r>
              <a:rPr lang="en-US" altLang="en-US" dirty="0"/>
              <a:t> can be formed by the lens.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 Spherical aberration can be reduced substantially by using a variable-aperture diaphragm to allow only those rays close to the principal axis to pass through the </a:t>
            </a:r>
            <a:r>
              <a:rPr lang="en-US" altLang="en-US" dirty="0">
                <a:solidFill>
                  <a:srgbClr val="009900"/>
                </a:solidFill>
              </a:rPr>
              <a:t>lens</a:t>
            </a:r>
            <a:r>
              <a:rPr lang="en-US" alt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7974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/>
              <a:t>Chromatic Aberration</a:t>
            </a:r>
          </a:p>
        </p:txBody>
      </p:sp>
      <p:pic>
        <p:nvPicPr>
          <p:cNvPr id="23555" name="Picture 3" descr="fig26_4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19200"/>
            <a:ext cx="4960938" cy="1839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28600" y="3200400"/>
            <a:ext cx="85344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dirty="0"/>
              <a:t>Chromatic aberration</a:t>
            </a:r>
            <a:r>
              <a:rPr lang="en-US" altLang="en-US" dirty="0"/>
              <a:t> arises because the </a:t>
            </a:r>
            <a:r>
              <a:rPr lang="en-US" altLang="en-US" dirty="0">
                <a:solidFill>
                  <a:srgbClr val="009900"/>
                </a:solidFill>
              </a:rPr>
              <a:t>index of refraction</a:t>
            </a:r>
            <a:r>
              <a:rPr lang="en-US" altLang="en-US" dirty="0"/>
              <a:t> of the material from which the </a:t>
            </a:r>
            <a:r>
              <a:rPr lang="en-US" altLang="en-US" dirty="0">
                <a:solidFill>
                  <a:srgbClr val="009900"/>
                </a:solidFill>
              </a:rPr>
              <a:t>lens</a:t>
            </a:r>
            <a:r>
              <a:rPr lang="en-US" altLang="en-US" dirty="0"/>
              <a:t> is made varies with wavelength.</a:t>
            </a:r>
          </a:p>
          <a:p>
            <a:pPr>
              <a:spcBef>
                <a:spcPct val="50000"/>
              </a:spcBef>
            </a:pPr>
            <a:r>
              <a:rPr lang="en-US" dirty="0"/>
              <a:t>Multiple-lens systems can partially correct chromatic aberrations, but they may require lenses of different materials and add to the expense of optical systems.</a:t>
            </a:r>
            <a:endParaRPr lang="en-US" altLang="en-US" dirty="0"/>
          </a:p>
          <a:p>
            <a:pPr>
              <a:spcBef>
                <a:spcPct val="50000"/>
              </a:spcBef>
            </a:pPr>
            <a:r>
              <a:rPr lang="en-US" altLang="en-US" dirty="0"/>
              <a:t>A lens combination designed to reduce chromatic aberration is called an </a:t>
            </a:r>
            <a:r>
              <a:rPr lang="en-US" altLang="en-US" i="1" dirty="0"/>
              <a:t>achromatic lens</a:t>
            </a:r>
            <a:r>
              <a:rPr lang="en-US" altLang="en-US" dirty="0"/>
              <a:t> (from the Greek "</a:t>
            </a:r>
            <a:r>
              <a:rPr lang="en-US" altLang="en-US" dirty="0" err="1"/>
              <a:t>achromatos</a:t>
            </a:r>
            <a:r>
              <a:rPr lang="en-US" altLang="en-US" dirty="0"/>
              <a:t>", meaning "without color"). All high-quality cameras use achromatic lenses.</a:t>
            </a:r>
          </a:p>
        </p:txBody>
      </p:sp>
    </p:spTree>
    <p:extLst>
      <p:ext uri="{BB962C8B-B14F-4D97-AF65-F5344CB8AC3E}">
        <p14:creationId xmlns:p14="http://schemas.microsoft.com/office/powerpoint/2010/main" val="171893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sz="3600" b="1" dirty="0">
                <a:solidFill>
                  <a:srgbClr val="000000"/>
                </a:solidFill>
                <a:latin typeface="Arial" charset="0"/>
                <a:cs typeface="Arial" charset="0"/>
              </a:rPr>
              <a:t>Can a Diverging Lens used as magnifying glass?</a:t>
            </a:r>
          </a:p>
        </p:txBody>
      </p:sp>
      <p:pic>
        <p:nvPicPr>
          <p:cNvPr id="30725" name="Picture 5" descr="fig26_2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905000"/>
            <a:ext cx="4868863" cy="176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altLang="en-US" sz="3600" b="1" dirty="0">
                <a:solidFill>
                  <a:srgbClr val="000000"/>
                </a:solidFill>
                <a:latin typeface="Arial" charset="0"/>
                <a:cs typeface="Arial" charset="0"/>
              </a:rPr>
              <a:t>Image Formation in a Camera</a:t>
            </a:r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828800"/>
            <a:ext cx="30003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01810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The Human Eye </a:t>
            </a:r>
          </a:p>
        </p:txBody>
      </p:sp>
      <p:pic>
        <p:nvPicPr>
          <p:cNvPr id="2052" name="Picture 4" descr="fig26_3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133600"/>
            <a:ext cx="3314700" cy="243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8600" y="914400"/>
            <a:ext cx="4876800" cy="5863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Anatomy:</a:t>
            </a:r>
          </a:p>
          <a:p>
            <a:pPr>
              <a:spcBef>
                <a:spcPct val="50000"/>
              </a:spcBef>
            </a:pP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The eyeball is approximately spherical with a diameter of about 25 mm, or 2.5 cm. </a:t>
            </a:r>
          </a:p>
          <a:p>
            <a:pPr>
              <a:spcBef>
                <a:spcPct val="50000"/>
              </a:spcBef>
            </a:pP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Light enters the eye through a transparent membrane (the </a:t>
            </a:r>
            <a:r>
              <a:rPr lang="en-US" altLang="en-US" sz="18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cornea, n = 1.38</a:t>
            </a: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 ). </a:t>
            </a:r>
          </a:p>
          <a:p>
            <a:pPr>
              <a:spcBef>
                <a:spcPct val="50000"/>
              </a:spcBef>
            </a:pP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Cornea covers a clear liquid region (the </a:t>
            </a:r>
            <a:r>
              <a:rPr lang="en-US" altLang="en-US" sz="18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aqueous humor, n = 1.33</a:t>
            </a: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 ), behind which is a diaphragm (the </a:t>
            </a:r>
            <a:r>
              <a:rPr lang="en-US" altLang="en-US" sz="18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iris</a:t>
            </a: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 ), the </a:t>
            </a:r>
            <a:r>
              <a:rPr lang="en-US" altLang="en-US" sz="18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lens (n = 1.4)</a:t>
            </a: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, a region filled with a jelly-like substance (the </a:t>
            </a:r>
            <a:r>
              <a:rPr lang="en-US" altLang="en-US" sz="18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vitreous humor, n = 1.34</a:t>
            </a: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 ), and, finally, the </a:t>
            </a:r>
            <a:r>
              <a:rPr lang="en-US" altLang="en-US" sz="18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retina</a:t>
            </a: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The retina is the light-sensitive part of the eye, consisting of millions of structures called </a:t>
            </a:r>
            <a:r>
              <a:rPr lang="en-US" altLang="en-US" sz="18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rods</a:t>
            </a: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 and </a:t>
            </a:r>
            <a:r>
              <a:rPr lang="en-US" altLang="en-US" sz="18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cones</a:t>
            </a: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When stimulated by light, these structures send electrical impulses via the </a:t>
            </a:r>
            <a:r>
              <a:rPr lang="en-US" altLang="en-US" sz="18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optic nerve</a:t>
            </a: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 to the brain, which interprets the </a:t>
            </a:r>
            <a:r>
              <a:rPr lang="en-US" altLang="en-US" sz="1800" b="1" dirty="0">
                <a:solidFill>
                  <a:srgbClr val="009900"/>
                </a:solidFill>
                <a:latin typeface="Arial" charset="0"/>
                <a:cs typeface="Arial" charset="0"/>
              </a:rPr>
              <a:t>image</a:t>
            </a: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 on the retina.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8329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9999"/>
                </a:solidFill>
                <a:latin typeface="Arial" charset="0"/>
                <a:cs typeface="Arial" charset="0"/>
              </a:rPr>
              <a:t>Relaxed and Tensed Lens</a:t>
            </a:r>
          </a:p>
        </p:txBody>
      </p:sp>
      <p:pic>
        <p:nvPicPr>
          <p:cNvPr id="3078" name="Picture 6" descr="fig26_3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52600"/>
            <a:ext cx="52832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609600" y="4648200"/>
            <a:ext cx="7543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000000"/>
                </a:solidFill>
                <a:cs typeface="Times New Roman" pitchFamily="18" charset="0"/>
              </a:rPr>
              <a:t>(a) When fully relaxed, the </a:t>
            </a:r>
            <a:r>
              <a:rPr lang="en-US" altLang="en-US" dirty="0">
                <a:solidFill>
                  <a:srgbClr val="009900"/>
                </a:solidFill>
                <a:cs typeface="Times New Roman" pitchFamily="18" charset="0"/>
              </a:rPr>
              <a:t>lens</a:t>
            </a:r>
            <a:r>
              <a:rPr lang="en-US" altLang="en-US" dirty="0">
                <a:solidFill>
                  <a:srgbClr val="000000"/>
                </a:solidFill>
                <a:cs typeface="Times New Roman" pitchFamily="18" charset="0"/>
              </a:rPr>
              <a:t> of the </a:t>
            </a:r>
            <a:r>
              <a:rPr lang="en-US" altLang="en-US" dirty="0">
                <a:solidFill>
                  <a:srgbClr val="009900"/>
                </a:solidFill>
                <a:cs typeface="Times New Roman" pitchFamily="18" charset="0"/>
              </a:rPr>
              <a:t>eye</a:t>
            </a:r>
            <a:r>
              <a:rPr lang="en-US" altLang="en-US" dirty="0">
                <a:solidFill>
                  <a:srgbClr val="000000"/>
                </a:solidFill>
                <a:cs typeface="Times New Roman" pitchFamily="18" charset="0"/>
              </a:rPr>
              <a:t> has its longest focal length, and an </a:t>
            </a:r>
            <a:r>
              <a:rPr lang="en-US" altLang="en-US" dirty="0">
                <a:solidFill>
                  <a:srgbClr val="009900"/>
                </a:solidFill>
                <a:cs typeface="Times New Roman" pitchFamily="18" charset="0"/>
              </a:rPr>
              <a:t>image</a:t>
            </a:r>
            <a:r>
              <a:rPr lang="en-US" altLang="en-US" dirty="0">
                <a:solidFill>
                  <a:srgbClr val="000000"/>
                </a:solidFill>
                <a:cs typeface="Times New Roman" pitchFamily="18" charset="0"/>
              </a:rPr>
              <a:t> of a very distant object is formed on the retina. (</a:t>
            </a:r>
            <a:r>
              <a:rPr lang="en-US" altLang="en-US" i="1" dirty="0">
                <a:solidFill>
                  <a:srgbClr val="000000"/>
                </a:solidFill>
                <a:cs typeface="Times New Roman" pitchFamily="18" charset="0"/>
              </a:rPr>
              <a:t>b</a:t>
            </a:r>
            <a:r>
              <a:rPr lang="en-US" altLang="en-US" dirty="0">
                <a:solidFill>
                  <a:srgbClr val="000000"/>
                </a:solidFill>
                <a:cs typeface="Times New Roman" pitchFamily="18" charset="0"/>
              </a:rPr>
              <a:t>) When the </a:t>
            </a:r>
            <a:r>
              <a:rPr lang="en-US" altLang="en-US" dirty="0" err="1">
                <a:solidFill>
                  <a:srgbClr val="000000"/>
                </a:solidFill>
                <a:cs typeface="Times New Roman" pitchFamily="18" charset="0"/>
              </a:rPr>
              <a:t>ciliary</a:t>
            </a:r>
            <a:r>
              <a:rPr lang="en-US" altLang="en-US" dirty="0">
                <a:solidFill>
                  <a:srgbClr val="000000"/>
                </a:solidFill>
                <a:cs typeface="Times New Roman" pitchFamily="18" charset="0"/>
              </a:rPr>
              <a:t> muscle is tensed, the lens has a shorter focal length.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0000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9999"/>
                </a:solidFill>
                <a:latin typeface="Arial" charset="0"/>
                <a:cs typeface="Arial" charset="0"/>
              </a:rPr>
              <a:t>Near point and Far point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28600" y="1828800"/>
            <a:ext cx="8534400" cy="356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The </a:t>
            </a:r>
            <a:r>
              <a:rPr lang="en-US" altLang="en-US" b="1" i="1" dirty="0"/>
              <a:t>near point</a:t>
            </a:r>
            <a:r>
              <a:rPr lang="en-US" altLang="en-US" dirty="0"/>
              <a:t> is the point nearest the </a:t>
            </a:r>
            <a:r>
              <a:rPr lang="en-US" altLang="en-US" dirty="0">
                <a:solidFill>
                  <a:srgbClr val="009900"/>
                </a:solidFill>
              </a:rPr>
              <a:t>eye</a:t>
            </a:r>
            <a:r>
              <a:rPr lang="en-US" altLang="en-US" dirty="0"/>
              <a:t> at which an object can be placed and still produce a sharp </a:t>
            </a:r>
            <a:r>
              <a:rPr lang="en-US" altLang="en-US" dirty="0">
                <a:solidFill>
                  <a:srgbClr val="009900"/>
                </a:solidFill>
              </a:rPr>
              <a:t>image</a:t>
            </a:r>
            <a:r>
              <a:rPr lang="en-US" altLang="en-US" dirty="0"/>
              <a:t> on the retina.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The </a:t>
            </a:r>
            <a:r>
              <a:rPr lang="en-US" altLang="en-US" b="1" i="1" dirty="0"/>
              <a:t>far point</a:t>
            </a:r>
            <a:r>
              <a:rPr lang="en-US" altLang="en-US" dirty="0"/>
              <a:t> of the eye is the location of the farthest object on which the fully relaxed eye can focus. 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For normal eyesight, the near point is close to 25 cm and far point is infinity. </a:t>
            </a:r>
          </a:p>
          <a:p>
            <a:pPr>
              <a:spcBef>
                <a:spcPct val="50000"/>
              </a:spcBef>
            </a:pPr>
            <a:r>
              <a:rPr lang="en-US" altLang="en-US" b="1" dirty="0"/>
              <a:t>Accommodation</a:t>
            </a:r>
            <a:r>
              <a:rPr lang="en-US" altLang="en-US" dirty="0"/>
              <a:t> is the process in which the lens changes its focal length to focus on objects at different distances. </a:t>
            </a:r>
          </a:p>
        </p:txBody>
      </p:sp>
    </p:spTree>
    <p:extLst>
      <p:ext uri="{BB962C8B-B14F-4D97-AF65-F5344CB8AC3E}">
        <p14:creationId xmlns:p14="http://schemas.microsoft.com/office/powerpoint/2010/main" val="189534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>
                <a:solidFill>
                  <a:srgbClr val="000000"/>
                </a:solidFill>
                <a:latin typeface="Arial" charset="0"/>
                <a:cs typeface="Arial" charset="0"/>
              </a:rPr>
              <a:t>The Refractive Power of a Lens  </a:t>
            </a:r>
            <a:br>
              <a:rPr lang="en-US" altLang="en-US" sz="4000" b="1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altLang="en-US" sz="4000" b="1">
                <a:solidFill>
                  <a:srgbClr val="000000"/>
                </a:solidFill>
                <a:latin typeface="Arial" charset="0"/>
                <a:cs typeface="Arial" charset="0"/>
              </a:rPr>
              <a:t>The Diopter</a:t>
            </a:r>
            <a:br>
              <a:rPr lang="en-US" altLang="en-US" b="1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altLang="en-US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85725" y="2925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6150" name="Picture 6" descr="eq26_4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124200"/>
            <a:ext cx="5538788" cy="177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33400" y="2057400"/>
            <a:ext cx="8077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Optometrists use the concept of </a:t>
            </a:r>
            <a:r>
              <a:rPr lang="en-US" altLang="en-US" b="1" i="1" dirty="0"/>
              <a:t>refractive power</a:t>
            </a:r>
            <a:r>
              <a:rPr lang="en-US" altLang="en-US" dirty="0"/>
              <a:t> to prescribe lenses. </a:t>
            </a:r>
          </a:p>
        </p:txBody>
      </p:sp>
    </p:spTree>
    <p:extLst>
      <p:ext uri="{BB962C8B-B14F-4D97-AF65-F5344CB8AC3E}">
        <p14:creationId xmlns:p14="http://schemas.microsoft.com/office/powerpoint/2010/main" val="40782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0000"/>
                </a:solidFill>
                <a:latin typeface="Arial" charset="0"/>
                <a:cs typeface="Arial" charset="0"/>
              </a:rPr>
              <a:t>Nearsightedness</a:t>
            </a:r>
            <a:br>
              <a:rPr lang="en-US" altLang="en-US" b="1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altLang="en-US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09600" y="1371600"/>
            <a:ext cx="8001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A person who is </a:t>
            </a:r>
            <a:r>
              <a:rPr lang="en-US" altLang="en-US" b="1" i="1" dirty="0"/>
              <a:t>nearsighted (myopic)</a:t>
            </a:r>
            <a:r>
              <a:rPr lang="en-US" altLang="en-US" dirty="0"/>
              <a:t> can focus on nearby objects but cannot clearly see objects far away.</a:t>
            </a:r>
          </a:p>
        </p:txBody>
      </p:sp>
    </p:spTree>
    <p:extLst>
      <p:ext uri="{BB962C8B-B14F-4D97-AF65-F5344CB8AC3E}">
        <p14:creationId xmlns:p14="http://schemas.microsoft.com/office/powerpoint/2010/main" val="47866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 sz="3200" b="1" dirty="0">
                <a:solidFill>
                  <a:srgbClr val="009999"/>
                </a:solidFill>
                <a:latin typeface="Arial" charset="0"/>
                <a:cs typeface="Arial" charset="0"/>
              </a:rPr>
              <a:t>Prescription Lenses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23935" y="914400"/>
            <a:ext cx="861526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A nearsighted person has a far point of 55 cm from the eyes.  What power of (a) contact lenses and (b) spectacle lenses are needed to restore normal vision? </a:t>
            </a:r>
            <a:br>
              <a:rPr lang="en-US" altLang="en-US" dirty="0"/>
            </a:br>
            <a:r>
              <a:rPr lang="en-US" dirty="0"/>
              <a:t>Assume the spectacle lens is held 1.50 cm away from the eye by eyeglass frames.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5094196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682</Words>
  <Application>Microsoft Macintosh PowerPoint</Application>
  <PresentationFormat>On-screen Show (4:3)</PresentationFormat>
  <Paragraphs>42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Default Design</vt:lpstr>
      <vt:lpstr>Bitmap Image</vt:lpstr>
      <vt:lpstr>Magnifying Glass</vt:lpstr>
      <vt:lpstr>Can a Diverging Lens used as magnifying glass?</vt:lpstr>
      <vt:lpstr>Image Formation in a Camera</vt:lpstr>
      <vt:lpstr>The Human Eye </vt:lpstr>
      <vt:lpstr>Relaxed and Tensed Lens</vt:lpstr>
      <vt:lpstr>Near point and Far point</vt:lpstr>
      <vt:lpstr>The Refractive Power of a Lens   The Diopter </vt:lpstr>
      <vt:lpstr>Nearsightedness </vt:lpstr>
      <vt:lpstr>Prescription Lenses</vt:lpstr>
      <vt:lpstr>Farsightedness </vt:lpstr>
      <vt:lpstr>Prescription Lenses</vt:lpstr>
      <vt:lpstr>The Compound Microscope </vt:lpstr>
      <vt:lpstr>The Telescope </vt:lpstr>
      <vt:lpstr>Lens Aberrations</vt:lpstr>
      <vt:lpstr>Spherical Aberration</vt:lpstr>
      <vt:lpstr>Chromatic Aberration</vt:lpstr>
    </vt:vector>
  </TitlesOfParts>
  <Company>Winthrop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H A P T E R   26 The Refraction of Light: Lenses and Optical Instruments</dc:title>
  <dc:creator>mahesp</dc:creator>
  <cp:lastModifiedBy>Maheswaranathan, Ponn</cp:lastModifiedBy>
  <cp:revision>26</cp:revision>
  <dcterms:created xsi:type="dcterms:W3CDTF">2004-04-07T11:18:06Z</dcterms:created>
  <dcterms:modified xsi:type="dcterms:W3CDTF">2023-11-23T22:19:23Z</dcterms:modified>
</cp:coreProperties>
</file>