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9" r:id="rId3"/>
    <p:sldId id="281" r:id="rId4"/>
    <p:sldId id="259" r:id="rId5"/>
    <p:sldId id="260" r:id="rId6"/>
    <p:sldId id="262" r:id="rId7"/>
    <p:sldId id="283" r:id="rId8"/>
    <p:sldId id="265" r:id="rId9"/>
    <p:sldId id="277" r:id="rId10"/>
    <p:sldId id="267" r:id="rId11"/>
    <p:sldId id="285" r:id="rId12"/>
    <p:sldId id="286" r:id="rId13"/>
    <p:sldId id="287" r:id="rId14"/>
    <p:sldId id="288" r:id="rId15"/>
    <p:sldId id="289" r:id="rId16"/>
    <p:sldId id="290" r:id="rId17"/>
    <p:sldId id="291" r:id="rId18"/>
    <p:sldId id="292" r:id="rId19"/>
    <p:sldId id="293" r:id="rId20"/>
    <p:sldId id="294" r:id="rId21"/>
    <p:sldId id="295" r:id="rId22"/>
    <p:sldId id="296" r:id="rId23"/>
    <p:sldId id="297" r:id="rId2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p:scale>
          <a:sx n="113" d="100"/>
          <a:sy n="113" d="100"/>
        </p:scale>
        <p:origin x="-158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7.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CFDF383-0C8F-4E70-B5E1-E7F7352F72F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D909221-B30C-4BAE-BFC7-617B78B2875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754DD5C-6BFE-431C-8B0E-2206DC87FF1C}"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85800" y="6248400"/>
            <a:ext cx="1905000" cy="457200"/>
          </a:xfrm>
        </p:spPr>
        <p:txBody>
          <a:bodyPr/>
          <a:lstStyle>
            <a:lvl1pPr>
              <a:defRPr/>
            </a:lvl1pPr>
          </a:lstStyle>
          <a:p>
            <a:endParaRPr lang="en-US"/>
          </a:p>
        </p:txBody>
      </p:sp>
      <p:sp>
        <p:nvSpPr>
          <p:cNvPr id="8" name="Footer Placeholder 7"/>
          <p:cNvSpPr>
            <a:spLocks noGrp="1"/>
          </p:cNvSpPr>
          <p:nvPr>
            <p:ph type="ftr" sz="quarter" idx="11"/>
          </p:nvPr>
        </p:nvSpPr>
        <p:spPr>
          <a:xfrm>
            <a:off x="3124200" y="6248400"/>
            <a:ext cx="2895600" cy="457200"/>
          </a:xfrm>
        </p:spPr>
        <p:txBody>
          <a:bodyPr/>
          <a:lstStyle>
            <a:lvl1pPr>
              <a:defRPr/>
            </a:lvl1pPr>
          </a:lstStyle>
          <a:p>
            <a:endParaRPr lang="en-US"/>
          </a:p>
        </p:txBody>
      </p:sp>
      <p:sp>
        <p:nvSpPr>
          <p:cNvPr id="9" name="Slide Number Placeholder 8"/>
          <p:cNvSpPr>
            <a:spLocks noGrp="1"/>
          </p:cNvSpPr>
          <p:nvPr>
            <p:ph type="sldNum" sz="quarter" idx="12"/>
          </p:nvPr>
        </p:nvSpPr>
        <p:spPr>
          <a:xfrm>
            <a:off x="6553200" y="6248400"/>
            <a:ext cx="1905000" cy="457200"/>
          </a:xfrm>
        </p:spPr>
        <p:txBody>
          <a:bodyPr/>
          <a:lstStyle>
            <a:lvl1pPr>
              <a:defRPr/>
            </a:lvl1pPr>
          </a:lstStyle>
          <a:p>
            <a:fld id="{3A59C483-A220-4473-AE6D-2D5E06607837}" type="slidenum">
              <a:rPr lang="en-US"/>
              <a:pPr/>
              <a:t>‹#›</a:t>
            </a:fld>
            <a:endParaRPr lang="en-US"/>
          </a:p>
        </p:txBody>
      </p:sp>
    </p:spTree>
    <p:extLst>
      <p:ext uri="{BB962C8B-B14F-4D97-AF65-F5344CB8AC3E}">
        <p14:creationId xmlns:p14="http://schemas.microsoft.com/office/powerpoint/2010/main" val="3339641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FF9AFF1-7CFA-4687-BCDC-53768F84D10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BE21FC5-AAB8-4D41-84A4-E10B5A506B7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556B1EF-A00B-45B3-8C08-B64C12807FE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F4F5AEF-5940-49F0-A6AB-B19253FF9B2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FE9D01B-A147-46CE-ABA3-3BA85B58777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8F0433E-9A00-487C-B0D0-5860C8B2AD1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0C88D79-5A2C-4235-B035-C87DF02BF42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7CABBB2-1F40-452D-9742-9630EC00BB4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78B4D0B-12D6-4D51-9ED2-243E7032EF4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2.wmf"/><Relationship Id="rId4" Type="http://schemas.openxmlformats.org/officeDocument/2006/relationships/oleObject" Target="../embeddings/oleObject2.bin"/></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12.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27.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38200" y="381000"/>
            <a:ext cx="7772400" cy="1143000"/>
          </a:xfrm>
        </p:spPr>
        <p:txBody>
          <a:bodyPr/>
          <a:lstStyle/>
          <a:p>
            <a:r>
              <a:rPr lang="en-US" sz="6000"/>
              <a:t>Physics</a:t>
            </a:r>
          </a:p>
        </p:txBody>
      </p:sp>
      <p:sp>
        <p:nvSpPr>
          <p:cNvPr id="3075" name="Rectangle 3"/>
          <p:cNvSpPr>
            <a:spLocks noGrp="1" noChangeArrowheads="1"/>
          </p:cNvSpPr>
          <p:nvPr>
            <p:ph type="subTitle" idx="1"/>
          </p:nvPr>
        </p:nvSpPr>
        <p:spPr>
          <a:xfrm>
            <a:off x="1371600" y="1828800"/>
            <a:ext cx="6400800" cy="1752600"/>
          </a:xfrm>
        </p:spPr>
        <p:txBody>
          <a:bodyPr/>
          <a:lstStyle/>
          <a:p>
            <a:r>
              <a:rPr lang="en-US"/>
              <a:t>Mechanics</a:t>
            </a:r>
          </a:p>
          <a:p>
            <a:r>
              <a:rPr lang="en-US"/>
              <a:t>Fluid Motion</a:t>
            </a:r>
          </a:p>
          <a:p>
            <a:r>
              <a:rPr lang="en-US"/>
              <a:t>Heat</a:t>
            </a:r>
          </a:p>
          <a:p>
            <a:r>
              <a:rPr lang="en-US"/>
              <a:t>Sound</a:t>
            </a:r>
          </a:p>
          <a:p>
            <a:r>
              <a:rPr lang="en-US"/>
              <a:t>Electricity</a:t>
            </a:r>
          </a:p>
          <a:p>
            <a:r>
              <a:rPr lang="en-US"/>
              <a:t>Magnetism</a:t>
            </a:r>
          </a:p>
          <a:p>
            <a:r>
              <a:rPr lang="en-US"/>
              <a:t>Light</a:t>
            </a:r>
          </a:p>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b="1">
                <a:solidFill>
                  <a:srgbClr val="000000"/>
                </a:solidFill>
                <a:latin typeface="Arial" charset="0"/>
                <a:cs typeface="Arial" charset="0"/>
              </a:rPr>
              <a:t>Multiple Reflections</a:t>
            </a:r>
          </a:p>
        </p:txBody>
      </p:sp>
      <p:sp>
        <p:nvSpPr>
          <p:cNvPr id="13316" name="Rectangle 4"/>
          <p:cNvSpPr>
            <a:spLocks noChangeArrowheads="1"/>
          </p:cNvSpPr>
          <p:nvPr/>
        </p:nvSpPr>
        <p:spPr bwMode="auto">
          <a:xfrm>
            <a:off x="0" y="2835275"/>
            <a:ext cx="9144000" cy="1187450"/>
          </a:xfrm>
          <a:prstGeom prst="rect">
            <a:avLst/>
          </a:prstGeom>
          <a:noFill/>
          <a:ln w="9525">
            <a:noFill/>
            <a:miter lim="800000"/>
            <a:headEnd/>
            <a:tailEnd/>
          </a:ln>
          <a:effectLst/>
        </p:spPr>
        <p:txBody>
          <a:bodyPr anchor="ctr"/>
          <a:lstStyle/>
          <a:p>
            <a:r>
              <a:rPr lang="en-US"/>
              <a:t/>
            </a:r>
            <a:br>
              <a:rPr lang="en-US"/>
            </a:br>
            <a:endParaRPr lang="en-US"/>
          </a:p>
          <a:p>
            <a:pPr eaLnBrk="0" hangingPunct="0"/>
            <a:endParaRPr lang="en-US"/>
          </a:p>
        </p:txBody>
      </p:sp>
      <p:pic>
        <p:nvPicPr>
          <p:cNvPr id="13318" name="Picture 6" descr="fig25_09"/>
          <p:cNvPicPr>
            <a:picLocks noChangeAspect="1" noChangeArrowheads="1"/>
          </p:cNvPicPr>
          <p:nvPr/>
        </p:nvPicPr>
        <p:blipFill>
          <a:blip r:embed="rId2" cstate="print"/>
          <a:srcRect/>
          <a:stretch>
            <a:fillRect/>
          </a:stretch>
        </p:blipFill>
        <p:spPr bwMode="auto">
          <a:xfrm>
            <a:off x="1709738" y="2263775"/>
            <a:ext cx="5726112" cy="2332038"/>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b="1">
                <a:solidFill>
                  <a:srgbClr val="009999"/>
                </a:solidFill>
                <a:latin typeface="Arial" charset="0"/>
                <a:cs typeface="Arial" charset="0"/>
              </a:rPr>
              <a:t>25.4: Spherical Mirrors</a:t>
            </a:r>
          </a:p>
        </p:txBody>
      </p:sp>
      <p:pic>
        <p:nvPicPr>
          <p:cNvPr id="15365" name="Picture 5" descr="fig25_10"/>
          <p:cNvPicPr>
            <a:picLocks noChangeAspect="1" noChangeArrowheads="1"/>
          </p:cNvPicPr>
          <p:nvPr/>
        </p:nvPicPr>
        <p:blipFill>
          <a:blip r:embed="rId2" cstate="print"/>
          <a:srcRect/>
          <a:stretch>
            <a:fillRect/>
          </a:stretch>
        </p:blipFill>
        <p:spPr bwMode="auto">
          <a:xfrm>
            <a:off x="1981200" y="2286000"/>
            <a:ext cx="5143500" cy="2308225"/>
          </a:xfrm>
          <a:prstGeom prst="rect">
            <a:avLst/>
          </a:prstGeom>
          <a:noFill/>
        </p:spPr>
      </p:pic>
    </p:spTree>
    <p:extLst>
      <p:ext uri="{BB962C8B-B14F-4D97-AF65-F5344CB8AC3E}">
        <p14:creationId xmlns:p14="http://schemas.microsoft.com/office/powerpoint/2010/main" val="21624642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1">
                <a:solidFill>
                  <a:srgbClr val="009999"/>
                </a:solidFill>
                <a:latin typeface="Arial" charset="0"/>
                <a:cs typeface="Arial" charset="0"/>
              </a:rPr>
              <a:t>Concave Mirror</a:t>
            </a:r>
          </a:p>
        </p:txBody>
      </p:sp>
      <p:pic>
        <p:nvPicPr>
          <p:cNvPr id="16389" name="Picture 5" descr="fig25_12"/>
          <p:cNvPicPr>
            <a:picLocks noChangeAspect="1" noChangeArrowheads="1"/>
          </p:cNvPicPr>
          <p:nvPr/>
        </p:nvPicPr>
        <p:blipFill>
          <a:blip r:embed="rId2" cstate="print"/>
          <a:srcRect/>
          <a:stretch>
            <a:fillRect/>
          </a:stretch>
        </p:blipFill>
        <p:spPr bwMode="auto">
          <a:xfrm>
            <a:off x="2971800" y="1752600"/>
            <a:ext cx="3336925" cy="2103438"/>
          </a:xfrm>
          <a:prstGeom prst="rect">
            <a:avLst/>
          </a:prstGeom>
          <a:noFill/>
        </p:spPr>
      </p:pic>
      <p:sp>
        <p:nvSpPr>
          <p:cNvPr id="16390" name="Text Box 6"/>
          <p:cNvSpPr txBox="1">
            <a:spLocks noChangeArrowheads="1"/>
          </p:cNvSpPr>
          <p:nvPr/>
        </p:nvSpPr>
        <p:spPr bwMode="auto">
          <a:xfrm>
            <a:off x="685800" y="4191000"/>
            <a:ext cx="8077200" cy="1370013"/>
          </a:xfrm>
          <a:prstGeom prst="rect">
            <a:avLst/>
          </a:prstGeom>
          <a:noFill/>
          <a:ln w="9525">
            <a:noFill/>
            <a:miter lim="800000"/>
            <a:headEnd/>
            <a:tailEnd/>
          </a:ln>
          <a:effectLst/>
        </p:spPr>
        <p:txBody>
          <a:bodyPr>
            <a:spAutoFit/>
          </a:bodyPr>
          <a:lstStyle/>
          <a:p>
            <a:pPr>
              <a:spcBef>
                <a:spcPct val="50000"/>
              </a:spcBef>
            </a:pPr>
            <a:r>
              <a:rPr lang="en-US" dirty="0">
                <a:solidFill>
                  <a:srgbClr val="000000"/>
                </a:solidFill>
                <a:cs typeface="Times New Roman" pitchFamily="18" charset="0"/>
              </a:rPr>
              <a:t>Light </a:t>
            </a:r>
            <a:r>
              <a:rPr lang="en-US" dirty="0">
                <a:solidFill>
                  <a:srgbClr val="009900"/>
                </a:solidFill>
                <a:cs typeface="Times New Roman" pitchFamily="18" charset="0"/>
              </a:rPr>
              <a:t>rays</a:t>
            </a:r>
            <a:r>
              <a:rPr lang="en-US" dirty="0">
                <a:solidFill>
                  <a:srgbClr val="000000"/>
                </a:solidFill>
                <a:cs typeface="Times New Roman" pitchFamily="18" charset="0"/>
              </a:rPr>
              <a:t> near and parallel to the principal axis are reflected from a concave </a:t>
            </a:r>
            <a:r>
              <a:rPr lang="en-US" dirty="0">
                <a:solidFill>
                  <a:srgbClr val="009900"/>
                </a:solidFill>
                <a:cs typeface="Times New Roman" pitchFamily="18" charset="0"/>
              </a:rPr>
              <a:t>mirror</a:t>
            </a:r>
            <a:r>
              <a:rPr lang="en-US" dirty="0">
                <a:solidFill>
                  <a:srgbClr val="000000"/>
                </a:solidFill>
                <a:cs typeface="Times New Roman" pitchFamily="18" charset="0"/>
              </a:rPr>
              <a:t> and converge at the </a:t>
            </a:r>
            <a:r>
              <a:rPr lang="en-US" dirty="0">
                <a:solidFill>
                  <a:srgbClr val="009900"/>
                </a:solidFill>
                <a:cs typeface="Times New Roman" pitchFamily="18" charset="0"/>
              </a:rPr>
              <a:t>focal</a:t>
            </a:r>
            <a:r>
              <a:rPr lang="en-US" dirty="0">
                <a:solidFill>
                  <a:srgbClr val="000000"/>
                </a:solidFill>
                <a:cs typeface="Times New Roman" pitchFamily="18" charset="0"/>
              </a:rPr>
              <a:t> point </a:t>
            </a:r>
            <a:r>
              <a:rPr lang="en-US" i="1" dirty="0">
                <a:solidFill>
                  <a:srgbClr val="000000"/>
                </a:solidFill>
                <a:cs typeface="Times New Roman" pitchFamily="18" charset="0"/>
              </a:rPr>
              <a:t>F</a:t>
            </a:r>
            <a:r>
              <a:rPr lang="en-US" dirty="0">
                <a:solidFill>
                  <a:srgbClr val="000000"/>
                </a:solidFill>
                <a:cs typeface="Times New Roman" pitchFamily="18" charset="0"/>
              </a:rPr>
              <a:t>. </a:t>
            </a:r>
          </a:p>
          <a:p>
            <a:pPr>
              <a:spcBef>
                <a:spcPct val="50000"/>
              </a:spcBef>
            </a:pPr>
            <a:r>
              <a:rPr lang="en-US" dirty="0">
                <a:solidFill>
                  <a:srgbClr val="000000"/>
                </a:solidFill>
                <a:cs typeface="Times New Roman" pitchFamily="18" charset="0"/>
              </a:rPr>
              <a:t>The focal length </a:t>
            </a:r>
            <a:r>
              <a:rPr lang="en-US" i="1" dirty="0">
                <a:solidFill>
                  <a:srgbClr val="000000"/>
                </a:solidFill>
                <a:cs typeface="Times New Roman" pitchFamily="18" charset="0"/>
              </a:rPr>
              <a:t>f</a:t>
            </a:r>
            <a:r>
              <a:rPr lang="en-US" dirty="0">
                <a:solidFill>
                  <a:srgbClr val="000000"/>
                </a:solidFill>
                <a:cs typeface="Times New Roman" pitchFamily="18" charset="0"/>
              </a:rPr>
              <a:t> is the distance between </a:t>
            </a:r>
            <a:r>
              <a:rPr lang="en-US" i="1" dirty="0">
                <a:solidFill>
                  <a:srgbClr val="000000"/>
                </a:solidFill>
                <a:cs typeface="Times New Roman" pitchFamily="18" charset="0"/>
              </a:rPr>
              <a:t>F</a:t>
            </a:r>
            <a:r>
              <a:rPr lang="en-US" dirty="0">
                <a:solidFill>
                  <a:srgbClr val="000000"/>
                </a:solidFill>
                <a:cs typeface="Times New Roman" pitchFamily="18" charset="0"/>
              </a:rPr>
              <a:t> and the mirror.</a:t>
            </a:r>
            <a:endParaRPr lang="en-US" dirty="0"/>
          </a:p>
        </p:txBody>
      </p:sp>
    </p:spTree>
    <p:extLst>
      <p:ext uri="{BB962C8B-B14F-4D97-AF65-F5344CB8AC3E}">
        <p14:creationId xmlns:p14="http://schemas.microsoft.com/office/powerpoint/2010/main" val="580887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390">
                                            <p:txEl>
                                              <p:pRg st="0" end="0"/>
                                            </p:txEl>
                                          </p:spTgt>
                                        </p:tgtEl>
                                        <p:attrNameLst>
                                          <p:attrName>style.visibility</p:attrName>
                                        </p:attrNameLst>
                                      </p:cBhvr>
                                      <p:to>
                                        <p:strVal val="visible"/>
                                      </p:to>
                                    </p:set>
                                    <p:animEffect transition="in" filter="fade">
                                      <p:cBhvr>
                                        <p:cTn id="7" dur="2000"/>
                                        <p:tgtEl>
                                          <p:spTgt spid="1639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390">
                                            <p:txEl>
                                              <p:pRg st="1" end="1"/>
                                            </p:txEl>
                                          </p:spTgt>
                                        </p:tgtEl>
                                        <p:attrNameLst>
                                          <p:attrName>style.visibility</p:attrName>
                                        </p:attrNameLst>
                                      </p:cBhvr>
                                      <p:to>
                                        <p:strVal val="visible"/>
                                      </p:to>
                                    </p:set>
                                    <p:animEffect transition="in" filter="fade">
                                      <p:cBhvr>
                                        <p:cTn id="12" dur="2000"/>
                                        <p:tgtEl>
                                          <p:spTgt spid="1639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0"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b="1">
                <a:solidFill>
                  <a:srgbClr val="009999"/>
                </a:solidFill>
                <a:latin typeface="Arial" charset="0"/>
                <a:cs typeface="Arial" charset="0"/>
              </a:rPr>
              <a:t>Focal Length and Radius</a:t>
            </a:r>
          </a:p>
        </p:txBody>
      </p:sp>
      <p:pic>
        <p:nvPicPr>
          <p:cNvPr id="18437" name="Picture 5" descr="fig25_13"/>
          <p:cNvPicPr>
            <a:picLocks noChangeAspect="1" noChangeArrowheads="1"/>
          </p:cNvPicPr>
          <p:nvPr/>
        </p:nvPicPr>
        <p:blipFill>
          <a:blip r:embed="rId3" cstate="print"/>
          <a:srcRect/>
          <a:stretch>
            <a:fillRect/>
          </a:stretch>
        </p:blipFill>
        <p:spPr bwMode="auto">
          <a:xfrm>
            <a:off x="3103563" y="2081213"/>
            <a:ext cx="2936875" cy="2697162"/>
          </a:xfrm>
          <a:prstGeom prst="rect">
            <a:avLst/>
          </a:prstGeom>
          <a:noFill/>
        </p:spPr>
      </p:pic>
      <p:sp>
        <p:nvSpPr>
          <p:cNvPr id="18439" name="Rectangle 7"/>
          <p:cNvSpPr>
            <a:spLocks noChangeArrowheads="1"/>
          </p:cNvSpPr>
          <p:nvPr/>
        </p:nvSpPr>
        <p:spPr bwMode="auto">
          <a:xfrm>
            <a:off x="4348163" y="3233738"/>
            <a:ext cx="9144000" cy="0"/>
          </a:xfrm>
          <a:prstGeom prst="rect">
            <a:avLst/>
          </a:prstGeom>
          <a:noFill/>
          <a:ln w="9525">
            <a:noFill/>
            <a:miter lim="800000"/>
            <a:headEnd/>
            <a:tailEnd/>
          </a:ln>
          <a:effectLst/>
        </p:spPr>
        <p:txBody>
          <a:bodyPr>
            <a:spAutoFit/>
          </a:bodyPr>
          <a:lstStyle/>
          <a:p>
            <a:endParaRPr lang="en-US"/>
          </a:p>
        </p:txBody>
      </p:sp>
      <p:graphicFrame>
        <p:nvGraphicFramePr>
          <p:cNvPr id="18438" name="Object 6"/>
          <p:cNvGraphicFramePr>
            <a:graphicFrameLocks noChangeAspect="1"/>
          </p:cNvGraphicFramePr>
          <p:nvPr/>
        </p:nvGraphicFramePr>
        <p:xfrm>
          <a:off x="3962400" y="5486400"/>
          <a:ext cx="1295400" cy="838200"/>
        </p:xfrm>
        <a:graphic>
          <a:graphicData uri="http://schemas.openxmlformats.org/presentationml/2006/ole">
            <mc:AlternateContent xmlns:mc="http://schemas.openxmlformats.org/markup-compatibility/2006">
              <mc:Choice xmlns:v="urn:schemas-microsoft-com:vml" Requires="v">
                <p:oleObj spid="_x0000_s7172" r:id="rId4" imgW="444307" imgH="393529" progId="Equation.3">
                  <p:embed/>
                </p:oleObj>
              </mc:Choice>
              <mc:Fallback>
                <p:oleObj r:id="rId4" imgW="444307" imgH="393529"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62400" y="5486400"/>
                        <a:ext cx="129540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440" name="Text Box 8"/>
          <p:cNvSpPr txBox="1">
            <a:spLocks noChangeArrowheads="1"/>
          </p:cNvSpPr>
          <p:nvPr/>
        </p:nvSpPr>
        <p:spPr bwMode="auto">
          <a:xfrm>
            <a:off x="762000" y="4800600"/>
            <a:ext cx="7315200" cy="457200"/>
          </a:xfrm>
          <a:prstGeom prst="rect">
            <a:avLst/>
          </a:prstGeom>
          <a:noFill/>
          <a:ln w="9525">
            <a:noFill/>
            <a:miter lim="800000"/>
            <a:headEnd/>
            <a:tailEnd/>
          </a:ln>
          <a:effectLst/>
        </p:spPr>
        <p:txBody>
          <a:bodyPr>
            <a:spAutoFit/>
          </a:bodyPr>
          <a:lstStyle/>
          <a:p>
            <a:pPr>
              <a:spcBef>
                <a:spcPct val="50000"/>
              </a:spcBef>
            </a:pPr>
            <a:r>
              <a:rPr lang="en-US" dirty="0"/>
              <a:t>The focal length </a:t>
            </a:r>
            <a:r>
              <a:rPr lang="en-US" i="1" dirty="0"/>
              <a:t>f</a:t>
            </a:r>
            <a:r>
              <a:rPr lang="en-US" dirty="0"/>
              <a:t> is one-half of the radius </a:t>
            </a:r>
            <a:r>
              <a:rPr lang="en-US" i="1" dirty="0"/>
              <a:t>R.</a:t>
            </a:r>
            <a:r>
              <a:rPr lang="en-US" dirty="0"/>
              <a:t> </a:t>
            </a:r>
          </a:p>
        </p:txBody>
      </p:sp>
    </p:spTree>
    <p:extLst>
      <p:ext uri="{BB962C8B-B14F-4D97-AF65-F5344CB8AC3E}">
        <p14:creationId xmlns:p14="http://schemas.microsoft.com/office/powerpoint/2010/main" val="26981570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b="1">
                <a:solidFill>
                  <a:srgbClr val="009999"/>
                </a:solidFill>
                <a:latin typeface="Arial" charset="0"/>
                <a:cs typeface="Arial" charset="0"/>
              </a:rPr>
              <a:t>Focal Point and Focal Length of a Concave Mirror</a:t>
            </a:r>
          </a:p>
        </p:txBody>
      </p:sp>
      <p:pic>
        <p:nvPicPr>
          <p:cNvPr id="20485" name="Picture 5" descr="chap25010"/>
          <p:cNvPicPr>
            <a:picLocks noChangeAspect="1" noChangeArrowheads="1"/>
          </p:cNvPicPr>
          <p:nvPr/>
        </p:nvPicPr>
        <p:blipFill>
          <a:blip r:embed="rId2" cstate="print"/>
          <a:srcRect/>
          <a:stretch>
            <a:fillRect/>
          </a:stretch>
        </p:blipFill>
        <p:spPr bwMode="auto">
          <a:xfrm>
            <a:off x="2362200" y="2590800"/>
            <a:ext cx="4549775" cy="2800350"/>
          </a:xfrm>
          <a:prstGeom prst="rect">
            <a:avLst/>
          </a:prstGeom>
          <a:noFill/>
        </p:spPr>
      </p:pic>
    </p:spTree>
    <p:extLst>
      <p:ext uri="{BB962C8B-B14F-4D97-AF65-F5344CB8AC3E}">
        <p14:creationId xmlns:p14="http://schemas.microsoft.com/office/powerpoint/2010/main" val="23516442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b="1">
                <a:solidFill>
                  <a:srgbClr val="009999"/>
                </a:solidFill>
                <a:latin typeface="Arial" charset="0"/>
                <a:cs typeface="Arial" charset="0"/>
              </a:rPr>
              <a:t>Convex Mirror</a:t>
            </a:r>
          </a:p>
        </p:txBody>
      </p:sp>
      <p:pic>
        <p:nvPicPr>
          <p:cNvPr id="17413" name="Picture 5" descr="fig25_16"/>
          <p:cNvPicPr>
            <a:picLocks noChangeAspect="1" noChangeArrowheads="1"/>
          </p:cNvPicPr>
          <p:nvPr/>
        </p:nvPicPr>
        <p:blipFill>
          <a:blip r:embed="rId2" cstate="print"/>
          <a:srcRect/>
          <a:stretch>
            <a:fillRect/>
          </a:stretch>
        </p:blipFill>
        <p:spPr bwMode="auto">
          <a:xfrm>
            <a:off x="2914650" y="2389188"/>
            <a:ext cx="3314700" cy="2079625"/>
          </a:xfrm>
          <a:prstGeom prst="rect">
            <a:avLst/>
          </a:prstGeom>
          <a:noFill/>
        </p:spPr>
      </p:pic>
    </p:spTree>
    <p:extLst>
      <p:ext uri="{BB962C8B-B14F-4D97-AF65-F5344CB8AC3E}">
        <p14:creationId xmlns:p14="http://schemas.microsoft.com/office/powerpoint/2010/main" val="21556139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b="1" i="1">
                <a:solidFill>
                  <a:srgbClr val="009999"/>
                </a:solidFill>
                <a:latin typeface="Arial" charset="0"/>
                <a:cs typeface="Arial" charset="0"/>
              </a:rPr>
              <a:t>Spherical Aberration</a:t>
            </a:r>
            <a:r>
              <a:rPr lang="en-US" b="1">
                <a:solidFill>
                  <a:srgbClr val="009999"/>
                </a:solidFill>
                <a:latin typeface="Arial" charset="0"/>
                <a:cs typeface="Arial" charset="0"/>
              </a:rPr>
              <a:t/>
            </a:r>
            <a:br>
              <a:rPr lang="en-US" b="1">
                <a:solidFill>
                  <a:srgbClr val="009999"/>
                </a:solidFill>
                <a:latin typeface="Arial" charset="0"/>
                <a:cs typeface="Arial" charset="0"/>
              </a:rPr>
            </a:br>
            <a:endParaRPr lang="en-US" b="1">
              <a:solidFill>
                <a:srgbClr val="009999"/>
              </a:solidFill>
              <a:latin typeface="Arial" charset="0"/>
              <a:cs typeface="Arial" charset="0"/>
            </a:endParaRPr>
          </a:p>
        </p:txBody>
      </p:sp>
      <p:pic>
        <p:nvPicPr>
          <p:cNvPr id="19461" name="Picture 5" descr="fig25_14"/>
          <p:cNvPicPr>
            <a:picLocks noChangeAspect="1" noChangeArrowheads="1"/>
          </p:cNvPicPr>
          <p:nvPr/>
        </p:nvPicPr>
        <p:blipFill>
          <a:blip r:embed="rId2" cstate="print"/>
          <a:srcRect/>
          <a:stretch>
            <a:fillRect/>
          </a:stretch>
        </p:blipFill>
        <p:spPr bwMode="auto">
          <a:xfrm>
            <a:off x="2943225" y="1903413"/>
            <a:ext cx="3257550" cy="3051175"/>
          </a:xfrm>
          <a:prstGeom prst="rect">
            <a:avLst/>
          </a:prstGeom>
          <a:noFill/>
        </p:spPr>
      </p:pic>
      <p:sp>
        <p:nvSpPr>
          <p:cNvPr id="19462" name="Text Box 6"/>
          <p:cNvSpPr txBox="1">
            <a:spLocks noChangeArrowheads="1"/>
          </p:cNvSpPr>
          <p:nvPr/>
        </p:nvSpPr>
        <p:spPr bwMode="auto">
          <a:xfrm>
            <a:off x="533400" y="5029200"/>
            <a:ext cx="86106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19463" name="Text Box 7"/>
          <p:cNvSpPr txBox="1">
            <a:spLocks noChangeArrowheads="1"/>
          </p:cNvSpPr>
          <p:nvPr/>
        </p:nvSpPr>
        <p:spPr bwMode="auto">
          <a:xfrm>
            <a:off x="457200" y="5105400"/>
            <a:ext cx="7924800" cy="1187450"/>
          </a:xfrm>
          <a:prstGeom prst="rect">
            <a:avLst/>
          </a:prstGeom>
          <a:noFill/>
          <a:ln w="9525">
            <a:noFill/>
            <a:miter lim="800000"/>
            <a:headEnd/>
            <a:tailEnd/>
          </a:ln>
          <a:effectLst/>
        </p:spPr>
        <p:txBody>
          <a:bodyPr>
            <a:spAutoFit/>
          </a:bodyPr>
          <a:lstStyle/>
          <a:p>
            <a:pPr>
              <a:spcBef>
                <a:spcPct val="50000"/>
              </a:spcBef>
            </a:pPr>
            <a:r>
              <a:rPr lang="en-US" dirty="0"/>
              <a:t>Rays that are far from the principal axis do not converge to a single point after </a:t>
            </a:r>
            <a:r>
              <a:rPr lang="en-US" dirty="0">
                <a:solidFill>
                  <a:srgbClr val="009900"/>
                </a:solidFill>
              </a:rPr>
              <a:t>reflection</a:t>
            </a:r>
            <a:r>
              <a:rPr lang="en-US" dirty="0"/>
              <a:t> from the mirror. This is known as spherical aberration and it is corrected with parabolic mirrors.</a:t>
            </a:r>
          </a:p>
        </p:txBody>
      </p:sp>
    </p:spTree>
    <p:extLst>
      <p:ext uri="{BB962C8B-B14F-4D97-AF65-F5344CB8AC3E}">
        <p14:creationId xmlns:p14="http://schemas.microsoft.com/office/powerpoint/2010/main" val="826857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463">
                                            <p:txEl>
                                              <p:pRg st="0" end="0"/>
                                            </p:txEl>
                                          </p:spTgt>
                                        </p:tgtEl>
                                        <p:attrNameLst>
                                          <p:attrName>style.visibility</p:attrName>
                                        </p:attrNameLst>
                                      </p:cBhvr>
                                      <p:to>
                                        <p:strVal val="visible"/>
                                      </p:to>
                                    </p:set>
                                    <p:animEffect transition="in" filter="fade">
                                      <p:cBhvr>
                                        <p:cTn id="7" dur="2000"/>
                                        <p:tgtEl>
                                          <p:spTgt spid="194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304800"/>
            <a:ext cx="7772400" cy="1143000"/>
          </a:xfrm>
        </p:spPr>
        <p:txBody>
          <a:bodyPr/>
          <a:lstStyle/>
          <a:p>
            <a:r>
              <a:rPr lang="en-US" b="1">
                <a:solidFill>
                  <a:srgbClr val="009999"/>
                </a:solidFill>
                <a:latin typeface="Arial" charset="0"/>
                <a:cs typeface="Arial" charset="0"/>
              </a:rPr>
              <a:t>Parabolic Mirrors</a:t>
            </a:r>
          </a:p>
        </p:txBody>
      </p:sp>
      <p:pic>
        <p:nvPicPr>
          <p:cNvPr id="21509" name="Picture 5" descr="This long row of parabolic mirrors focuses the suns rays to heat an oil-filled pipe located at the focal point of each mirror. It is one of many that are used by a solar-thermal electric plant in the Mojave Desert. ( Mastrorillo/Corbis Stock Market)"/>
          <p:cNvPicPr>
            <a:picLocks noChangeAspect="1" noChangeArrowheads="1"/>
          </p:cNvPicPr>
          <p:nvPr/>
        </p:nvPicPr>
        <p:blipFill>
          <a:blip r:embed="rId2" cstate="print"/>
          <a:srcRect/>
          <a:stretch>
            <a:fillRect/>
          </a:stretch>
        </p:blipFill>
        <p:spPr bwMode="auto">
          <a:xfrm>
            <a:off x="1371600" y="1143000"/>
            <a:ext cx="6400800" cy="4275138"/>
          </a:xfrm>
          <a:prstGeom prst="rect">
            <a:avLst/>
          </a:prstGeom>
          <a:noFill/>
        </p:spPr>
      </p:pic>
      <p:sp>
        <p:nvSpPr>
          <p:cNvPr id="21510" name="Text Box 6"/>
          <p:cNvSpPr txBox="1">
            <a:spLocks noChangeArrowheads="1"/>
          </p:cNvSpPr>
          <p:nvPr/>
        </p:nvSpPr>
        <p:spPr bwMode="auto">
          <a:xfrm>
            <a:off x="457200" y="5791200"/>
            <a:ext cx="8153400" cy="822325"/>
          </a:xfrm>
          <a:prstGeom prst="rect">
            <a:avLst/>
          </a:prstGeom>
          <a:noFill/>
          <a:ln w="9525">
            <a:noFill/>
            <a:miter lim="800000"/>
            <a:headEnd/>
            <a:tailEnd/>
          </a:ln>
          <a:effectLst/>
        </p:spPr>
        <p:txBody>
          <a:bodyPr>
            <a:spAutoFit/>
          </a:bodyPr>
          <a:lstStyle/>
          <a:p>
            <a:pPr>
              <a:spcBef>
                <a:spcPct val="50000"/>
              </a:spcBef>
            </a:pPr>
            <a:r>
              <a:rPr lang="en-US" dirty="0">
                <a:solidFill>
                  <a:srgbClr val="000000"/>
                </a:solidFill>
                <a:cs typeface="Times New Roman" pitchFamily="18" charset="0"/>
              </a:rPr>
              <a:t>This long row of parabolic mirrors focuses the sun’s rays to heat an oil-filled pipe located at the focal point of each mirror.</a:t>
            </a:r>
          </a:p>
        </p:txBody>
      </p:sp>
    </p:spTree>
    <p:extLst>
      <p:ext uri="{BB962C8B-B14F-4D97-AF65-F5344CB8AC3E}">
        <p14:creationId xmlns:p14="http://schemas.microsoft.com/office/powerpoint/2010/main" val="4021747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510">
                                            <p:txEl>
                                              <p:pRg st="0" end="0"/>
                                            </p:txEl>
                                          </p:spTgt>
                                        </p:tgtEl>
                                        <p:attrNameLst>
                                          <p:attrName>style.visibility</p:attrName>
                                        </p:attrNameLst>
                                      </p:cBhvr>
                                      <p:to>
                                        <p:strVal val="visible"/>
                                      </p:to>
                                    </p:set>
                                    <p:animEffect transition="in" filter="fade">
                                      <p:cBhvr>
                                        <p:cTn id="7" dur="2000"/>
                                        <p:tgtEl>
                                          <p:spTgt spid="215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0"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b="1">
                <a:solidFill>
                  <a:srgbClr val="009999"/>
                </a:solidFill>
                <a:latin typeface="Arial" charset="0"/>
                <a:cs typeface="Arial" charset="0"/>
              </a:rPr>
              <a:t>Automobile Headlights</a:t>
            </a:r>
          </a:p>
        </p:txBody>
      </p:sp>
      <p:sp>
        <p:nvSpPr>
          <p:cNvPr id="22532" name="Text Box 4"/>
          <p:cNvSpPr txBox="1">
            <a:spLocks noChangeArrowheads="1"/>
          </p:cNvSpPr>
          <p:nvPr/>
        </p:nvSpPr>
        <p:spPr bwMode="auto">
          <a:xfrm>
            <a:off x="457200" y="1981200"/>
            <a:ext cx="8001000" cy="1735138"/>
          </a:xfrm>
          <a:prstGeom prst="rect">
            <a:avLst/>
          </a:prstGeom>
          <a:noFill/>
          <a:ln w="9525">
            <a:noFill/>
            <a:miter lim="800000"/>
            <a:headEnd/>
            <a:tailEnd/>
          </a:ln>
          <a:effectLst/>
        </p:spPr>
        <p:txBody>
          <a:bodyPr>
            <a:spAutoFit/>
          </a:bodyPr>
          <a:lstStyle/>
          <a:p>
            <a:pPr>
              <a:spcBef>
                <a:spcPct val="50000"/>
              </a:spcBef>
            </a:pPr>
            <a:r>
              <a:rPr lang="en-US" dirty="0"/>
              <a:t>Automobile headlights use parabolic mirrors. </a:t>
            </a:r>
          </a:p>
          <a:p>
            <a:pPr>
              <a:spcBef>
                <a:spcPct val="50000"/>
              </a:spcBef>
            </a:pPr>
            <a:r>
              <a:rPr lang="en-US" dirty="0"/>
              <a:t>In a headlight, a high-intensity light bulb is placed at the focal point of the mirror, and light emerges parallel to the principal axis.</a:t>
            </a:r>
          </a:p>
        </p:txBody>
      </p:sp>
    </p:spTree>
    <p:extLst>
      <p:ext uri="{BB962C8B-B14F-4D97-AF65-F5344CB8AC3E}">
        <p14:creationId xmlns:p14="http://schemas.microsoft.com/office/powerpoint/2010/main" val="2055101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532">
                                            <p:txEl>
                                              <p:pRg st="0" end="0"/>
                                            </p:txEl>
                                          </p:spTgt>
                                        </p:tgtEl>
                                        <p:attrNameLst>
                                          <p:attrName>style.visibility</p:attrName>
                                        </p:attrNameLst>
                                      </p:cBhvr>
                                      <p:to>
                                        <p:strVal val="visible"/>
                                      </p:to>
                                    </p:set>
                                    <p:animEffect transition="in" filter="fade">
                                      <p:cBhvr>
                                        <p:cTn id="7" dur="2000"/>
                                        <p:tgtEl>
                                          <p:spTgt spid="2253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532">
                                            <p:txEl>
                                              <p:pRg st="1" end="1"/>
                                            </p:txEl>
                                          </p:spTgt>
                                        </p:tgtEl>
                                        <p:attrNameLst>
                                          <p:attrName>style.visibility</p:attrName>
                                        </p:attrNameLst>
                                      </p:cBhvr>
                                      <p:to>
                                        <p:strVal val="visible"/>
                                      </p:to>
                                    </p:set>
                                    <p:animEffect transition="in" filter="fade">
                                      <p:cBhvr>
                                        <p:cTn id="12" dur="2000"/>
                                        <p:tgtEl>
                                          <p:spTgt spid="2253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04800" y="0"/>
            <a:ext cx="7772400" cy="1143000"/>
          </a:xfrm>
        </p:spPr>
        <p:txBody>
          <a:bodyPr/>
          <a:lstStyle/>
          <a:p>
            <a:r>
              <a:rPr lang="en-US" sz="3600" b="1" dirty="0">
                <a:solidFill>
                  <a:srgbClr val="009999"/>
                </a:solidFill>
                <a:latin typeface="Arial" charset="0"/>
                <a:cs typeface="Arial" charset="0"/>
              </a:rPr>
              <a:t>Ray Tracing for Concave Mirror</a:t>
            </a:r>
          </a:p>
        </p:txBody>
      </p:sp>
      <p:sp>
        <p:nvSpPr>
          <p:cNvPr id="23558" name="Text Box 6"/>
          <p:cNvSpPr txBox="1">
            <a:spLocks noChangeArrowheads="1"/>
          </p:cNvSpPr>
          <p:nvPr/>
        </p:nvSpPr>
        <p:spPr bwMode="auto">
          <a:xfrm>
            <a:off x="4267200" y="5029200"/>
            <a:ext cx="4876800" cy="1477328"/>
          </a:xfrm>
          <a:prstGeom prst="rect">
            <a:avLst/>
          </a:prstGeom>
          <a:noFill/>
          <a:ln w="9525">
            <a:noFill/>
            <a:miter lim="800000"/>
            <a:headEnd/>
            <a:tailEnd/>
          </a:ln>
          <a:effectLst/>
        </p:spPr>
        <p:txBody>
          <a:bodyPr>
            <a:spAutoFit/>
          </a:bodyPr>
          <a:lstStyle/>
          <a:p>
            <a:pPr>
              <a:spcBef>
                <a:spcPct val="50000"/>
              </a:spcBef>
            </a:pPr>
            <a:r>
              <a:rPr lang="en-US" sz="1800" b="1" i="1" dirty="0" smtClean="0">
                <a:solidFill>
                  <a:srgbClr val="000000"/>
                </a:solidFill>
                <a:cs typeface="Times New Roman" pitchFamily="18" charset="0"/>
              </a:rPr>
              <a:t>Ray </a:t>
            </a:r>
            <a:r>
              <a:rPr lang="en-US" sz="1800" b="1" i="1" dirty="0">
                <a:solidFill>
                  <a:srgbClr val="000000"/>
                </a:solidFill>
                <a:cs typeface="Times New Roman" pitchFamily="18" charset="0"/>
              </a:rPr>
              <a:t>3.</a:t>
            </a:r>
            <a:r>
              <a:rPr lang="en-US" sz="1800" dirty="0">
                <a:solidFill>
                  <a:srgbClr val="000000"/>
                </a:solidFill>
                <a:cs typeface="Times New Roman" pitchFamily="18" charset="0"/>
              </a:rPr>
              <a:t>This ray travels along a line that passes through the center of curvature </a:t>
            </a:r>
            <a:r>
              <a:rPr lang="en-US" sz="1800" i="1" dirty="0">
                <a:solidFill>
                  <a:srgbClr val="000000"/>
                </a:solidFill>
                <a:cs typeface="Times New Roman" pitchFamily="18" charset="0"/>
              </a:rPr>
              <a:t>C</a:t>
            </a:r>
            <a:r>
              <a:rPr lang="en-US" sz="1800" dirty="0">
                <a:solidFill>
                  <a:srgbClr val="000000"/>
                </a:solidFill>
                <a:cs typeface="Times New Roman" pitchFamily="18" charset="0"/>
              </a:rPr>
              <a:t> and follows a radius of the spherical mirror; as a result, the ray strikes the </a:t>
            </a:r>
            <a:r>
              <a:rPr lang="en-US" sz="1800" dirty="0">
                <a:solidFill>
                  <a:srgbClr val="008000"/>
                </a:solidFill>
                <a:cs typeface="Times New Roman" pitchFamily="18" charset="0"/>
              </a:rPr>
              <a:t>mirror</a:t>
            </a:r>
            <a:r>
              <a:rPr lang="en-US" sz="1800" dirty="0">
                <a:solidFill>
                  <a:srgbClr val="000000"/>
                </a:solidFill>
                <a:cs typeface="Times New Roman" pitchFamily="18" charset="0"/>
              </a:rPr>
              <a:t> perpendicularly and reflects back on itself</a:t>
            </a:r>
            <a:r>
              <a:rPr lang="en-US" sz="1800" dirty="0" smtClean="0">
                <a:solidFill>
                  <a:srgbClr val="000000"/>
                </a:solidFill>
                <a:cs typeface="Times New Roman" pitchFamily="18" charset="0"/>
              </a:rPr>
              <a:t>.</a:t>
            </a:r>
            <a:endParaRPr lang="en-US" sz="1800" dirty="0"/>
          </a:p>
        </p:txBody>
      </p:sp>
      <p:pic>
        <p:nvPicPr>
          <p:cNvPr id="38913" name="Picture 1"/>
          <p:cNvPicPr>
            <a:picLocks noChangeAspect="1" noChangeArrowheads="1"/>
          </p:cNvPicPr>
          <p:nvPr/>
        </p:nvPicPr>
        <p:blipFill>
          <a:blip r:embed="rId2" cstate="print"/>
          <a:srcRect/>
          <a:stretch>
            <a:fillRect/>
          </a:stretch>
        </p:blipFill>
        <p:spPr bwMode="auto">
          <a:xfrm>
            <a:off x="457200" y="1295400"/>
            <a:ext cx="3225478" cy="1676400"/>
          </a:xfrm>
          <a:prstGeom prst="rect">
            <a:avLst/>
          </a:prstGeom>
          <a:noFill/>
          <a:ln w="9525">
            <a:noFill/>
            <a:miter lim="800000"/>
            <a:headEnd/>
            <a:tailEnd/>
          </a:ln>
        </p:spPr>
      </p:pic>
      <p:sp>
        <p:nvSpPr>
          <p:cNvPr id="6" name="Rectangle 5"/>
          <p:cNvSpPr/>
          <p:nvPr/>
        </p:nvSpPr>
        <p:spPr>
          <a:xfrm>
            <a:off x="4267200" y="1219200"/>
            <a:ext cx="4572000" cy="1569660"/>
          </a:xfrm>
          <a:prstGeom prst="rect">
            <a:avLst/>
          </a:prstGeom>
        </p:spPr>
        <p:txBody>
          <a:bodyPr>
            <a:spAutoFit/>
          </a:bodyPr>
          <a:lstStyle/>
          <a:p>
            <a:pPr>
              <a:spcBef>
                <a:spcPct val="50000"/>
              </a:spcBef>
            </a:pPr>
            <a:r>
              <a:rPr lang="en-US" b="1" i="1" dirty="0" smtClean="0">
                <a:solidFill>
                  <a:srgbClr val="000000"/>
                </a:solidFill>
                <a:cs typeface="Times New Roman" pitchFamily="18" charset="0"/>
              </a:rPr>
              <a:t>Ray 1.</a:t>
            </a:r>
            <a:r>
              <a:rPr lang="en-US" dirty="0" smtClean="0">
                <a:solidFill>
                  <a:srgbClr val="000000"/>
                </a:solidFill>
                <a:cs typeface="Times New Roman" pitchFamily="18" charset="0"/>
              </a:rPr>
              <a:t>This ray is initially parallel to the principal axis and, therefore, passes through the </a:t>
            </a:r>
            <a:r>
              <a:rPr lang="en-US" dirty="0" smtClean="0">
                <a:solidFill>
                  <a:srgbClr val="008000"/>
                </a:solidFill>
                <a:cs typeface="Times New Roman" pitchFamily="18" charset="0"/>
              </a:rPr>
              <a:t>focal</a:t>
            </a:r>
            <a:r>
              <a:rPr lang="en-US" dirty="0" smtClean="0">
                <a:solidFill>
                  <a:srgbClr val="000000"/>
                </a:solidFill>
                <a:cs typeface="Times New Roman" pitchFamily="18" charset="0"/>
              </a:rPr>
              <a:t> point </a:t>
            </a:r>
            <a:r>
              <a:rPr lang="en-US" i="1" dirty="0" smtClean="0">
                <a:solidFill>
                  <a:srgbClr val="000000"/>
                </a:solidFill>
                <a:cs typeface="Times New Roman" pitchFamily="18" charset="0"/>
              </a:rPr>
              <a:t>F</a:t>
            </a:r>
            <a:r>
              <a:rPr lang="en-US" dirty="0" smtClean="0">
                <a:solidFill>
                  <a:srgbClr val="000000"/>
                </a:solidFill>
                <a:cs typeface="Times New Roman" pitchFamily="18" charset="0"/>
              </a:rPr>
              <a:t> after </a:t>
            </a:r>
            <a:r>
              <a:rPr lang="en-US" dirty="0" smtClean="0">
                <a:solidFill>
                  <a:srgbClr val="008000"/>
                </a:solidFill>
                <a:cs typeface="Times New Roman" pitchFamily="18" charset="0"/>
              </a:rPr>
              <a:t>reflection</a:t>
            </a:r>
            <a:r>
              <a:rPr lang="en-US" dirty="0" smtClean="0">
                <a:solidFill>
                  <a:srgbClr val="000000"/>
                </a:solidFill>
                <a:cs typeface="Times New Roman" pitchFamily="18" charset="0"/>
              </a:rPr>
              <a:t> from the </a:t>
            </a:r>
            <a:r>
              <a:rPr lang="en-US" dirty="0" smtClean="0">
                <a:solidFill>
                  <a:srgbClr val="008000"/>
                </a:solidFill>
                <a:cs typeface="Times New Roman" pitchFamily="18" charset="0"/>
              </a:rPr>
              <a:t>mirror</a:t>
            </a:r>
            <a:r>
              <a:rPr lang="en-US" dirty="0" smtClean="0">
                <a:solidFill>
                  <a:srgbClr val="000000"/>
                </a:solidFill>
                <a:cs typeface="Times New Roman" pitchFamily="18" charset="0"/>
              </a:rPr>
              <a:t>.</a:t>
            </a:r>
            <a:endParaRPr lang="en-US" dirty="0">
              <a:solidFill>
                <a:srgbClr val="000000"/>
              </a:solidFill>
              <a:cs typeface="Times New Roman" pitchFamily="18" charset="0"/>
            </a:endParaRPr>
          </a:p>
        </p:txBody>
      </p:sp>
      <p:sp>
        <p:nvSpPr>
          <p:cNvPr id="7" name="Rectangle 6"/>
          <p:cNvSpPr/>
          <p:nvPr/>
        </p:nvSpPr>
        <p:spPr>
          <a:xfrm>
            <a:off x="4343400" y="3200400"/>
            <a:ext cx="4800600" cy="1200329"/>
          </a:xfrm>
          <a:prstGeom prst="rect">
            <a:avLst/>
          </a:prstGeom>
        </p:spPr>
        <p:txBody>
          <a:bodyPr wrap="square">
            <a:spAutoFit/>
          </a:bodyPr>
          <a:lstStyle/>
          <a:p>
            <a:pPr>
              <a:spcBef>
                <a:spcPct val="50000"/>
              </a:spcBef>
            </a:pPr>
            <a:r>
              <a:rPr lang="en-US" b="1" i="1" dirty="0" smtClean="0">
                <a:solidFill>
                  <a:srgbClr val="000000"/>
                </a:solidFill>
                <a:cs typeface="Times New Roman" pitchFamily="18" charset="0"/>
              </a:rPr>
              <a:t>Ray 2.</a:t>
            </a:r>
            <a:r>
              <a:rPr lang="en-US" dirty="0" smtClean="0">
                <a:solidFill>
                  <a:srgbClr val="000000"/>
                </a:solidFill>
                <a:cs typeface="Times New Roman" pitchFamily="18" charset="0"/>
              </a:rPr>
              <a:t>This ray initially passes through the </a:t>
            </a:r>
            <a:r>
              <a:rPr lang="en-US" dirty="0" smtClean="0">
                <a:solidFill>
                  <a:srgbClr val="008000"/>
                </a:solidFill>
                <a:cs typeface="Times New Roman" pitchFamily="18" charset="0"/>
              </a:rPr>
              <a:t>focal</a:t>
            </a:r>
            <a:r>
              <a:rPr lang="en-US" dirty="0" smtClean="0">
                <a:solidFill>
                  <a:srgbClr val="000000"/>
                </a:solidFill>
                <a:cs typeface="Times New Roman" pitchFamily="18" charset="0"/>
              </a:rPr>
              <a:t> point </a:t>
            </a:r>
            <a:r>
              <a:rPr lang="en-US" i="1" dirty="0" smtClean="0">
                <a:solidFill>
                  <a:srgbClr val="000000"/>
                </a:solidFill>
                <a:cs typeface="Times New Roman" pitchFamily="18" charset="0"/>
              </a:rPr>
              <a:t>F</a:t>
            </a:r>
            <a:r>
              <a:rPr lang="en-US" dirty="0" smtClean="0">
                <a:solidFill>
                  <a:srgbClr val="000000"/>
                </a:solidFill>
                <a:cs typeface="Times New Roman" pitchFamily="18" charset="0"/>
              </a:rPr>
              <a:t> and is reflected parallel to the principal axis. </a:t>
            </a:r>
            <a:endParaRPr lang="en-US" dirty="0">
              <a:solidFill>
                <a:srgbClr val="000000"/>
              </a:solidFill>
              <a:cs typeface="Times New Roman" pitchFamily="18" charset="0"/>
            </a:endParaRPr>
          </a:p>
        </p:txBody>
      </p:sp>
      <p:pic>
        <p:nvPicPr>
          <p:cNvPr id="38914" name="Picture 2"/>
          <p:cNvPicPr>
            <a:picLocks noChangeAspect="1" noChangeArrowheads="1"/>
          </p:cNvPicPr>
          <p:nvPr/>
        </p:nvPicPr>
        <p:blipFill>
          <a:blip r:embed="rId3" cstate="print"/>
          <a:srcRect/>
          <a:stretch>
            <a:fillRect/>
          </a:stretch>
        </p:blipFill>
        <p:spPr bwMode="auto">
          <a:xfrm>
            <a:off x="533400" y="3048000"/>
            <a:ext cx="3117783" cy="1981200"/>
          </a:xfrm>
          <a:prstGeom prst="rect">
            <a:avLst/>
          </a:prstGeom>
          <a:noFill/>
          <a:ln w="9525">
            <a:noFill/>
            <a:miter lim="800000"/>
            <a:headEnd/>
            <a:tailEnd/>
          </a:ln>
        </p:spPr>
      </p:pic>
      <p:pic>
        <p:nvPicPr>
          <p:cNvPr id="38915" name="Picture 3"/>
          <p:cNvPicPr>
            <a:picLocks noChangeAspect="1" noChangeArrowheads="1"/>
          </p:cNvPicPr>
          <p:nvPr/>
        </p:nvPicPr>
        <p:blipFill>
          <a:blip r:embed="rId4" cstate="print"/>
          <a:srcRect/>
          <a:stretch>
            <a:fillRect/>
          </a:stretch>
        </p:blipFill>
        <p:spPr bwMode="auto">
          <a:xfrm>
            <a:off x="838200" y="4876800"/>
            <a:ext cx="2867025" cy="1857375"/>
          </a:xfrm>
          <a:prstGeom prst="rect">
            <a:avLst/>
          </a:prstGeom>
          <a:noFill/>
          <a:ln w="9525">
            <a:noFill/>
            <a:miter lim="800000"/>
            <a:headEnd/>
            <a:tailEnd/>
          </a:ln>
        </p:spPr>
      </p:pic>
    </p:spTree>
    <p:extLst>
      <p:ext uri="{BB962C8B-B14F-4D97-AF65-F5344CB8AC3E}">
        <p14:creationId xmlns:p14="http://schemas.microsoft.com/office/powerpoint/2010/main" val="860784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8913"/>
                                        </p:tgtEl>
                                        <p:attrNameLst>
                                          <p:attrName>style.visibility</p:attrName>
                                        </p:attrNameLst>
                                      </p:cBhvr>
                                      <p:to>
                                        <p:strVal val="visible"/>
                                      </p:to>
                                    </p:set>
                                    <p:animEffect transition="in" filter="fade">
                                      <p:cBhvr>
                                        <p:cTn id="7" dur="2000"/>
                                        <p:tgtEl>
                                          <p:spTgt spid="389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2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8914"/>
                                        </p:tgtEl>
                                        <p:attrNameLst>
                                          <p:attrName>style.visibility</p:attrName>
                                        </p:attrNameLst>
                                      </p:cBhvr>
                                      <p:to>
                                        <p:strVal val="visible"/>
                                      </p:to>
                                    </p:set>
                                    <p:animEffect transition="in" filter="fade">
                                      <p:cBhvr>
                                        <p:cTn id="17" dur="2000"/>
                                        <p:tgtEl>
                                          <p:spTgt spid="389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fade">
                                      <p:cBhvr>
                                        <p:cTn id="22" dur="20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8915"/>
                                        </p:tgtEl>
                                        <p:attrNameLst>
                                          <p:attrName>style.visibility</p:attrName>
                                        </p:attrNameLst>
                                      </p:cBhvr>
                                      <p:to>
                                        <p:strVal val="visible"/>
                                      </p:to>
                                    </p:set>
                                    <p:animEffect transition="in" filter="fade">
                                      <p:cBhvr>
                                        <p:cTn id="27" dur="2000"/>
                                        <p:tgtEl>
                                          <p:spTgt spid="3891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3558">
                                            <p:txEl>
                                              <p:pRg st="0" end="0"/>
                                            </p:txEl>
                                          </p:spTgt>
                                        </p:tgtEl>
                                        <p:attrNameLst>
                                          <p:attrName>style.visibility</p:attrName>
                                        </p:attrNameLst>
                                      </p:cBhvr>
                                      <p:to>
                                        <p:strVal val="visible"/>
                                      </p:to>
                                    </p:set>
                                    <p:animEffect transition="in" filter="fade">
                                      <p:cBhvr>
                                        <p:cTn id="32" dur="2000"/>
                                        <p:tgtEl>
                                          <p:spTgt spid="2355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8" grpId="0" build="p"/>
      <p:bldP spid="6" grpId="0" build="p"/>
      <p:bldP spid="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1066800"/>
            <a:ext cx="7772400" cy="1143000"/>
          </a:xfrm>
        </p:spPr>
        <p:txBody>
          <a:bodyPr/>
          <a:lstStyle/>
          <a:p>
            <a:r>
              <a:rPr lang="en-US">
                <a:solidFill>
                  <a:srgbClr val="CC3300"/>
                </a:solidFill>
                <a:latin typeface="Arial" charset="0"/>
              </a:rPr>
              <a:t>C H A P T E R   25</a:t>
            </a:r>
            <a:br>
              <a:rPr lang="en-US">
                <a:solidFill>
                  <a:srgbClr val="CC3300"/>
                </a:solidFill>
                <a:latin typeface="Arial" charset="0"/>
              </a:rPr>
            </a:br>
            <a:r>
              <a:rPr lang="en-US" b="1">
                <a:solidFill>
                  <a:srgbClr val="000000"/>
                </a:solidFill>
                <a:latin typeface="Arial" charset="0"/>
              </a:rPr>
              <a:t>The Reflection of Light: Mirrors</a:t>
            </a:r>
          </a:p>
        </p:txBody>
      </p:sp>
      <p:sp>
        <p:nvSpPr>
          <p:cNvPr id="26627" name="Text Box 3"/>
          <p:cNvSpPr txBox="1">
            <a:spLocks noChangeArrowheads="1"/>
          </p:cNvSpPr>
          <p:nvPr/>
        </p:nvSpPr>
        <p:spPr bwMode="auto">
          <a:xfrm>
            <a:off x="1066800" y="2895600"/>
            <a:ext cx="7086600" cy="2100263"/>
          </a:xfrm>
          <a:prstGeom prst="rect">
            <a:avLst/>
          </a:prstGeom>
          <a:noFill/>
          <a:ln w="9525">
            <a:noFill/>
            <a:miter lim="800000"/>
            <a:headEnd/>
            <a:tailEnd/>
          </a:ln>
          <a:effectLst/>
        </p:spPr>
        <p:txBody>
          <a:bodyPr>
            <a:spAutoFit/>
          </a:bodyPr>
          <a:lstStyle/>
          <a:p>
            <a:pPr>
              <a:spcBef>
                <a:spcPct val="50000"/>
              </a:spcBef>
            </a:pPr>
            <a:r>
              <a:rPr lang="en-US" dirty="0"/>
              <a:t>Types of Mirrors: </a:t>
            </a:r>
          </a:p>
          <a:p>
            <a:pPr>
              <a:spcBef>
                <a:spcPct val="50000"/>
              </a:spcBef>
            </a:pPr>
            <a:r>
              <a:rPr lang="en-US" dirty="0"/>
              <a:t>	Plane Mirror</a:t>
            </a:r>
          </a:p>
          <a:p>
            <a:pPr>
              <a:spcBef>
                <a:spcPct val="50000"/>
              </a:spcBef>
            </a:pPr>
            <a:r>
              <a:rPr lang="en-US" dirty="0"/>
              <a:t>	Spherical Mirror: Convex and Concave</a:t>
            </a:r>
          </a:p>
          <a:p>
            <a:pPr>
              <a:spcBef>
                <a:spcPct val="50000"/>
              </a:spcBef>
            </a:pPr>
            <a:r>
              <a:rPr lang="en-US" dirty="0"/>
              <a:t>	Parabolic Mirror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fade">
                                      <p:cBhvr>
                                        <p:cTn id="7" dur="2000"/>
                                        <p:tgtEl>
                                          <p:spTgt spid="266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fade">
                                      <p:cBhvr>
                                        <p:cTn id="12" dur="2000"/>
                                        <p:tgtEl>
                                          <p:spTgt spid="266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fade">
                                      <p:cBhvr>
                                        <p:cTn id="17" dur="2000"/>
                                        <p:tgtEl>
                                          <p:spTgt spid="266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6627">
                                            <p:txEl>
                                              <p:pRg st="3" end="3"/>
                                            </p:txEl>
                                          </p:spTgt>
                                        </p:tgtEl>
                                        <p:attrNameLst>
                                          <p:attrName>style.visibility</p:attrName>
                                        </p:attrNameLst>
                                      </p:cBhvr>
                                      <p:to>
                                        <p:strVal val="visible"/>
                                      </p:to>
                                    </p:set>
                                    <p:animEffect transition="in" filter="fade">
                                      <p:cBhvr>
                                        <p:cTn id="22" dur="2000"/>
                                        <p:tgtEl>
                                          <p:spTgt spid="266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34" name="Rectangle 18"/>
          <p:cNvSpPr>
            <a:spLocks noGrp="1" noChangeArrowheads="1"/>
          </p:cNvSpPr>
          <p:nvPr>
            <p:ph type="title" sz="quarter"/>
          </p:nvPr>
        </p:nvSpPr>
        <p:spPr/>
        <p:txBody>
          <a:bodyPr/>
          <a:lstStyle/>
          <a:p>
            <a:r>
              <a:rPr lang="en-US" dirty="0" smtClean="0"/>
              <a:t>Mirror Equation  </a:t>
            </a:r>
            <a:endParaRPr lang="en-US" dirty="0"/>
          </a:p>
        </p:txBody>
      </p:sp>
      <p:pic>
        <p:nvPicPr>
          <p:cNvPr id="34821" name="Picture 5" descr="These diagrams are used to derive the mirror equation and the magnification equation. (a) The two colored triangles are similar triangles. (b) If the ray is close to the principal axis, the two colored regions are almost similar triangles."/>
          <p:cNvPicPr>
            <a:picLocks noGrp="1" noChangeAspect="1" noChangeArrowheads="1"/>
          </p:cNvPicPr>
          <p:nvPr>
            <p:ph sz="quarter" idx="1"/>
          </p:nvPr>
        </p:nvPicPr>
        <p:blipFill>
          <a:blip r:embed="rId2" cstate="print"/>
          <a:srcRect/>
          <a:stretch>
            <a:fillRect/>
          </a:stretch>
        </p:blipFill>
        <p:spPr>
          <a:xfrm>
            <a:off x="958850" y="1981200"/>
            <a:ext cx="2552700" cy="2743200"/>
          </a:xfrm>
          <a:noFill/>
          <a:ln/>
        </p:spPr>
      </p:pic>
      <p:pic>
        <p:nvPicPr>
          <p:cNvPr id="34825" name="Picture 9" descr="math004"/>
          <p:cNvPicPr>
            <a:picLocks noGrp="1" noChangeAspect="1" noChangeArrowheads="1"/>
          </p:cNvPicPr>
          <p:nvPr>
            <p:ph sz="quarter" idx="2"/>
          </p:nvPr>
        </p:nvPicPr>
        <p:blipFill>
          <a:blip r:embed="rId3" cstate="print"/>
          <a:srcRect/>
          <a:stretch>
            <a:fillRect/>
          </a:stretch>
        </p:blipFill>
        <p:spPr>
          <a:xfrm>
            <a:off x="4419600" y="2209800"/>
            <a:ext cx="2057400" cy="920750"/>
          </a:xfrm>
          <a:noFill/>
          <a:ln/>
        </p:spPr>
      </p:pic>
      <p:pic>
        <p:nvPicPr>
          <p:cNvPr id="34829" name="Picture 13" descr="math005"/>
          <p:cNvPicPr>
            <a:picLocks noGrp="1" noChangeAspect="1" noChangeArrowheads="1"/>
          </p:cNvPicPr>
          <p:nvPr>
            <p:ph sz="quarter" idx="3"/>
          </p:nvPr>
        </p:nvPicPr>
        <p:blipFill>
          <a:blip r:embed="rId4" cstate="print"/>
          <a:srcRect/>
          <a:stretch>
            <a:fillRect/>
          </a:stretch>
        </p:blipFill>
        <p:spPr>
          <a:xfrm>
            <a:off x="4572000" y="3276600"/>
            <a:ext cx="2362200" cy="841375"/>
          </a:xfrm>
          <a:noFill/>
          <a:ln/>
        </p:spPr>
      </p:pic>
      <p:pic>
        <p:nvPicPr>
          <p:cNvPr id="34833" name="Picture 17" descr="math006"/>
          <p:cNvPicPr>
            <a:picLocks noGrp="1" noChangeAspect="1" noChangeArrowheads="1"/>
          </p:cNvPicPr>
          <p:nvPr>
            <p:ph sz="quarter" idx="4"/>
          </p:nvPr>
        </p:nvPicPr>
        <p:blipFill>
          <a:blip r:embed="rId5" cstate="print"/>
          <a:srcRect/>
          <a:stretch>
            <a:fillRect/>
          </a:stretch>
        </p:blipFill>
        <p:spPr>
          <a:xfrm>
            <a:off x="3048000" y="4827588"/>
            <a:ext cx="2667000" cy="706437"/>
          </a:xfrm>
          <a:noFill/>
          <a:ln/>
        </p:spPr>
      </p:pic>
      <p:pic>
        <p:nvPicPr>
          <p:cNvPr id="34837" name="Picture 21" descr="math007"/>
          <p:cNvPicPr>
            <a:picLocks noChangeAspect="1" noChangeArrowheads="1"/>
          </p:cNvPicPr>
          <p:nvPr/>
        </p:nvPicPr>
        <p:blipFill>
          <a:blip r:embed="rId6" cstate="print"/>
          <a:srcRect/>
          <a:stretch>
            <a:fillRect/>
          </a:stretch>
        </p:blipFill>
        <p:spPr bwMode="auto">
          <a:xfrm>
            <a:off x="2667000" y="5746750"/>
            <a:ext cx="4267200" cy="663575"/>
          </a:xfrm>
          <a:prstGeom prst="rect">
            <a:avLst/>
          </a:prstGeom>
          <a:noFill/>
        </p:spPr>
      </p:pic>
    </p:spTree>
    <p:extLst>
      <p:ext uri="{BB962C8B-B14F-4D97-AF65-F5344CB8AC3E}">
        <p14:creationId xmlns:p14="http://schemas.microsoft.com/office/powerpoint/2010/main" val="11563486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z="4000" b="1">
                <a:solidFill>
                  <a:srgbClr val="000000"/>
                </a:solidFill>
              </a:rPr>
              <a:t>A Real Image Formed by a Concave Mirror</a:t>
            </a:r>
            <a:r>
              <a:rPr lang="en-US" sz="4000"/>
              <a:t> </a:t>
            </a:r>
            <a:endParaRPr lang="en-US" sz="3600" b="1">
              <a:solidFill>
                <a:srgbClr val="009999"/>
              </a:solidFill>
              <a:latin typeface="Arial" charset="0"/>
              <a:cs typeface="Arial" charset="0"/>
            </a:endParaRPr>
          </a:p>
        </p:txBody>
      </p:sp>
      <p:sp>
        <p:nvSpPr>
          <p:cNvPr id="24580" name="Text Box 4"/>
          <p:cNvSpPr txBox="1">
            <a:spLocks noChangeArrowheads="1"/>
          </p:cNvSpPr>
          <p:nvPr/>
        </p:nvSpPr>
        <p:spPr bwMode="auto">
          <a:xfrm>
            <a:off x="457200" y="2057400"/>
            <a:ext cx="7848600" cy="1187450"/>
          </a:xfrm>
          <a:prstGeom prst="rect">
            <a:avLst/>
          </a:prstGeom>
          <a:noFill/>
          <a:ln w="9525">
            <a:noFill/>
            <a:miter lim="800000"/>
            <a:headEnd/>
            <a:tailEnd/>
          </a:ln>
          <a:effectLst/>
        </p:spPr>
        <p:txBody>
          <a:bodyPr>
            <a:spAutoFit/>
          </a:bodyPr>
          <a:lstStyle/>
          <a:p>
            <a:pPr>
              <a:spcBef>
                <a:spcPct val="50000"/>
              </a:spcBef>
            </a:pPr>
            <a:r>
              <a:rPr lang="en-US">
                <a:solidFill>
                  <a:srgbClr val="000000"/>
                </a:solidFill>
                <a:cs typeface="Times New Roman" pitchFamily="18" charset="0"/>
              </a:rPr>
              <a:t>A 2.0-cm-high object is placed 9.0 cm from a concave </a:t>
            </a:r>
            <a:r>
              <a:rPr lang="en-US">
                <a:solidFill>
                  <a:srgbClr val="008000"/>
                </a:solidFill>
                <a:cs typeface="Times New Roman" pitchFamily="18" charset="0"/>
              </a:rPr>
              <a:t>mirror</a:t>
            </a:r>
            <a:r>
              <a:rPr lang="en-US">
                <a:solidFill>
                  <a:srgbClr val="000000"/>
                </a:solidFill>
                <a:cs typeface="Times New Roman" pitchFamily="18" charset="0"/>
              </a:rPr>
              <a:t> whose radius of curvature is 12 cm. Find (a) the location of the </a:t>
            </a:r>
            <a:r>
              <a:rPr lang="en-US">
                <a:solidFill>
                  <a:srgbClr val="008000"/>
                </a:solidFill>
                <a:cs typeface="Times New Roman" pitchFamily="18" charset="0"/>
              </a:rPr>
              <a:t>image</a:t>
            </a:r>
            <a:r>
              <a:rPr lang="en-US">
                <a:solidFill>
                  <a:srgbClr val="000000"/>
                </a:solidFill>
                <a:cs typeface="Times New Roman" pitchFamily="18" charset="0"/>
              </a:rPr>
              <a:t> and (b) its size (c) draw a ray diagram.</a:t>
            </a:r>
            <a:endParaRPr lang="en-US"/>
          </a:p>
        </p:txBody>
      </p:sp>
    </p:spTree>
    <p:extLst>
      <p:ext uri="{BB962C8B-B14F-4D97-AF65-F5344CB8AC3E}">
        <p14:creationId xmlns:p14="http://schemas.microsoft.com/office/powerpoint/2010/main" val="16373045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5" name="Picture 5" descr="(a) When an object is located between a concave mirror and its focal point F, an enlarged, upright, and virtual image is produced. (b) A shaving mirror (or makeup mirror) is a concave mirror that can form an enlarged virtual image, as this photograph shows. ( Laurence Monneret/Stone/Getty Images)"/>
          <p:cNvPicPr>
            <a:picLocks noChangeAspect="1" noChangeArrowheads="1"/>
          </p:cNvPicPr>
          <p:nvPr/>
        </p:nvPicPr>
        <p:blipFill>
          <a:blip r:embed="rId2" cstate="print"/>
          <a:srcRect/>
          <a:stretch>
            <a:fillRect/>
          </a:stretch>
        </p:blipFill>
        <p:spPr bwMode="auto">
          <a:xfrm>
            <a:off x="228600" y="1676400"/>
            <a:ext cx="8721725" cy="4321175"/>
          </a:xfrm>
          <a:prstGeom prst="rect">
            <a:avLst/>
          </a:prstGeom>
          <a:noFill/>
        </p:spPr>
      </p:pic>
      <p:sp>
        <p:nvSpPr>
          <p:cNvPr id="25607" name="Rectangle 7"/>
          <p:cNvSpPr>
            <a:spLocks noGrp="1" noChangeArrowheads="1"/>
          </p:cNvSpPr>
          <p:nvPr>
            <p:ph type="title"/>
          </p:nvPr>
        </p:nvSpPr>
        <p:spPr/>
        <p:txBody>
          <a:bodyPr/>
          <a:lstStyle/>
          <a:p>
            <a:r>
              <a:rPr lang="en-US"/>
              <a:t>Shaving or Makeup Mirror</a:t>
            </a:r>
          </a:p>
        </p:txBody>
      </p:sp>
    </p:spTree>
    <p:extLst>
      <p:ext uri="{BB962C8B-B14F-4D97-AF65-F5344CB8AC3E}">
        <p14:creationId xmlns:p14="http://schemas.microsoft.com/office/powerpoint/2010/main" val="3077558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b="1">
                <a:solidFill>
                  <a:srgbClr val="000000"/>
                </a:solidFill>
                <a:cs typeface="Times New Roman" pitchFamily="18" charset="0"/>
              </a:rPr>
              <a:t>Ray Tracing for a Convex Mirror</a:t>
            </a:r>
          </a:p>
        </p:txBody>
      </p:sp>
      <p:sp>
        <p:nvSpPr>
          <p:cNvPr id="26628" name="Text Box 4"/>
          <p:cNvSpPr txBox="1">
            <a:spLocks noChangeArrowheads="1"/>
          </p:cNvSpPr>
          <p:nvPr/>
        </p:nvSpPr>
        <p:spPr bwMode="auto">
          <a:xfrm>
            <a:off x="304800" y="2057400"/>
            <a:ext cx="3810000" cy="4213225"/>
          </a:xfrm>
          <a:prstGeom prst="rect">
            <a:avLst/>
          </a:prstGeom>
          <a:noFill/>
          <a:ln w="9525">
            <a:noFill/>
            <a:miter lim="800000"/>
            <a:headEnd/>
            <a:tailEnd/>
          </a:ln>
          <a:effectLst/>
        </p:spPr>
        <p:txBody>
          <a:bodyPr>
            <a:spAutoFit/>
          </a:bodyPr>
          <a:lstStyle/>
          <a:p>
            <a:pPr>
              <a:spcBef>
                <a:spcPct val="50000"/>
              </a:spcBef>
            </a:pPr>
            <a:r>
              <a:rPr lang="en-US" sz="1800" b="1" i="1">
                <a:solidFill>
                  <a:srgbClr val="000000"/>
                </a:solidFill>
                <a:cs typeface="Times New Roman" pitchFamily="18" charset="0"/>
              </a:rPr>
              <a:t>Ray 1.</a:t>
            </a:r>
            <a:r>
              <a:rPr lang="en-US" sz="1800">
                <a:solidFill>
                  <a:srgbClr val="000000"/>
                </a:solidFill>
                <a:cs typeface="Times New Roman" pitchFamily="18" charset="0"/>
              </a:rPr>
              <a:t>This ray is initially parallel to the principal axis and, therefore, appears to originate from the </a:t>
            </a:r>
            <a:r>
              <a:rPr lang="en-US" sz="1800">
                <a:solidFill>
                  <a:srgbClr val="008000"/>
                </a:solidFill>
                <a:cs typeface="Times New Roman" pitchFamily="18" charset="0"/>
              </a:rPr>
              <a:t>focal</a:t>
            </a:r>
            <a:r>
              <a:rPr lang="en-US" sz="1800">
                <a:solidFill>
                  <a:srgbClr val="000000"/>
                </a:solidFill>
                <a:cs typeface="Times New Roman" pitchFamily="18" charset="0"/>
              </a:rPr>
              <a:t> point </a:t>
            </a:r>
            <a:r>
              <a:rPr lang="en-US" sz="1800" i="1">
                <a:solidFill>
                  <a:srgbClr val="000000"/>
                </a:solidFill>
                <a:cs typeface="Times New Roman" pitchFamily="18" charset="0"/>
              </a:rPr>
              <a:t>F</a:t>
            </a:r>
            <a:r>
              <a:rPr lang="en-US" sz="1800">
                <a:solidFill>
                  <a:srgbClr val="000000"/>
                </a:solidFill>
                <a:cs typeface="Times New Roman" pitchFamily="18" charset="0"/>
              </a:rPr>
              <a:t> after </a:t>
            </a:r>
            <a:r>
              <a:rPr lang="en-US" sz="1800">
                <a:solidFill>
                  <a:srgbClr val="008000"/>
                </a:solidFill>
                <a:cs typeface="Times New Roman" pitchFamily="18" charset="0"/>
              </a:rPr>
              <a:t>reflection</a:t>
            </a:r>
            <a:r>
              <a:rPr lang="en-US" sz="1800">
                <a:solidFill>
                  <a:srgbClr val="000000"/>
                </a:solidFill>
                <a:cs typeface="Times New Roman" pitchFamily="18" charset="0"/>
              </a:rPr>
              <a:t> from the </a:t>
            </a:r>
            <a:r>
              <a:rPr lang="en-US" sz="1800">
                <a:solidFill>
                  <a:srgbClr val="008000"/>
                </a:solidFill>
                <a:cs typeface="Times New Roman" pitchFamily="18" charset="0"/>
              </a:rPr>
              <a:t>mirror</a:t>
            </a:r>
            <a:r>
              <a:rPr lang="en-US" sz="1800">
                <a:solidFill>
                  <a:srgbClr val="000000"/>
                </a:solidFill>
                <a:cs typeface="Times New Roman" pitchFamily="18" charset="0"/>
              </a:rPr>
              <a:t>.</a:t>
            </a:r>
          </a:p>
          <a:p>
            <a:pPr>
              <a:spcBef>
                <a:spcPct val="50000"/>
              </a:spcBef>
            </a:pPr>
            <a:r>
              <a:rPr lang="en-US" sz="1800" b="1" i="1">
                <a:solidFill>
                  <a:srgbClr val="000000"/>
                </a:solidFill>
                <a:cs typeface="Times New Roman" pitchFamily="18" charset="0"/>
              </a:rPr>
              <a:t>Ray 2.</a:t>
            </a:r>
            <a:r>
              <a:rPr lang="en-US" sz="1800">
                <a:solidFill>
                  <a:srgbClr val="000000"/>
                </a:solidFill>
                <a:cs typeface="Times New Roman" pitchFamily="18" charset="0"/>
              </a:rPr>
              <a:t>This ray heads toward </a:t>
            </a:r>
            <a:r>
              <a:rPr lang="en-US" sz="1800" i="1">
                <a:solidFill>
                  <a:srgbClr val="000000"/>
                </a:solidFill>
                <a:cs typeface="Times New Roman" pitchFamily="18" charset="0"/>
              </a:rPr>
              <a:t>F</a:t>
            </a:r>
            <a:r>
              <a:rPr lang="en-US" sz="1800">
                <a:solidFill>
                  <a:srgbClr val="000000"/>
                </a:solidFill>
                <a:cs typeface="Times New Roman" pitchFamily="18" charset="0"/>
              </a:rPr>
              <a:t>, emerging parallel to the principal axis after </a:t>
            </a:r>
            <a:r>
              <a:rPr lang="en-US" sz="1800">
                <a:solidFill>
                  <a:srgbClr val="008000"/>
                </a:solidFill>
                <a:cs typeface="Times New Roman" pitchFamily="18" charset="0"/>
              </a:rPr>
              <a:t>reflection</a:t>
            </a:r>
            <a:r>
              <a:rPr lang="en-US" sz="1800">
                <a:solidFill>
                  <a:srgbClr val="000000"/>
                </a:solidFill>
                <a:cs typeface="Times New Roman" pitchFamily="18" charset="0"/>
              </a:rPr>
              <a:t>. Ray 2 is analogous to ray 1, except that the reflected, rather than the incident, ray is parallel to the principal axis.</a:t>
            </a:r>
          </a:p>
          <a:p>
            <a:pPr>
              <a:spcBef>
                <a:spcPct val="50000"/>
              </a:spcBef>
            </a:pPr>
            <a:r>
              <a:rPr lang="en-US" sz="1800" b="1" i="1">
                <a:solidFill>
                  <a:srgbClr val="000000"/>
                </a:solidFill>
                <a:cs typeface="Times New Roman" pitchFamily="18" charset="0"/>
              </a:rPr>
              <a:t>Ray 3.</a:t>
            </a:r>
            <a:r>
              <a:rPr lang="en-US" sz="1800">
                <a:solidFill>
                  <a:srgbClr val="000000"/>
                </a:solidFill>
                <a:cs typeface="Times New Roman" pitchFamily="18" charset="0"/>
              </a:rPr>
              <a:t>This ray travels toward the center of curvature </a:t>
            </a:r>
            <a:r>
              <a:rPr lang="en-US" sz="1800" i="1">
                <a:solidFill>
                  <a:srgbClr val="000000"/>
                </a:solidFill>
                <a:cs typeface="Times New Roman" pitchFamily="18" charset="0"/>
              </a:rPr>
              <a:t>C</a:t>
            </a:r>
            <a:r>
              <a:rPr lang="en-US" sz="1800">
                <a:solidFill>
                  <a:srgbClr val="000000"/>
                </a:solidFill>
                <a:cs typeface="Times New Roman" pitchFamily="18" charset="0"/>
              </a:rPr>
              <a:t>; as a result, the ray strikes the </a:t>
            </a:r>
            <a:r>
              <a:rPr lang="en-US" sz="1800">
                <a:solidFill>
                  <a:srgbClr val="008000"/>
                </a:solidFill>
                <a:cs typeface="Times New Roman" pitchFamily="18" charset="0"/>
              </a:rPr>
              <a:t>mirror</a:t>
            </a:r>
            <a:r>
              <a:rPr lang="en-US" sz="1800">
                <a:solidFill>
                  <a:srgbClr val="000000"/>
                </a:solidFill>
                <a:cs typeface="Times New Roman" pitchFamily="18" charset="0"/>
              </a:rPr>
              <a:t> perpendicularly and reflects back on itself.</a:t>
            </a:r>
            <a:endParaRPr lang="en-US" sz="1800"/>
          </a:p>
        </p:txBody>
      </p:sp>
      <p:graphicFrame>
        <p:nvGraphicFramePr>
          <p:cNvPr id="26649" name="Object 25"/>
          <p:cNvGraphicFramePr>
            <a:graphicFrameLocks noChangeAspect="1"/>
          </p:cNvGraphicFramePr>
          <p:nvPr/>
        </p:nvGraphicFramePr>
        <p:xfrm>
          <a:off x="4229100" y="2286000"/>
          <a:ext cx="4914900" cy="2590800"/>
        </p:xfrm>
        <a:graphic>
          <a:graphicData uri="http://schemas.openxmlformats.org/presentationml/2006/ole">
            <mc:AlternateContent xmlns:mc="http://schemas.openxmlformats.org/markup-compatibility/2006">
              <mc:Choice xmlns:v="urn:schemas-microsoft-com:vml" Requires="v">
                <p:oleObj spid="_x0000_s8196" name="Bitmap Image" r:id="rId3" imgW="4915586" imgH="2591162" progId="PBrush">
                  <p:embed/>
                </p:oleObj>
              </mc:Choice>
              <mc:Fallback>
                <p:oleObj name="Bitmap Image" r:id="rId3" imgW="4915586" imgH="2591162" progId="PBrush">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29100" y="2286000"/>
                        <a:ext cx="4914900"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8504432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b="1">
                <a:solidFill>
                  <a:srgbClr val="000000"/>
                </a:solidFill>
              </a:rPr>
              <a:t>25.1 </a:t>
            </a:r>
            <a:r>
              <a:rPr lang="en-US" b="1">
                <a:solidFill>
                  <a:srgbClr val="009999"/>
                </a:solidFill>
              </a:rPr>
              <a:t>Wave Fronts and Rays</a:t>
            </a:r>
          </a:p>
        </p:txBody>
      </p:sp>
      <p:pic>
        <p:nvPicPr>
          <p:cNvPr id="28675" name="Picture 3" descr="fig25_01"/>
          <p:cNvPicPr>
            <a:picLocks noGrp="1" noChangeAspect="1" noChangeArrowheads="1"/>
          </p:cNvPicPr>
          <p:nvPr>
            <p:ph idx="1"/>
          </p:nvPr>
        </p:nvPicPr>
        <p:blipFill>
          <a:blip r:embed="rId2" cstate="print"/>
          <a:srcRect/>
          <a:stretch>
            <a:fillRect/>
          </a:stretch>
        </p:blipFill>
        <p:spPr>
          <a:xfrm>
            <a:off x="3352800" y="1600200"/>
            <a:ext cx="2076450" cy="2124075"/>
          </a:xfrm>
          <a:noFill/>
          <a:ln/>
        </p:spPr>
      </p:pic>
      <p:sp>
        <p:nvSpPr>
          <p:cNvPr id="28676" name="Text Box 4"/>
          <p:cNvSpPr txBox="1">
            <a:spLocks noChangeArrowheads="1"/>
          </p:cNvSpPr>
          <p:nvPr/>
        </p:nvSpPr>
        <p:spPr bwMode="auto">
          <a:xfrm>
            <a:off x="685800" y="3844925"/>
            <a:ext cx="8001000" cy="2677656"/>
          </a:xfrm>
          <a:prstGeom prst="rect">
            <a:avLst/>
          </a:prstGeom>
          <a:noFill/>
          <a:ln w="9525">
            <a:noFill/>
            <a:miter lim="800000"/>
            <a:headEnd/>
            <a:tailEnd/>
          </a:ln>
          <a:effectLst/>
        </p:spPr>
        <p:txBody>
          <a:bodyPr>
            <a:spAutoFit/>
          </a:bodyPr>
          <a:lstStyle/>
          <a:p>
            <a:r>
              <a:rPr lang="en-US" dirty="0">
                <a:solidFill>
                  <a:srgbClr val="000000"/>
                </a:solidFill>
              </a:rPr>
              <a:t>A hemispherical view of a sound wave emitted by a pulsating sphere. </a:t>
            </a:r>
          </a:p>
          <a:p>
            <a:r>
              <a:rPr lang="en-US" dirty="0">
                <a:solidFill>
                  <a:srgbClr val="000000"/>
                </a:solidFill>
              </a:rPr>
              <a:t>The wave fronts are drawn through the condensations of the wave, so the distance between two successive wave fronts is the </a:t>
            </a:r>
            <a:r>
              <a:rPr lang="en-US" dirty="0" smtClean="0">
                <a:solidFill>
                  <a:srgbClr val="000000"/>
                </a:solidFill>
              </a:rPr>
              <a:t>wavelength, </a:t>
            </a:r>
            <a:r>
              <a:rPr lang="el-GR" dirty="0" smtClean="0">
                <a:solidFill>
                  <a:srgbClr val="000000"/>
                </a:solidFill>
              </a:rPr>
              <a:t>λ</a:t>
            </a:r>
            <a:r>
              <a:rPr lang="en-US" dirty="0" smtClean="0">
                <a:solidFill>
                  <a:srgbClr val="000000"/>
                </a:solidFill>
              </a:rPr>
              <a:t>. </a:t>
            </a:r>
            <a:endParaRPr lang="en-US" dirty="0">
              <a:solidFill>
                <a:srgbClr val="000000"/>
              </a:solidFill>
            </a:endParaRPr>
          </a:p>
          <a:p>
            <a:r>
              <a:rPr lang="en-US" dirty="0">
                <a:solidFill>
                  <a:srgbClr val="000000"/>
                </a:solidFill>
              </a:rPr>
              <a:t>The </a:t>
            </a:r>
            <a:r>
              <a:rPr lang="en-US" dirty="0">
                <a:solidFill>
                  <a:srgbClr val="009900"/>
                </a:solidFill>
              </a:rPr>
              <a:t>rays</a:t>
            </a:r>
            <a:r>
              <a:rPr lang="en-US" dirty="0">
                <a:solidFill>
                  <a:srgbClr val="000000"/>
                </a:solidFill>
              </a:rPr>
              <a:t> are perpendicular to the wave fronts and point in the direction of the </a:t>
            </a:r>
            <a:r>
              <a:rPr lang="en-US" dirty="0">
                <a:solidFill>
                  <a:srgbClr val="009900"/>
                </a:solidFill>
              </a:rPr>
              <a:t>velocity</a:t>
            </a:r>
            <a:r>
              <a:rPr lang="en-US" dirty="0">
                <a:solidFill>
                  <a:srgbClr val="000000"/>
                </a:solidFill>
              </a:rPr>
              <a:t> of the wave</a:t>
            </a:r>
            <a:r>
              <a:rPr lang="en-US" dirty="0" smtClean="0">
                <a:solidFill>
                  <a:srgbClr val="000000"/>
                </a:solidFill>
              </a:rPr>
              <a:t>.</a:t>
            </a:r>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675"/>
                                        </p:tgtEl>
                                        <p:attrNameLst>
                                          <p:attrName>style.visibility</p:attrName>
                                        </p:attrNameLst>
                                      </p:cBhvr>
                                      <p:to>
                                        <p:strVal val="visible"/>
                                      </p:to>
                                    </p:set>
                                    <p:animEffect transition="in" filter="fade">
                                      <p:cBhvr>
                                        <p:cTn id="7" dur="2000"/>
                                        <p:tgtEl>
                                          <p:spTgt spid="2867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676">
                                            <p:txEl>
                                              <p:pRg st="0" end="0"/>
                                            </p:txEl>
                                          </p:spTgt>
                                        </p:tgtEl>
                                        <p:attrNameLst>
                                          <p:attrName>style.visibility</p:attrName>
                                        </p:attrNameLst>
                                      </p:cBhvr>
                                      <p:to>
                                        <p:strVal val="visible"/>
                                      </p:to>
                                    </p:set>
                                    <p:animEffect transition="in" filter="fade">
                                      <p:cBhvr>
                                        <p:cTn id="12" dur="2000"/>
                                        <p:tgtEl>
                                          <p:spTgt spid="2867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8676">
                                            <p:txEl>
                                              <p:pRg st="1" end="1"/>
                                            </p:txEl>
                                          </p:spTgt>
                                        </p:tgtEl>
                                        <p:attrNameLst>
                                          <p:attrName>style.visibility</p:attrName>
                                        </p:attrNameLst>
                                      </p:cBhvr>
                                      <p:to>
                                        <p:strVal val="visible"/>
                                      </p:to>
                                    </p:set>
                                    <p:animEffect transition="in" filter="fade">
                                      <p:cBhvr>
                                        <p:cTn id="17" dur="2000"/>
                                        <p:tgtEl>
                                          <p:spTgt spid="2867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8676">
                                            <p:txEl>
                                              <p:pRg st="2" end="2"/>
                                            </p:txEl>
                                          </p:spTgt>
                                        </p:tgtEl>
                                        <p:attrNameLst>
                                          <p:attrName>style.visibility</p:attrName>
                                        </p:attrNameLst>
                                      </p:cBhvr>
                                      <p:to>
                                        <p:strVal val="visible"/>
                                      </p:to>
                                    </p:set>
                                    <p:animEffect transition="in" filter="fade">
                                      <p:cBhvr>
                                        <p:cTn id="22" dur="2000"/>
                                        <p:tgtEl>
                                          <p:spTgt spid="2867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b="1">
                <a:solidFill>
                  <a:srgbClr val="000000"/>
                </a:solidFill>
                <a:latin typeface="Arial" charset="0"/>
              </a:rPr>
              <a:t>Plane Wave Fronts</a:t>
            </a:r>
          </a:p>
        </p:txBody>
      </p:sp>
      <p:pic>
        <p:nvPicPr>
          <p:cNvPr id="5125" name="Picture 5" descr="fig25_02"/>
          <p:cNvPicPr>
            <a:picLocks noChangeAspect="1" noChangeArrowheads="1"/>
          </p:cNvPicPr>
          <p:nvPr/>
        </p:nvPicPr>
        <p:blipFill>
          <a:blip r:embed="rId2" cstate="print"/>
          <a:srcRect/>
          <a:stretch>
            <a:fillRect/>
          </a:stretch>
        </p:blipFill>
        <p:spPr bwMode="auto">
          <a:xfrm>
            <a:off x="1752600" y="1905000"/>
            <a:ext cx="5600700" cy="1851025"/>
          </a:xfrm>
          <a:prstGeom prst="rect">
            <a:avLst/>
          </a:prstGeom>
          <a:noFill/>
        </p:spPr>
      </p:pic>
      <p:sp>
        <p:nvSpPr>
          <p:cNvPr id="5126" name="Text Box 6"/>
          <p:cNvSpPr txBox="1">
            <a:spLocks noChangeArrowheads="1"/>
          </p:cNvSpPr>
          <p:nvPr/>
        </p:nvSpPr>
        <p:spPr bwMode="auto">
          <a:xfrm>
            <a:off x="762000" y="4343400"/>
            <a:ext cx="7620000" cy="1938992"/>
          </a:xfrm>
          <a:prstGeom prst="rect">
            <a:avLst/>
          </a:prstGeom>
          <a:noFill/>
          <a:ln w="9525">
            <a:noFill/>
            <a:miter lim="800000"/>
            <a:headEnd/>
            <a:tailEnd/>
          </a:ln>
          <a:effectLst/>
        </p:spPr>
        <p:txBody>
          <a:bodyPr>
            <a:spAutoFit/>
          </a:bodyPr>
          <a:lstStyle/>
          <a:p>
            <a:pPr>
              <a:spcBef>
                <a:spcPct val="50000"/>
              </a:spcBef>
            </a:pPr>
            <a:r>
              <a:rPr lang="en-US" dirty="0">
                <a:solidFill>
                  <a:srgbClr val="000000"/>
                </a:solidFill>
                <a:cs typeface="Times New Roman" pitchFamily="18" charset="0"/>
              </a:rPr>
              <a:t>The </a:t>
            </a:r>
            <a:r>
              <a:rPr lang="en-US" dirty="0">
                <a:solidFill>
                  <a:srgbClr val="009900"/>
                </a:solidFill>
                <a:cs typeface="Times New Roman" pitchFamily="18" charset="0"/>
              </a:rPr>
              <a:t>rays</a:t>
            </a:r>
            <a:r>
              <a:rPr lang="en-US" dirty="0">
                <a:solidFill>
                  <a:srgbClr val="000000"/>
                </a:solidFill>
                <a:cs typeface="Times New Roman" pitchFamily="18" charset="0"/>
              </a:rPr>
              <a:t> are perpendicular to the wave fronts and diverge.  </a:t>
            </a:r>
          </a:p>
          <a:p>
            <a:pPr>
              <a:spcBef>
                <a:spcPct val="50000"/>
              </a:spcBef>
            </a:pPr>
            <a:r>
              <a:rPr lang="en-US" dirty="0" smtClean="0">
                <a:solidFill>
                  <a:srgbClr val="000000"/>
                </a:solidFill>
                <a:cs typeface="Times New Roman" pitchFamily="18" charset="0"/>
              </a:rPr>
              <a:t>Far away from the source the wave fronts are almost </a:t>
            </a:r>
            <a:r>
              <a:rPr lang="en-US" smtClean="0">
                <a:solidFill>
                  <a:srgbClr val="000000"/>
                </a:solidFill>
                <a:cs typeface="Times New Roman" pitchFamily="18" charset="0"/>
              </a:rPr>
              <a:t>planes.</a:t>
            </a:r>
            <a:endParaRPr lang="en-US" dirty="0" smtClean="0">
              <a:solidFill>
                <a:srgbClr val="000000"/>
              </a:solidFill>
              <a:cs typeface="Times New Roman" pitchFamily="18" charset="0"/>
            </a:endParaRPr>
          </a:p>
          <a:p>
            <a:pPr>
              <a:spcBef>
                <a:spcPct val="50000"/>
              </a:spcBef>
            </a:pPr>
            <a:r>
              <a:rPr lang="en-US" dirty="0" smtClean="0">
                <a:solidFill>
                  <a:srgbClr val="000000"/>
                </a:solidFill>
                <a:cs typeface="Times New Roman" pitchFamily="18" charset="0"/>
              </a:rPr>
              <a:t>For </a:t>
            </a:r>
            <a:r>
              <a:rPr lang="en-US" dirty="0">
                <a:solidFill>
                  <a:srgbClr val="000000"/>
                </a:solidFill>
                <a:cs typeface="Times New Roman" pitchFamily="18" charset="0"/>
              </a:rPr>
              <a:t>a plane wave, the wave fronts are flat surfaces, and the rays are parallel to each other</a:t>
            </a:r>
            <a:r>
              <a:rPr lang="en-US" dirty="0" smtClean="0">
                <a:solidFill>
                  <a:srgbClr val="000000"/>
                </a:solidFill>
                <a:cs typeface="Times New Roman" pitchFamily="18" charset="0"/>
              </a:rPr>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5"/>
                                        </p:tgtEl>
                                        <p:attrNameLst>
                                          <p:attrName>style.visibility</p:attrName>
                                        </p:attrNameLst>
                                      </p:cBhvr>
                                      <p:to>
                                        <p:strVal val="visible"/>
                                      </p:to>
                                    </p:set>
                                    <p:animEffect transition="in" filter="fade">
                                      <p:cBhvr>
                                        <p:cTn id="7" dur="2000"/>
                                        <p:tgtEl>
                                          <p:spTgt spid="512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6">
                                            <p:txEl>
                                              <p:pRg st="0" end="0"/>
                                            </p:txEl>
                                          </p:spTgt>
                                        </p:tgtEl>
                                        <p:attrNameLst>
                                          <p:attrName>style.visibility</p:attrName>
                                        </p:attrNameLst>
                                      </p:cBhvr>
                                      <p:to>
                                        <p:strVal val="visible"/>
                                      </p:to>
                                    </p:set>
                                    <p:animEffect transition="in" filter="fade">
                                      <p:cBhvr>
                                        <p:cTn id="12" dur="2000"/>
                                        <p:tgtEl>
                                          <p:spTgt spid="512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6">
                                            <p:txEl>
                                              <p:pRg st="1" end="1"/>
                                            </p:txEl>
                                          </p:spTgt>
                                        </p:tgtEl>
                                        <p:attrNameLst>
                                          <p:attrName>style.visibility</p:attrName>
                                        </p:attrNameLst>
                                      </p:cBhvr>
                                      <p:to>
                                        <p:strVal val="visible"/>
                                      </p:to>
                                    </p:set>
                                    <p:animEffect transition="in" filter="fade">
                                      <p:cBhvr>
                                        <p:cTn id="17" dur="2000"/>
                                        <p:tgtEl>
                                          <p:spTgt spid="512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26">
                                            <p:txEl>
                                              <p:pRg st="2" end="2"/>
                                            </p:txEl>
                                          </p:spTgt>
                                        </p:tgtEl>
                                        <p:attrNameLst>
                                          <p:attrName>style.visibility</p:attrName>
                                        </p:attrNameLst>
                                      </p:cBhvr>
                                      <p:to>
                                        <p:strVal val="visible"/>
                                      </p:to>
                                    </p:set>
                                    <p:animEffect transition="in" filter="fade">
                                      <p:cBhvr>
                                        <p:cTn id="22" dur="2000"/>
                                        <p:tgtEl>
                                          <p:spTgt spid="512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b="1">
                <a:solidFill>
                  <a:srgbClr val="000000"/>
                </a:solidFill>
                <a:latin typeface="Arial" charset="0"/>
                <a:cs typeface="Arial" charset="0"/>
              </a:rPr>
              <a:t>25.2 </a:t>
            </a:r>
            <a:r>
              <a:rPr lang="en-US" b="1">
                <a:solidFill>
                  <a:srgbClr val="009999"/>
                </a:solidFill>
                <a:latin typeface="Arial" charset="0"/>
                <a:cs typeface="Arial" charset="0"/>
              </a:rPr>
              <a:t>The Reflection of Light</a:t>
            </a:r>
            <a:r>
              <a:rPr lang="en-US" b="1">
                <a:solidFill>
                  <a:srgbClr val="000000"/>
                </a:solidFill>
                <a:latin typeface="Arial" charset="0"/>
              </a:rPr>
              <a:t> </a:t>
            </a:r>
          </a:p>
        </p:txBody>
      </p:sp>
      <p:pic>
        <p:nvPicPr>
          <p:cNvPr id="6149" name="Picture 5" descr="fig25_03"/>
          <p:cNvPicPr>
            <a:picLocks noChangeAspect="1" noChangeArrowheads="1"/>
          </p:cNvPicPr>
          <p:nvPr/>
        </p:nvPicPr>
        <p:blipFill>
          <a:blip r:embed="rId3" cstate="print"/>
          <a:srcRect/>
          <a:stretch>
            <a:fillRect/>
          </a:stretch>
        </p:blipFill>
        <p:spPr bwMode="auto">
          <a:xfrm>
            <a:off x="3200400" y="1600200"/>
            <a:ext cx="2411413" cy="2549525"/>
          </a:xfrm>
          <a:prstGeom prst="rect">
            <a:avLst/>
          </a:prstGeom>
          <a:noFill/>
        </p:spPr>
      </p:pic>
      <p:sp>
        <p:nvSpPr>
          <p:cNvPr id="6150" name="Text Box 6"/>
          <p:cNvSpPr txBox="1">
            <a:spLocks noChangeArrowheads="1"/>
          </p:cNvSpPr>
          <p:nvPr/>
        </p:nvSpPr>
        <p:spPr bwMode="auto">
          <a:xfrm>
            <a:off x="609600" y="4724400"/>
            <a:ext cx="7924800" cy="1552575"/>
          </a:xfrm>
          <a:prstGeom prst="rect">
            <a:avLst/>
          </a:prstGeom>
          <a:noFill/>
          <a:ln w="9525">
            <a:noFill/>
            <a:miter lim="800000"/>
            <a:headEnd/>
            <a:tailEnd/>
          </a:ln>
          <a:effectLst/>
        </p:spPr>
        <p:txBody>
          <a:bodyPr>
            <a:spAutoFit/>
          </a:bodyPr>
          <a:lstStyle/>
          <a:p>
            <a:pPr>
              <a:spcBef>
                <a:spcPct val="50000"/>
              </a:spcBef>
            </a:pPr>
            <a:r>
              <a:rPr lang="en-US" dirty="0"/>
              <a:t>The </a:t>
            </a:r>
            <a:r>
              <a:rPr lang="en-US" b="1" i="1" dirty="0"/>
              <a:t>law of reflection:</a:t>
            </a:r>
          </a:p>
          <a:p>
            <a:pPr>
              <a:spcBef>
                <a:spcPct val="50000"/>
              </a:spcBef>
            </a:pPr>
            <a:r>
              <a:rPr lang="en-US" b="1" i="1" dirty="0"/>
              <a:t>The angle of incidence = The angle of reflection.</a:t>
            </a:r>
            <a:endParaRPr lang="en-US" dirty="0"/>
          </a:p>
          <a:p>
            <a:pPr>
              <a:spcBef>
                <a:spcPct val="50000"/>
              </a:spcBef>
            </a:pPr>
            <a:endParaRPr lang="en-US" dirty="0"/>
          </a:p>
        </p:txBody>
      </p:sp>
      <p:sp>
        <p:nvSpPr>
          <p:cNvPr id="6154" name="Rectangle 10"/>
          <p:cNvSpPr>
            <a:spLocks noChangeArrowheads="1"/>
          </p:cNvSpPr>
          <p:nvPr/>
        </p:nvSpPr>
        <p:spPr bwMode="auto">
          <a:xfrm>
            <a:off x="4343400" y="3314700"/>
            <a:ext cx="9144000" cy="0"/>
          </a:xfrm>
          <a:prstGeom prst="rect">
            <a:avLst/>
          </a:prstGeom>
          <a:noFill/>
          <a:ln w="9525">
            <a:noFill/>
            <a:miter lim="800000"/>
            <a:headEnd/>
            <a:tailEnd/>
          </a:ln>
          <a:effectLst/>
        </p:spPr>
        <p:txBody>
          <a:bodyPr>
            <a:spAutoFit/>
          </a:bodyPr>
          <a:lstStyle/>
          <a:p>
            <a:endParaRPr lang="en-US"/>
          </a:p>
        </p:txBody>
      </p:sp>
      <p:graphicFrame>
        <p:nvGraphicFramePr>
          <p:cNvPr id="6153" name="Object 9"/>
          <p:cNvGraphicFramePr>
            <a:graphicFrameLocks noChangeAspect="1"/>
          </p:cNvGraphicFramePr>
          <p:nvPr/>
        </p:nvGraphicFramePr>
        <p:xfrm>
          <a:off x="2971800" y="5943600"/>
          <a:ext cx="1447800" cy="685800"/>
        </p:xfrm>
        <a:graphic>
          <a:graphicData uri="http://schemas.openxmlformats.org/presentationml/2006/ole">
            <mc:AlternateContent xmlns:mc="http://schemas.openxmlformats.org/markup-compatibility/2006">
              <mc:Choice xmlns:v="urn:schemas-microsoft-com:vml" Requires="v">
                <p:oleObj spid="_x0000_s6156" r:id="rId4" imgW="457200" imgH="228600" progId="Equation.3">
                  <p:embed/>
                </p:oleObj>
              </mc:Choice>
              <mc:Fallback>
                <p:oleObj r:id="rId4" imgW="457200" imgH="228600" progId="Equation.3">
                  <p:embed/>
                  <p:pic>
                    <p:nvPicPr>
                      <p:cNvPr id="0"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71800" y="5943600"/>
                        <a:ext cx="144780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49"/>
                                        </p:tgtEl>
                                        <p:attrNameLst>
                                          <p:attrName>style.visibility</p:attrName>
                                        </p:attrNameLst>
                                      </p:cBhvr>
                                      <p:to>
                                        <p:strVal val="visible"/>
                                      </p:to>
                                    </p:set>
                                    <p:animEffect transition="in" filter="fade">
                                      <p:cBhvr>
                                        <p:cTn id="7" dur="2000"/>
                                        <p:tgtEl>
                                          <p:spTgt spid="614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50">
                                            <p:txEl>
                                              <p:pRg st="0" end="0"/>
                                            </p:txEl>
                                          </p:spTgt>
                                        </p:tgtEl>
                                        <p:attrNameLst>
                                          <p:attrName>style.visibility</p:attrName>
                                        </p:attrNameLst>
                                      </p:cBhvr>
                                      <p:to>
                                        <p:strVal val="visible"/>
                                      </p:to>
                                    </p:set>
                                    <p:animEffect transition="in" filter="fade">
                                      <p:cBhvr>
                                        <p:cTn id="12" dur="2000"/>
                                        <p:tgtEl>
                                          <p:spTgt spid="615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150">
                                            <p:txEl>
                                              <p:pRg st="1" end="1"/>
                                            </p:txEl>
                                          </p:spTgt>
                                        </p:tgtEl>
                                        <p:attrNameLst>
                                          <p:attrName>style.visibility</p:attrName>
                                        </p:attrNameLst>
                                      </p:cBhvr>
                                      <p:to>
                                        <p:strVal val="visible"/>
                                      </p:to>
                                    </p:set>
                                    <p:animEffect transition="in" filter="fade">
                                      <p:cBhvr>
                                        <p:cTn id="17" dur="2000"/>
                                        <p:tgtEl>
                                          <p:spTgt spid="615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153"/>
                                        </p:tgtEl>
                                        <p:attrNameLst>
                                          <p:attrName>style.visibility</p:attrName>
                                        </p:attrNameLst>
                                      </p:cBhvr>
                                      <p:to>
                                        <p:strVal val="visible"/>
                                      </p:to>
                                    </p:set>
                                    <p:animEffect transition="in" filter="fade">
                                      <p:cBhvr>
                                        <p:cTn id="22" dur="2000"/>
                                        <p:tgtEl>
                                          <p:spTgt spid="61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b="1">
                <a:solidFill>
                  <a:srgbClr val="000000"/>
                </a:solidFill>
                <a:latin typeface="Arial" charset="0"/>
              </a:rPr>
              <a:t>Types of Reflections</a:t>
            </a:r>
          </a:p>
        </p:txBody>
      </p:sp>
      <p:pic>
        <p:nvPicPr>
          <p:cNvPr id="8197" name="Picture 5" descr="fig25_04"/>
          <p:cNvPicPr>
            <a:picLocks noChangeAspect="1" noChangeArrowheads="1"/>
          </p:cNvPicPr>
          <p:nvPr/>
        </p:nvPicPr>
        <p:blipFill>
          <a:blip r:embed="rId2" cstate="print"/>
          <a:srcRect/>
          <a:stretch>
            <a:fillRect/>
          </a:stretch>
        </p:blipFill>
        <p:spPr bwMode="auto">
          <a:xfrm>
            <a:off x="2114550" y="2354263"/>
            <a:ext cx="4914900" cy="214947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b="1">
                <a:solidFill>
                  <a:srgbClr val="000000"/>
                </a:solidFill>
                <a:latin typeface="Arial" charset="0"/>
                <a:cs typeface="Arial" charset="0"/>
              </a:rPr>
              <a:t>25.3 </a:t>
            </a:r>
            <a:r>
              <a:rPr lang="en-US" b="1">
                <a:solidFill>
                  <a:srgbClr val="009999"/>
                </a:solidFill>
                <a:latin typeface="Arial" charset="0"/>
                <a:cs typeface="Arial" charset="0"/>
              </a:rPr>
              <a:t>The Formation of Images by a Plane Mirror</a:t>
            </a:r>
          </a:p>
        </p:txBody>
      </p:sp>
      <p:pic>
        <p:nvPicPr>
          <p:cNvPr id="30723" name="Picture 3" descr="fig25_05"/>
          <p:cNvPicPr>
            <a:picLocks noChangeAspect="1" noChangeArrowheads="1"/>
          </p:cNvPicPr>
          <p:nvPr/>
        </p:nvPicPr>
        <p:blipFill>
          <a:blip r:embed="rId2" cstate="print"/>
          <a:srcRect/>
          <a:stretch>
            <a:fillRect/>
          </a:stretch>
        </p:blipFill>
        <p:spPr bwMode="auto">
          <a:xfrm>
            <a:off x="1981200" y="1981200"/>
            <a:ext cx="5040313" cy="2365375"/>
          </a:xfrm>
          <a:prstGeom prst="rect">
            <a:avLst/>
          </a:prstGeom>
          <a:noFill/>
        </p:spPr>
      </p:pic>
      <p:sp>
        <p:nvSpPr>
          <p:cNvPr id="30724" name="Text Box 4"/>
          <p:cNvSpPr txBox="1">
            <a:spLocks noChangeArrowheads="1"/>
          </p:cNvSpPr>
          <p:nvPr/>
        </p:nvSpPr>
        <p:spPr bwMode="auto">
          <a:xfrm>
            <a:off x="0" y="4648200"/>
            <a:ext cx="9144000" cy="2100263"/>
          </a:xfrm>
          <a:prstGeom prst="rect">
            <a:avLst/>
          </a:prstGeom>
          <a:noFill/>
          <a:ln w="9525">
            <a:noFill/>
            <a:miter lim="800000"/>
            <a:headEnd/>
            <a:tailEnd/>
          </a:ln>
          <a:effectLst/>
        </p:spPr>
        <p:txBody>
          <a:bodyPr>
            <a:spAutoFit/>
          </a:bodyPr>
          <a:lstStyle/>
          <a:p>
            <a:pPr>
              <a:spcBef>
                <a:spcPct val="50000"/>
              </a:spcBef>
            </a:pPr>
            <a:r>
              <a:rPr lang="en-US" b="1" dirty="0"/>
              <a:t>1. </a:t>
            </a:r>
            <a:r>
              <a:rPr lang="en-US" dirty="0"/>
              <a:t>The </a:t>
            </a:r>
            <a:r>
              <a:rPr lang="en-US" dirty="0">
                <a:solidFill>
                  <a:srgbClr val="009900"/>
                </a:solidFill>
              </a:rPr>
              <a:t>image</a:t>
            </a:r>
            <a:r>
              <a:rPr lang="en-US" dirty="0"/>
              <a:t> is upright.</a:t>
            </a:r>
          </a:p>
          <a:p>
            <a:pPr>
              <a:spcBef>
                <a:spcPct val="50000"/>
              </a:spcBef>
            </a:pPr>
            <a:r>
              <a:rPr lang="en-US" b="1" dirty="0"/>
              <a:t>2. </a:t>
            </a:r>
            <a:r>
              <a:rPr lang="en-US" dirty="0"/>
              <a:t>The image is the same size as you are.</a:t>
            </a:r>
          </a:p>
          <a:p>
            <a:pPr>
              <a:spcBef>
                <a:spcPct val="50000"/>
              </a:spcBef>
            </a:pPr>
            <a:r>
              <a:rPr lang="en-US" b="1" dirty="0"/>
              <a:t>3. </a:t>
            </a:r>
            <a:r>
              <a:rPr lang="en-US" dirty="0"/>
              <a:t>The image is located as far behind the </a:t>
            </a:r>
            <a:r>
              <a:rPr lang="en-US" dirty="0">
                <a:solidFill>
                  <a:srgbClr val="009900"/>
                </a:solidFill>
              </a:rPr>
              <a:t>mirror</a:t>
            </a:r>
            <a:r>
              <a:rPr lang="en-US" dirty="0"/>
              <a:t> as you are in front of it.</a:t>
            </a:r>
          </a:p>
          <a:p>
            <a:pPr>
              <a:spcBef>
                <a:spcPct val="50000"/>
              </a:spcBef>
            </a:pPr>
            <a:r>
              <a:rPr lang="en-US" dirty="0"/>
              <a:t>4. The image is a virtual image.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23"/>
                                        </p:tgtEl>
                                        <p:attrNameLst>
                                          <p:attrName>style.visibility</p:attrName>
                                        </p:attrNameLst>
                                      </p:cBhvr>
                                      <p:to>
                                        <p:strVal val="visible"/>
                                      </p:to>
                                    </p:set>
                                    <p:animEffect transition="in" filter="fade">
                                      <p:cBhvr>
                                        <p:cTn id="7" dur="2000"/>
                                        <p:tgtEl>
                                          <p:spTgt spid="307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24">
                                            <p:txEl>
                                              <p:pRg st="0" end="0"/>
                                            </p:txEl>
                                          </p:spTgt>
                                        </p:tgtEl>
                                        <p:attrNameLst>
                                          <p:attrName>style.visibility</p:attrName>
                                        </p:attrNameLst>
                                      </p:cBhvr>
                                      <p:to>
                                        <p:strVal val="visible"/>
                                      </p:to>
                                    </p:set>
                                    <p:animEffect transition="in" filter="fade">
                                      <p:cBhvr>
                                        <p:cTn id="12" dur="2000"/>
                                        <p:tgtEl>
                                          <p:spTgt spid="3072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24">
                                            <p:txEl>
                                              <p:pRg st="1" end="1"/>
                                            </p:txEl>
                                          </p:spTgt>
                                        </p:tgtEl>
                                        <p:attrNameLst>
                                          <p:attrName>style.visibility</p:attrName>
                                        </p:attrNameLst>
                                      </p:cBhvr>
                                      <p:to>
                                        <p:strVal val="visible"/>
                                      </p:to>
                                    </p:set>
                                    <p:animEffect transition="in" filter="fade">
                                      <p:cBhvr>
                                        <p:cTn id="17" dur="2000"/>
                                        <p:tgtEl>
                                          <p:spTgt spid="3072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24">
                                            <p:txEl>
                                              <p:pRg st="2" end="2"/>
                                            </p:txEl>
                                          </p:spTgt>
                                        </p:tgtEl>
                                        <p:attrNameLst>
                                          <p:attrName>style.visibility</p:attrName>
                                        </p:attrNameLst>
                                      </p:cBhvr>
                                      <p:to>
                                        <p:strVal val="visible"/>
                                      </p:to>
                                    </p:set>
                                    <p:animEffect transition="in" filter="fade">
                                      <p:cBhvr>
                                        <p:cTn id="22" dur="2000"/>
                                        <p:tgtEl>
                                          <p:spTgt spid="3072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724">
                                            <p:txEl>
                                              <p:pRg st="3" end="3"/>
                                            </p:txEl>
                                          </p:spTgt>
                                        </p:tgtEl>
                                        <p:attrNameLst>
                                          <p:attrName>style.visibility</p:attrName>
                                        </p:attrNameLst>
                                      </p:cBhvr>
                                      <p:to>
                                        <p:strVal val="visible"/>
                                      </p:to>
                                    </p:set>
                                    <p:animEffect transition="in" filter="fade">
                                      <p:cBhvr>
                                        <p:cTn id="27" dur="2000"/>
                                        <p:tgtEl>
                                          <p:spTgt spid="3072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b="1">
                <a:solidFill>
                  <a:srgbClr val="000000"/>
                </a:solidFill>
                <a:latin typeface="Arial" charset="0"/>
              </a:rPr>
              <a:t>Virtual Image</a:t>
            </a:r>
          </a:p>
        </p:txBody>
      </p:sp>
      <p:pic>
        <p:nvPicPr>
          <p:cNvPr id="11269" name="Picture 5" descr="fig25_06"/>
          <p:cNvPicPr>
            <a:picLocks noChangeAspect="1" noChangeArrowheads="1"/>
          </p:cNvPicPr>
          <p:nvPr/>
        </p:nvPicPr>
        <p:blipFill>
          <a:blip r:embed="rId2" cstate="print"/>
          <a:srcRect/>
          <a:stretch>
            <a:fillRect/>
          </a:stretch>
        </p:blipFill>
        <p:spPr bwMode="auto">
          <a:xfrm>
            <a:off x="1981200" y="2590800"/>
            <a:ext cx="5178425" cy="21717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b="1">
                <a:solidFill>
                  <a:srgbClr val="000000"/>
                </a:solidFill>
                <a:latin typeface="Arial" charset="0"/>
                <a:cs typeface="Arial" charset="0"/>
              </a:rPr>
              <a:t>Full-length Versus Half-length Mirrors</a:t>
            </a:r>
          </a:p>
        </p:txBody>
      </p:sp>
      <p:sp>
        <p:nvSpPr>
          <p:cNvPr id="24579" name="Text Box 3"/>
          <p:cNvSpPr txBox="1">
            <a:spLocks noChangeArrowheads="1"/>
          </p:cNvSpPr>
          <p:nvPr/>
        </p:nvSpPr>
        <p:spPr bwMode="auto">
          <a:xfrm>
            <a:off x="609600" y="5105400"/>
            <a:ext cx="7848600" cy="457200"/>
          </a:xfrm>
          <a:prstGeom prst="rect">
            <a:avLst/>
          </a:prstGeom>
          <a:noFill/>
          <a:ln w="9525">
            <a:noFill/>
            <a:miter lim="800000"/>
            <a:headEnd/>
            <a:tailEnd/>
          </a:ln>
          <a:effectLst/>
        </p:spPr>
        <p:txBody>
          <a:bodyPr>
            <a:spAutoFit/>
          </a:bodyPr>
          <a:lstStyle/>
          <a:p>
            <a:pPr>
              <a:spcBef>
                <a:spcPct val="50000"/>
              </a:spcBef>
            </a:pPr>
            <a:endParaRPr lang="en-US"/>
          </a:p>
        </p:txBody>
      </p:sp>
      <p:pic>
        <p:nvPicPr>
          <p:cNvPr id="24580" name="Picture 4" descr="fig25_08"/>
          <p:cNvPicPr>
            <a:picLocks noChangeAspect="1" noChangeArrowheads="1"/>
          </p:cNvPicPr>
          <p:nvPr/>
        </p:nvPicPr>
        <p:blipFill>
          <a:blip r:embed="rId2" cstate="print"/>
          <a:srcRect/>
          <a:stretch>
            <a:fillRect/>
          </a:stretch>
        </p:blipFill>
        <p:spPr bwMode="auto">
          <a:xfrm>
            <a:off x="3286125" y="1982788"/>
            <a:ext cx="2571750" cy="2892425"/>
          </a:xfrm>
          <a:prstGeom prst="rect">
            <a:avLst/>
          </a:prstGeom>
          <a:noFill/>
        </p:spPr>
      </p:pic>
      <p:sp>
        <p:nvSpPr>
          <p:cNvPr id="24581" name="Text Box 5"/>
          <p:cNvSpPr txBox="1">
            <a:spLocks noChangeArrowheads="1"/>
          </p:cNvSpPr>
          <p:nvPr/>
        </p:nvSpPr>
        <p:spPr bwMode="auto">
          <a:xfrm>
            <a:off x="381000" y="5103674"/>
            <a:ext cx="8382000" cy="1754326"/>
          </a:xfrm>
          <a:prstGeom prst="rect">
            <a:avLst/>
          </a:prstGeom>
          <a:noFill/>
          <a:ln w="9525">
            <a:noFill/>
            <a:miter lim="800000"/>
            <a:headEnd/>
            <a:tailEnd/>
          </a:ln>
          <a:effectLst/>
        </p:spPr>
        <p:txBody>
          <a:bodyPr>
            <a:spAutoFit/>
          </a:bodyPr>
          <a:lstStyle/>
          <a:p>
            <a:pPr>
              <a:spcBef>
                <a:spcPct val="50000"/>
              </a:spcBef>
            </a:pPr>
            <a:r>
              <a:rPr lang="en-US" dirty="0"/>
              <a:t>Q: A woman is standing in front of a plane mirror. What is the minimum </a:t>
            </a:r>
            <a:r>
              <a:rPr lang="en-US" dirty="0">
                <a:solidFill>
                  <a:srgbClr val="009900"/>
                </a:solidFill>
              </a:rPr>
              <a:t>mirror</a:t>
            </a:r>
            <a:r>
              <a:rPr lang="en-US" dirty="0"/>
              <a:t> height necessary for her to see her full image?</a:t>
            </a:r>
          </a:p>
          <a:p>
            <a:pPr>
              <a:spcBef>
                <a:spcPct val="50000"/>
              </a:spcBef>
            </a:pPr>
            <a:r>
              <a:rPr lang="en-US" dirty="0"/>
              <a:t>A: </a:t>
            </a:r>
            <a:r>
              <a:rPr lang="en-US" dirty="0">
                <a:solidFill>
                  <a:srgbClr val="000000"/>
                </a:solidFill>
                <a:cs typeface="Times New Roman" pitchFamily="18" charset="0"/>
              </a:rPr>
              <a:t>For the woman to see her full-sized </a:t>
            </a:r>
            <a:r>
              <a:rPr lang="en-US" dirty="0">
                <a:solidFill>
                  <a:srgbClr val="009900"/>
                </a:solidFill>
                <a:cs typeface="Times New Roman" pitchFamily="18" charset="0"/>
              </a:rPr>
              <a:t>image</a:t>
            </a:r>
            <a:r>
              <a:rPr lang="en-US" dirty="0">
                <a:solidFill>
                  <a:srgbClr val="000000"/>
                </a:solidFill>
                <a:cs typeface="Times New Roman" pitchFamily="18" charset="0"/>
              </a:rPr>
              <a:t>, only a half-sized </a:t>
            </a:r>
            <a:r>
              <a:rPr lang="en-US" dirty="0">
                <a:solidFill>
                  <a:srgbClr val="009900"/>
                </a:solidFill>
                <a:cs typeface="Times New Roman" pitchFamily="18" charset="0"/>
              </a:rPr>
              <a:t>mirror</a:t>
            </a:r>
            <a:r>
              <a:rPr lang="en-US" dirty="0">
                <a:solidFill>
                  <a:srgbClr val="000000"/>
                </a:solidFill>
                <a:cs typeface="Times New Roman" pitchFamily="18" charset="0"/>
              </a:rPr>
              <a:t> is needed</a:t>
            </a:r>
            <a:r>
              <a:rPr lang="en-US" dirty="0" smtClean="0">
                <a:solidFill>
                  <a:srgbClr val="000000"/>
                </a:solidFill>
                <a:cs typeface="Times New Roman" pitchFamily="18" charset="0"/>
              </a:rPr>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580"/>
                                        </p:tgtEl>
                                        <p:attrNameLst>
                                          <p:attrName>style.visibility</p:attrName>
                                        </p:attrNameLst>
                                      </p:cBhvr>
                                      <p:to>
                                        <p:strVal val="visible"/>
                                      </p:to>
                                    </p:set>
                                    <p:animEffect transition="in" filter="fade">
                                      <p:cBhvr>
                                        <p:cTn id="7" dur="2000"/>
                                        <p:tgtEl>
                                          <p:spTgt spid="2458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581">
                                            <p:txEl>
                                              <p:pRg st="0" end="0"/>
                                            </p:txEl>
                                          </p:spTgt>
                                        </p:tgtEl>
                                        <p:attrNameLst>
                                          <p:attrName>style.visibility</p:attrName>
                                        </p:attrNameLst>
                                      </p:cBhvr>
                                      <p:to>
                                        <p:strVal val="visible"/>
                                      </p:to>
                                    </p:set>
                                    <p:animEffect transition="in" filter="fade">
                                      <p:cBhvr>
                                        <p:cTn id="12" dur="2000"/>
                                        <p:tgtEl>
                                          <p:spTgt spid="2458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581">
                                            <p:txEl>
                                              <p:pRg st="1" end="1"/>
                                            </p:txEl>
                                          </p:spTgt>
                                        </p:tgtEl>
                                        <p:attrNameLst>
                                          <p:attrName>style.visibility</p:attrName>
                                        </p:attrNameLst>
                                      </p:cBhvr>
                                      <p:to>
                                        <p:strVal val="visible"/>
                                      </p:to>
                                    </p:set>
                                    <p:animEffect transition="in" filter="fade">
                                      <p:cBhvr>
                                        <p:cTn id="17" dur="2000"/>
                                        <p:tgtEl>
                                          <p:spTgt spid="2458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build="p"/>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157</TotalTime>
  <Words>663</Words>
  <Application>Microsoft Office PowerPoint</Application>
  <PresentationFormat>On-screen Show (4:3)</PresentationFormat>
  <Paragraphs>63</Paragraphs>
  <Slides>23</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23</vt:i4>
      </vt:variant>
    </vt:vector>
  </HeadingPairs>
  <TitlesOfParts>
    <vt:vector size="26" baseType="lpstr">
      <vt:lpstr>Default Design</vt:lpstr>
      <vt:lpstr>Microsoft Equation 3.0</vt:lpstr>
      <vt:lpstr>Bitmap Image</vt:lpstr>
      <vt:lpstr>Physics</vt:lpstr>
      <vt:lpstr>C H A P T E R   25 The Reflection of Light: Mirrors</vt:lpstr>
      <vt:lpstr>25.1 Wave Fronts and Rays</vt:lpstr>
      <vt:lpstr>Plane Wave Fronts</vt:lpstr>
      <vt:lpstr>25.2 The Reflection of Light </vt:lpstr>
      <vt:lpstr>Types of Reflections</vt:lpstr>
      <vt:lpstr>25.3 The Formation of Images by a Plane Mirror</vt:lpstr>
      <vt:lpstr>Virtual Image</vt:lpstr>
      <vt:lpstr>Full-length Versus Half-length Mirrors</vt:lpstr>
      <vt:lpstr>Multiple Reflections</vt:lpstr>
      <vt:lpstr>25.4: Spherical Mirrors</vt:lpstr>
      <vt:lpstr>Concave Mirror</vt:lpstr>
      <vt:lpstr>Focal Length and Radius</vt:lpstr>
      <vt:lpstr>Focal Point and Focal Length of a Concave Mirror</vt:lpstr>
      <vt:lpstr>Convex Mirror</vt:lpstr>
      <vt:lpstr>Spherical Aberration </vt:lpstr>
      <vt:lpstr>Parabolic Mirrors</vt:lpstr>
      <vt:lpstr>Automobile Headlights</vt:lpstr>
      <vt:lpstr>Ray Tracing for Concave Mirror</vt:lpstr>
      <vt:lpstr>Mirror Equation  </vt:lpstr>
      <vt:lpstr>A Real Image Formed by a Concave Mirror </vt:lpstr>
      <vt:lpstr>Shaving or Makeup Mirror</vt:lpstr>
      <vt:lpstr>Ray Tracing for a Convex Mirror</vt:lpstr>
    </vt:vector>
  </TitlesOfParts>
  <Company>Winthrop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PHYSICS</dc:title>
  <dc:creator>mahesp</dc:creator>
  <cp:lastModifiedBy>Maheswaranathan, Ponn</cp:lastModifiedBy>
  <cp:revision>10</cp:revision>
  <dcterms:created xsi:type="dcterms:W3CDTF">2003-04-08T15:45:43Z</dcterms:created>
  <dcterms:modified xsi:type="dcterms:W3CDTF">2017-04-06T14:57:48Z</dcterms:modified>
</cp:coreProperties>
</file>