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62" r:id="rId3"/>
    <p:sldId id="274" r:id="rId4"/>
    <p:sldId id="260" r:id="rId5"/>
    <p:sldId id="285" r:id="rId6"/>
    <p:sldId id="281" r:id="rId7"/>
    <p:sldId id="284" r:id="rId8"/>
    <p:sldId id="265" r:id="rId9"/>
    <p:sldId id="266" r:id="rId10"/>
    <p:sldId id="269" r:id="rId11"/>
    <p:sldId id="286" r:id="rId12"/>
    <p:sldId id="276" r:id="rId13"/>
    <p:sldId id="278" r:id="rId14"/>
    <p:sldId id="279"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94660"/>
  </p:normalViewPr>
  <p:slideViewPr>
    <p:cSldViewPr>
      <p:cViewPr varScale="1">
        <p:scale>
          <a:sx n="106" d="100"/>
          <a:sy n="106" d="100"/>
        </p:scale>
        <p:origin x="-11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EA87524-B014-46A7-BE69-3574AA02491B}" type="slidenum">
              <a:rPr lang="en-US"/>
              <a:pPr/>
              <a:t>‹#›</a:t>
            </a:fld>
            <a:endParaRPr lang="en-US"/>
          </a:p>
        </p:txBody>
      </p:sp>
    </p:spTree>
    <p:extLst>
      <p:ext uri="{BB962C8B-B14F-4D97-AF65-F5344CB8AC3E}">
        <p14:creationId xmlns:p14="http://schemas.microsoft.com/office/powerpoint/2010/main" xmlns="" val="3924424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B9AEC9-2F7B-45F1-92BA-BE147A20DF4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A7AB38-FD2C-4F8C-9038-8F7B42F4D90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3376C3-72F8-4363-88CA-37DBC556F8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A335A5-7ED1-46E2-A3F1-ECE0F6FCBA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0EE39D-1D02-456F-9D00-F8FB5240E6B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2CBA19-6A28-47EF-BF36-E23BBD753F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B874826-C2E8-4903-9DB1-9B9B1EEA454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061B26F-8BD1-4E6E-927E-A514614ACA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AB3C19A-790D-428D-9395-6D0CBB50F38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B15A29-80F6-45C2-8565-51002B7D8C0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67FB63-9046-4931-BCAB-90180DA5942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9B2214-6D57-462B-8249-C50B629F1A9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dugen.wileyplus.com/edugen/courses/crs6407/cutnell9780470879528/c09/cutnell9780470879528/c09/cutnell9780470879528c09xlinks.xform?id=c09-fig-0004" TargetMode="External"/><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3.gif"/><Relationship Id="rId4" Type="http://schemas.openxmlformats.org/officeDocument/2006/relationships/image" Target="../media/image12.gif"/></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p:spPr>
        <p:txBody>
          <a:bodyPr/>
          <a:lstStyle/>
          <a:p>
            <a:r>
              <a:rPr lang="en-US" sz="3600" b="1" dirty="0" smtClean="0"/>
              <a:t>Ch-9: Rotational </a:t>
            </a:r>
            <a:r>
              <a:rPr lang="en-US" sz="3600" b="1" dirty="0"/>
              <a:t>Dynamics</a:t>
            </a:r>
            <a:r>
              <a:rPr lang="en-US" sz="3600" dirty="0"/>
              <a:t> </a:t>
            </a:r>
          </a:p>
        </p:txBody>
      </p:sp>
      <p:pic>
        <p:nvPicPr>
          <p:cNvPr id="19460" name="Picture 4" descr="np0060-y"/>
          <p:cNvPicPr>
            <a:picLocks noGrp="1" noChangeAspect="1" noChangeArrowheads="1"/>
          </p:cNvPicPr>
          <p:nvPr>
            <p:ph idx="1"/>
          </p:nvPr>
        </p:nvPicPr>
        <p:blipFill>
          <a:blip r:embed="rId2" cstate="print"/>
          <a:srcRect/>
          <a:stretch>
            <a:fillRect/>
          </a:stretch>
        </p:blipFill>
        <p:spPr>
          <a:xfrm>
            <a:off x="457200" y="914400"/>
            <a:ext cx="2759075" cy="4114800"/>
          </a:xfrm>
          <a:noFill/>
          <a:ln/>
        </p:spPr>
      </p:pic>
      <p:pic>
        <p:nvPicPr>
          <p:cNvPr id="15362" name="Picture 2" descr="co09"/>
          <p:cNvPicPr>
            <a:picLocks noChangeAspect="1" noChangeArrowheads="1"/>
          </p:cNvPicPr>
          <p:nvPr/>
        </p:nvPicPr>
        <p:blipFill>
          <a:blip r:embed="rId3" cstate="print"/>
          <a:srcRect/>
          <a:stretch>
            <a:fillRect/>
          </a:stretch>
        </p:blipFill>
        <p:spPr bwMode="auto">
          <a:xfrm>
            <a:off x="4038600" y="990600"/>
            <a:ext cx="4572000" cy="3044953"/>
          </a:xfrm>
          <a:prstGeom prst="rect">
            <a:avLst/>
          </a:prstGeom>
          <a:noFill/>
        </p:spPr>
      </p:pic>
      <p:pic>
        <p:nvPicPr>
          <p:cNvPr id="15364" name="Picture 4" descr="http://edugen.wileyplus.com/edugen/courses/crs6407/cutnell9780470879528/c09/math/math029.gif"/>
          <p:cNvPicPr>
            <a:picLocks noChangeAspect="1" noChangeArrowheads="1"/>
          </p:cNvPicPr>
          <p:nvPr/>
        </p:nvPicPr>
        <p:blipFill>
          <a:blip r:embed="rId4" cstate="print"/>
          <a:srcRect/>
          <a:stretch>
            <a:fillRect/>
          </a:stretch>
        </p:blipFill>
        <p:spPr bwMode="auto">
          <a:xfrm>
            <a:off x="1323109" y="6324600"/>
            <a:ext cx="1039091" cy="394138"/>
          </a:xfrm>
          <a:prstGeom prst="rect">
            <a:avLst/>
          </a:prstGeom>
          <a:noFill/>
        </p:spPr>
      </p:pic>
      <p:pic>
        <p:nvPicPr>
          <p:cNvPr id="15366" name="Picture 6" descr="http://edugen.wileyplus.com/edugen/courses/crs6407/cutnell9780470879528/c09/math/math024.gif"/>
          <p:cNvPicPr>
            <a:picLocks noChangeAspect="1" noChangeArrowheads="1"/>
          </p:cNvPicPr>
          <p:nvPr/>
        </p:nvPicPr>
        <p:blipFill>
          <a:blip r:embed="rId5" cstate="print"/>
          <a:srcRect/>
          <a:stretch>
            <a:fillRect/>
          </a:stretch>
        </p:blipFill>
        <p:spPr bwMode="auto">
          <a:xfrm>
            <a:off x="1295400" y="5257800"/>
            <a:ext cx="1244727" cy="314325"/>
          </a:xfrm>
          <a:prstGeom prst="rect">
            <a:avLst/>
          </a:prstGeom>
          <a:noFill/>
        </p:spPr>
      </p:pic>
      <p:pic>
        <p:nvPicPr>
          <p:cNvPr id="15368" name="Picture 8" descr="http://edugen.wileyplus.com/edugen/courses/crs6407/cutnell9780470879528/c09/math/math030.gif"/>
          <p:cNvPicPr>
            <a:picLocks noChangeAspect="1" noChangeArrowheads="1"/>
          </p:cNvPicPr>
          <p:nvPr/>
        </p:nvPicPr>
        <p:blipFill>
          <a:blip r:embed="rId6" cstate="print"/>
          <a:srcRect/>
          <a:stretch>
            <a:fillRect/>
          </a:stretch>
        </p:blipFill>
        <p:spPr bwMode="auto">
          <a:xfrm>
            <a:off x="914400" y="5791200"/>
            <a:ext cx="2780434" cy="361950"/>
          </a:xfrm>
          <a:prstGeom prst="rect">
            <a:avLst/>
          </a:prstGeom>
          <a:noFill/>
        </p:spPr>
      </p:pic>
      <p:pic>
        <p:nvPicPr>
          <p:cNvPr id="2" name="Picture 2" descr="p0376"/>
          <p:cNvPicPr>
            <a:picLocks noChangeAspect="1" noChangeArrowheads="1"/>
          </p:cNvPicPr>
          <p:nvPr/>
        </p:nvPicPr>
        <p:blipFill>
          <a:blip r:embed="rId7" cstate="print"/>
          <a:srcRect/>
          <a:stretch>
            <a:fillRect/>
          </a:stretch>
        </p:blipFill>
        <p:spPr bwMode="auto">
          <a:xfrm>
            <a:off x="4038600" y="4122295"/>
            <a:ext cx="4572000" cy="27357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2000"/>
                                        <p:tgtEl>
                                          <p:spTgt spid="194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2"/>
                                        </p:tgtEl>
                                        <p:attrNameLst>
                                          <p:attrName>style.visibility</p:attrName>
                                        </p:attrNameLst>
                                      </p:cBhvr>
                                      <p:to>
                                        <p:strVal val="visible"/>
                                      </p:to>
                                    </p:set>
                                    <p:animEffect transition="in" filter="fade">
                                      <p:cBhvr>
                                        <p:cTn id="12" dur="2000"/>
                                        <p:tgtEl>
                                          <p:spTgt spid="153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6"/>
                                        </p:tgtEl>
                                        <p:attrNameLst>
                                          <p:attrName>style.visibility</p:attrName>
                                        </p:attrNameLst>
                                      </p:cBhvr>
                                      <p:to>
                                        <p:strVal val="visible"/>
                                      </p:to>
                                    </p:set>
                                    <p:animEffect transition="in" filter="fade">
                                      <p:cBhvr>
                                        <p:cTn id="22" dur="2000"/>
                                        <p:tgtEl>
                                          <p:spTgt spid="1536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368"/>
                                        </p:tgtEl>
                                        <p:attrNameLst>
                                          <p:attrName>style.visibility</p:attrName>
                                        </p:attrNameLst>
                                      </p:cBhvr>
                                      <p:to>
                                        <p:strVal val="visible"/>
                                      </p:to>
                                    </p:set>
                                    <p:animEffect transition="in" filter="fade">
                                      <p:cBhvr>
                                        <p:cTn id="27" dur="2000"/>
                                        <p:tgtEl>
                                          <p:spTgt spid="1536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364"/>
                                        </p:tgtEl>
                                        <p:attrNameLst>
                                          <p:attrName>style.visibility</p:attrName>
                                        </p:attrNameLst>
                                      </p:cBhvr>
                                      <p:to>
                                        <p:strVal val="visible"/>
                                      </p:to>
                                    </p:set>
                                    <p:animEffect transition="in" filter="fade">
                                      <p:cBhvr>
                                        <p:cTn id="32" dur="2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914400"/>
          </a:xfrm>
        </p:spPr>
        <p:txBody>
          <a:bodyPr/>
          <a:lstStyle/>
          <a:p>
            <a:r>
              <a:rPr lang="en-US" sz="2400" b="1" dirty="0" smtClean="0">
                <a:solidFill>
                  <a:srgbClr val="000000"/>
                </a:solidFill>
                <a:latin typeface="verdana" pitchFamily="34" charset="0"/>
                <a:cs typeface="Times New Roman" pitchFamily="18" charset="0"/>
              </a:rPr>
              <a:t>Problem 12</a:t>
            </a:r>
            <a:r>
              <a:rPr lang="en-US" sz="2400" dirty="0">
                <a:solidFill>
                  <a:srgbClr val="000000"/>
                </a:solidFill>
                <a:cs typeface="Times New Roman" pitchFamily="18" charset="0"/>
              </a:rPr>
              <a:t/>
            </a:r>
            <a:br>
              <a:rPr lang="en-US" sz="2400" dirty="0">
                <a:solidFill>
                  <a:srgbClr val="000000"/>
                </a:solidFill>
                <a:cs typeface="Times New Roman" pitchFamily="18" charset="0"/>
              </a:rPr>
            </a:br>
            <a:endParaRPr lang="en-US" sz="2400" dirty="0">
              <a:solidFill>
                <a:srgbClr val="000000"/>
              </a:solidFill>
              <a:cs typeface="Times New Roman" pitchFamily="18" charset="0"/>
            </a:endParaRPr>
          </a:p>
        </p:txBody>
      </p:sp>
      <p:pic>
        <p:nvPicPr>
          <p:cNvPr id="6146" name="Picture 2" descr="w0423"/>
          <p:cNvPicPr>
            <a:picLocks noChangeAspect="1" noChangeArrowheads="1"/>
          </p:cNvPicPr>
          <p:nvPr/>
        </p:nvPicPr>
        <p:blipFill>
          <a:blip r:embed="rId2" cstate="print"/>
          <a:srcRect/>
          <a:stretch>
            <a:fillRect/>
          </a:stretch>
        </p:blipFill>
        <p:spPr bwMode="auto">
          <a:xfrm>
            <a:off x="3200400" y="1828800"/>
            <a:ext cx="2238375" cy="1247775"/>
          </a:xfrm>
          <a:prstGeom prst="rect">
            <a:avLst/>
          </a:prstGeom>
          <a:noFill/>
        </p:spPr>
      </p:pic>
      <p:sp>
        <p:nvSpPr>
          <p:cNvPr id="6147" name="Rectangle 3"/>
          <p:cNvSpPr>
            <a:spLocks noChangeArrowheads="1"/>
          </p:cNvSpPr>
          <p:nvPr/>
        </p:nvSpPr>
        <p:spPr bwMode="auto">
          <a:xfrm>
            <a:off x="304800" y="685800"/>
            <a:ext cx="8305800" cy="923330"/>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The drawing shows a person, weight = 584 N, doing push-ups. Find the normal force exerted by the floor on </a:t>
            </a:r>
            <a:r>
              <a:rPr kumimoji="0" lang="en-US" sz="2000" b="0" i="1" u="none" strike="noStrike" cap="none" normalizeH="0" baseline="0" dirty="0" smtClean="0">
                <a:ln>
                  <a:noFill/>
                </a:ln>
                <a:solidFill>
                  <a:srgbClr val="000000"/>
                </a:solidFill>
                <a:effectLst/>
                <a:latin typeface="Times New Roman" pitchFamily="18" charset="0"/>
                <a:cs typeface="Times New Roman" pitchFamily="18" charset="0"/>
              </a:rPr>
              <a:t>each</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hand and </a:t>
            </a:r>
            <a:r>
              <a:rPr kumimoji="0" lang="en-US" sz="2000" b="0" i="1" u="none" strike="noStrike" cap="none" normalizeH="0" baseline="0" dirty="0" smtClean="0">
                <a:ln>
                  <a:noFill/>
                </a:ln>
                <a:solidFill>
                  <a:srgbClr val="000000"/>
                </a:solidFill>
                <a:effectLst/>
                <a:latin typeface="Times New Roman" pitchFamily="18" charset="0"/>
                <a:cs typeface="Times New Roman" pitchFamily="18" charset="0"/>
              </a:rPr>
              <a:t>each</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foot, assuming that the person holds this position.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endParaRPr kumimoji="0" lang="en-US" sz="2000" b="0" i="0" u="none" strike="noStrike" cap="none" normalizeH="0" baseline="0" dirty="0" smtClean="0">
              <a:ln>
                <a:noFill/>
              </a:ln>
              <a:solidFill>
                <a:srgbClr val="000000"/>
              </a:solidFill>
              <a:effectLst/>
              <a:latin typeface="inherit"/>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Problem</a:t>
            </a:r>
            <a:endParaRPr lang="en-US" dirty="0"/>
          </a:p>
        </p:txBody>
      </p:sp>
      <p:sp>
        <p:nvSpPr>
          <p:cNvPr id="30721" name="Rectangle 1"/>
          <p:cNvSpPr>
            <a:spLocks noChangeArrowheads="1"/>
          </p:cNvSpPr>
          <p:nvPr/>
        </p:nvSpPr>
        <p:spPr bwMode="auto">
          <a:xfrm>
            <a:off x="0" y="1143000"/>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shop sign weighing 220 N is supported by a uniform 120-N beam as shown below. </a:t>
            </a:r>
            <a:b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Draw a free-body diagram for the beam, showing all the forces acting on the beam. </a:t>
            </a:r>
            <a:b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Break the tension in the guy wire into horizontal and vertical components.</a:t>
            </a:r>
            <a:b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Write down two equations by balancing the forces in x and y directions.</a:t>
            </a:r>
            <a:b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Write down the torque equation.</a:t>
            </a:r>
            <a:b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Find the tension in the guy wire and the horizontal and vertical forces exerted by the hinge on the beam.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p:cNvPicPr/>
          <p:nvPr/>
        </p:nvPicPr>
        <p:blipFill>
          <a:blip r:embed="rId2" cstate="print"/>
          <a:srcRect/>
          <a:stretch>
            <a:fillRect/>
          </a:stretch>
        </p:blipFill>
        <p:spPr bwMode="auto">
          <a:xfrm>
            <a:off x="2286000" y="3200400"/>
            <a:ext cx="2122170" cy="216979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dirty="0" smtClean="0">
                <a:solidFill>
                  <a:srgbClr val="000000"/>
                </a:solidFill>
                <a:latin typeface="verdana" pitchFamily="34" charset="0"/>
              </a:rPr>
              <a:t>Center </a:t>
            </a:r>
            <a:r>
              <a:rPr lang="en-US" b="1" dirty="0">
                <a:solidFill>
                  <a:srgbClr val="000000"/>
                </a:solidFill>
                <a:latin typeface="verdana" pitchFamily="34" charset="0"/>
              </a:rPr>
              <a:t>of </a:t>
            </a:r>
            <a:r>
              <a:rPr lang="en-US" b="1" dirty="0" smtClean="0">
                <a:solidFill>
                  <a:srgbClr val="000000"/>
                </a:solidFill>
                <a:latin typeface="verdana" pitchFamily="34" charset="0"/>
              </a:rPr>
              <a:t>Gravity/Mass</a:t>
            </a:r>
            <a:endParaRPr lang="en-US" b="1" dirty="0">
              <a:solidFill>
                <a:srgbClr val="000000"/>
              </a:solidFill>
              <a:latin typeface="verdana" pitchFamily="34" charset="0"/>
            </a:endParaRPr>
          </a:p>
        </p:txBody>
      </p:sp>
      <p:sp>
        <p:nvSpPr>
          <p:cNvPr id="24579" name="Text Box 3"/>
          <p:cNvSpPr txBox="1">
            <a:spLocks noChangeArrowheads="1"/>
          </p:cNvSpPr>
          <p:nvPr/>
        </p:nvSpPr>
        <p:spPr bwMode="auto">
          <a:xfrm>
            <a:off x="304800" y="1676400"/>
            <a:ext cx="8382000" cy="1200329"/>
          </a:xfrm>
          <a:prstGeom prst="rect">
            <a:avLst/>
          </a:prstGeom>
          <a:noFill/>
          <a:ln w="9525">
            <a:noFill/>
            <a:miter lim="800000"/>
            <a:headEnd/>
            <a:tailEnd/>
          </a:ln>
          <a:effectLst/>
        </p:spPr>
        <p:txBody>
          <a:bodyPr wrap="square">
            <a:spAutoFit/>
          </a:bodyPr>
          <a:lstStyle/>
          <a:p>
            <a:pPr>
              <a:spcBef>
                <a:spcPct val="50000"/>
              </a:spcBef>
            </a:pPr>
            <a:r>
              <a:rPr lang="en-US" dirty="0">
                <a:solidFill>
                  <a:srgbClr val="000000"/>
                </a:solidFill>
                <a:cs typeface="Times New Roman" pitchFamily="18" charset="0"/>
              </a:rPr>
              <a:t>The center of </a:t>
            </a:r>
            <a:r>
              <a:rPr lang="en-US" dirty="0" smtClean="0">
                <a:solidFill>
                  <a:srgbClr val="000000"/>
                </a:solidFill>
                <a:cs typeface="Times New Roman" pitchFamily="18" charset="0"/>
              </a:rPr>
              <a:t>gravity/mass </a:t>
            </a:r>
            <a:r>
              <a:rPr lang="en-US" dirty="0">
                <a:solidFill>
                  <a:srgbClr val="000000"/>
                </a:solidFill>
                <a:cs typeface="Times New Roman" pitchFamily="18" charset="0"/>
              </a:rPr>
              <a:t>of a rigid body is the point at which its </a:t>
            </a:r>
            <a:r>
              <a:rPr lang="en-US" dirty="0" smtClean="0">
                <a:solidFill>
                  <a:srgbClr val="000000"/>
                </a:solidFill>
                <a:cs typeface="Times New Roman" pitchFamily="18" charset="0"/>
              </a:rPr>
              <a:t>weight/mass </a:t>
            </a:r>
            <a:r>
              <a:rPr lang="en-US" dirty="0">
                <a:solidFill>
                  <a:srgbClr val="000000"/>
                </a:solidFill>
                <a:cs typeface="Times New Roman" pitchFamily="18" charset="0"/>
              </a:rPr>
              <a:t>can be considered to act when the torque due to the </a:t>
            </a:r>
            <a:r>
              <a:rPr lang="en-US" dirty="0" smtClean="0">
                <a:solidFill>
                  <a:srgbClr val="000000"/>
                </a:solidFill>
                <a:cs typeface="Times New Roman" pitchFamily="18" charset="0"/>
              </a:rPr>
              <a:t>weight/mass </a:t>
            </a:r>
            <a:r>
              <a:rPr lang="en-US" dirty="0">
                <a:solidFill>
                  <a:srgbClr val="000000"/>
                </a:solidFill>
                <a:cs typeface="Times New Roman" pitchFamily="18" charset="0"/>
              </a:rPr>
              <a:t>is being calculated.</a:t>
            </a:r>
            <a:endParaRPr lang="en-US" dirty="0"/>
          </a:p>
        </p:txBody>
      </p:sp>
      <p:pic>
        <p:nvPicPr>
          <p:cNvPr id="4" name="Picture 3" descr="math027"/>
          <p:cNvPicPr>
            <a:picLocks noChangeAspect="1" noChangeArrowheads="1"/>
          </p:cNvPicPr>
          <p:nvPr/>
        </p:nvPicPr>
        <p:blipFill>
          <a:blip r:embed="rId2" cstate="print"/>
          <a:srcRect/>
          <a:stretch>
            <a:fillRect/>
          </a:stretch>
        </p:blipFill>
        <p:spPr bwMode="auto">
          <a:xfrm>
            <a:off x="1981200" y="3124201"/>
            <a:ext cx="5686425" cy="1089128"/>
          </a:xfrm>
          <a:prstGeom prst="rect">
            <a:avLst/>
          </a:prstGeom>
          <a:noFill/>
        </p:spPr>
      </p:pic>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3" name="Rectangle 3"/>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47800" y="4800600"/>
            <a:ext cx="5987143" cy="762000"/>
          </a:xfrm>
          <a:prstGeom prst="rect">
            <a:avLst/>
          </a:prstGeom>
          <a:noFill/>
        </p:spPr>
      </p:pic>
      <p:sp>
        <p:nvSpPr>
          <p:cNvPr id="5126" name="Rectangle 6"/>
          <p:cNvSpPr>
            <a:spLocks noChangeArrowheads="1"/>
          </p:cNvSpPr>
          <p:nvPr/>
        </p:nvSpPr>
        <p:spPr bwMode="auto">
          <a:xfrm>
            <a:off x="0" y="10572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i="1">
                <a:solidFill>
                  <a:srgbClr val="F71D06"/>
                </a:solidFill>
                <a:latin typeface="verdana" pitchFamily="34" charset="0"/>
                <a:cs typeface="Times New Roman" pitchFamily="18" charset="0"/>
              </a:rPr>
              <a:t>Example 6</a:t>
            </a:r>
            <a:r>
              <a:rPr lang="en-US" b="1">
                <a:solidFill>
                  <a:srgbClr val="000000"/>
                </a:solidFill>
                <a:cs typeface="Times New Roman" pitchFamily="18" charset="0"/>
              </a:rPr>
              <a:t>  </a:t>
            </a:r>
            <a:r>
              <a:rPr lang="en-US" b="1">
                <a:solidFill>
                  <a:srgbClr val="000000"/>
                </a:solidFill>
                <a:latin typeface="verdana" pitchFamily="34" charset="0"/>
                <a:cs typeface="Times New Roman" pitchFamily="18" charset="0"/>
              </a:rPr>
              <a:t>The Center of Gravity of an Arm</a:t>
            </a:r>
          </a:p>
        </p:txBody>
      </p:sp>
      <p:pic>
        <p:nvPicPr>
          <p:cNvPr id="26627" name="Picture 3" descr="nw0320-n"/>
          <p:cNvPicPr>
            <a:picLocks noChangeAspect="1" noChangeArrowheads="1"/>
          </p:cNvPicPr>
          <p:nvPr/>
        </p:nvPicPr>
        <p:blipFill>
          <a:blip r:embed="rId2" cstate="print"/>
          <a:srcRect/>
          <a:stretch>
            <a:fillRect/>
          </a:stretch>
        </p:blipFill>
        <p:spPr bwMode="auto">
          <a:xfrm>
            <a:off x="3200400" y="3657600"/>
            <a:ext cx="2743200" cy="2949575"/>
          </a:xfrm>
          <a:prstGeom prst="rect">
            <a:avLst/>
          </a:prstGeom>
          <a:noFill/>
        </p:spPr>
      </p:pic>
      <p:sp>
        <p:nvSpPr>
          <p:cNvPr id="26628" name="Text Box 4"/>
          <p:cNvSpPr txBox="1">
            <a:spLocks noChangeArrowheads="1"/>
          </p:cNvSpPr>
          <p:nvPr/>
        </p:nvSpPr>
        <p:spPr bwMode="auto">
          <a:xfrm>
            <a:off x="533400" y="1752600"/>
            <a:ext cx="8229600" cy="1917700"/>
          </a:xfrm>
          <a:prstGeom prst="rect">
            <a:avLst/>
          </a:prstGeom>
          <a:noFill/>
          <a:ln w="9525">
            <a:noFill/>
            <a:miter lim="800000"/>
            <a:headEnd/>
            <a:tailEnd/>
          </a:ln>
          <a:effectLst/>
        </p:spPr>
        <p:txBody>
          <a:bodyPr>
            <a:spAutoFit/>
          </a:bodyPr>
          <a:lstStyle/>
          <a:p>
            <a:pPr>
              <a:spcBef>
                <a:spcPct val="50000"/>
              </a:spcBef>
            </a:pPr>
            <a:r>
              <a:rPr lang="en-US">
                <a:solidFill>
                  <a:srgbClr val="000000"/>
                </a:solidFill>
                <a:cs typeface="Times New Roman" pitchFamily="18" charset="0"/>
              </a:rPr>
              <a:t>The horizontal arm in Figure 9.11 is composed of three parts: the upper arm (weight </a:t>
            </a:r>
            <a:r>
              <a:rPr lang="en-US" i="1">
                <a:solidFill>
                  <a:srgbClr val="000000"/>
                </a:solidFill>
                <a:cs typeface="Times New Roman" pitchFamily="18" charset="0"/>
              </a:rPr>
              <a:t>W</a:t>
            </a:r>
            <a:r>
              <a:rPr lang="en-US" baseline="-30000">
                <a:solidFill>
                  <a:srgbClr val="000000"/>
                </a:solidFill>
                <a:cs typeface="Times New Roman" pitchFamily="18" charset="0"/>
              </a:rPr>
              <a:t>1</a:t>
            </a:r>
            <a:r>
              <a:rPr lang="en-US">
                <a:solidFill>
                  <a:srgbClr val="000000"/>
                </a:solidFill>
                <a:cs typeface="Times New Roman" pitchFamily="18" charset="0"/>
              </a:rPr>
              <a:t> = 17 N), the lower arm (</a:t>
            </a:r>
            <a:r>
              <a:rPr lang="en-US" i="1">
                <a:solidFill>
                  <a:srgbClr val="000000"/>
                </a:solidFill>
                <a:cs typeface="Times New Roman" pitchFamily="18" charset="0"/>
              </a:rPr>
              <a:t>W</a:t>
            </a:r>
            <a:r>
              <a:rPr lang="en-US" baseline="-30000">
                <a:solidFill>
                  <a:srgbClr val="000000"/>
                </a:solidFill>
                <a:cs typeface="Times New Roman" pitchFamily="18" charset="0"/>
              </a:rPr>
              <a:t>2</a:t>
            </a:r>
            <a:r>
              <a:rPr lang="en-US">
                <a:solidFill>
                  <a:srgbClr val="000000"/>
                </a:solidFill>
                <a:cs typeface="Times New Roman" pitchFamily="18" charset="0"/>
              </a:rPr>
              <a:t> = 11 N), and the hand (</a:t>
            </a:r>
            <a:r>
              <a:rPr lang="en-US" i="1">
                <a:solidFill>
                  <a:srgbClr val="000000"/>
                </a:solidFill>
                <a:cs typeface="Times New Roman" pitchFamily="18" charset="0"/>
              </a:rPr>
              <a:t>W</a:t>
            </a:r>
            <a:r>
              <a:rPr lang="en-US" baseline="-30000">
                <a:solidFill>
                  <a:srgbClr val="000000"/>
                </a:solidFill>
                <a:cs typeface="Times New Roman" pitchFamily="18" charset="0"/>
              </a:rPr>
              <a:t>3</a:t>
            </a:r>
            <a:r>
              <a:rPr lang="en-US">
                <a:solidFill>
                  <a:srgbClr val="000000"/>
                </a:solidFill>
                <a:cs typeface="Times New Roman" pitchFamily="18" charset="0"/>
              </a:rPr>
              <a:t> = 4.2 N). The drawing shows the center of gravity of each part, measured with respect to the shoulder joint. Find the center of gravity of the entire arm, relative to the shoulder joint.</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304800"/>
            <a:ext cx="7772400" cy="1143000"/>
          </a:xfrm>
        </p:spPr>
        <p:txBody>
          <a:bodyPr/>
          <a:lstStyle/>
          <a:p>
            <a:r>
              <a:rPr lang="en-US" b="1">
                <a:solidFill>
                  <a:srgbClr val="000000"/>
                </a:solidFill>
                <a:latin typeface="verdana" pitchFamily="34" charset="0"/>
                <a:cs typeface="Times New Roman" pitchFamily="18" charset="0"/>
              </a:rPr>
              <a:t>Overloading a Cargo Plane</a:t>
            </a:r>
          </a:p>
        </p:txBody>
      </p:sp>
      <p:pic>
        <p:nvPicPr>
          <p:cNvPr id="27651" name="Picture 3" descr="nw0321-n"/>
          <p:cNvPicPr>
            <a:picLocks noChangeAspect="1" noChangeArrowheads="1"/>
          </p:cNvPicPr>
          <p:nvPr/>
        </p:nvPicPr>
        <p:blipFill>
          <a:blip r:embed="rId2" cstate="print"/>
          <a:srcRect/>
          <a:stretch>
            <a:fillRect/>
          </a:stretch>
        </p:blipFill>
        <p:spPr bwMode="auto">
          <a:xfrm>
            <a:off x="533400" y="1600200"/>
            <a:ext cx="7848600" cy="4176713"/>
          </a:xfrm>
          <a:prstGeom prst="rect">
            <a:avLst/>
          </a:prstGeom>
          <a:noFill/>
        </p:spPr>
      </p:pic>
      <p:sp>
        <p:nvSpPr>
          <p:cNvPr id="27652" name="Text Box 4"/>
          <p:cNvSpPr txBox="1">
            <a:spLocks noChangeArrowheads="1"/>
          </p:cNvSpPr>
          <p:nvPr/>
        </p:nvSpPr>
        <p:spPr bwMode="auto">
          <a:xfrm>
            <a:off x="685800" y="6096000"/>
            <a:ext cx="5638800" cy="457200"/>
          </a:xfrm>
          <a:prstGeom prst="rect">
            <a:avLst/>
          </a:prstGeom>
          <a:noFill/>
          <a:ln w="9525">
            <a:noFill/>
            <a:miter lim="800000"/>
            <a:headEnd/>
            <a:tailEnd/>
          </a:ln>
          <a:effectLst/>
        </p:spPr>
        <p:txBody>
          <a:bodyPr>
            <a:spAutoFit/>
          </a:bodyPr>
          <a:lstStyle/>
          <a:p>
            <a:pPr>
              <a:spcBef>
                <a:spcPct val="50000"/>
              </a:spcBef>
            </a:pPr>
            <a:r>
              <a:rPr lang="en-US"/>
              <a:t>(b) Correctly loaded 	(c) Incorrectly loaded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b="1">
                <a:solidFill>
                  <a:srgbClr val="000000"/>
                </a:solidFill>
                <a:latin typeface="verdana" pitchFamily="34" charset="0"/>
              </a:rPr>
              <a:t>Translational and Rotational Motion</a:t>
            </a:r>
          </a:p>
        </p:txBody>
      </p:sp>
      <p:pic>
        <p:nvPicPr>
          <p:cNvPr id="8195" name="Picture 3" descr="nw0308-n"/>
          <p:cNvPicPr>
            <a:picLocks noChangeAspect="1" noChangeArrowheads="1"/>
          </p:cNvPicPr>
          <p:nvPr/>
        </p:nvPicPr>
        <p:blipFill>
          <a:blip r:embed="rId2" cstate="print"/>
          <a:srcRect/>
          <a:stretch>
            <a:fillRect/>
          </a:stretch>
        </p:blipFill>
        <p:spPr bwMode="auto">
          <a:xfrm>
            <a:off x="1600200" y="2286000"/>
            <a:ext cx="6202680" cy="2819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2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p:spPr>
        <p:txBody>
          <a:bodyPr/>
          <a:lstStyle/>
          <a:p>
            <a:r>
              <a:rPr lang="en-US" b="1" dirty="0">
                <a:solidFill>
                  <a:srgbClr val="000000"/>
                </a:solidFill>
                <a:latin typeface="verdana" pitchFamily="34" charset="0"/>
                <a:cs typeface="Times New Roman" pitchFamily="18" charset="0"/>
              </a:rPr>
              <a:t>Torque</a:t>
            </a:r>
          </a:p>
        </p:txBody>
      </p:sp>
      <p:pic>
        <p:nvPicPr>
          <p:cNvPr id="21510" name="Picture 6" descr="It is easier to open a door with a force of a given magnitude by (a) pushing at the doors outer edge than by (b) pushing closer to the axis of rotation (the hinge). (c) Pushing nearly into the hinge makes it very difficult to open the door."/>
          <p:cNvPicPr>
            <a:picLocks noGrp="1" noChangeAspect="1" noChangeArrowheads="1"/>
          </p:cNvPicPr>
          <p:nvPr>
            <p:ph idx="1"/>
          </p:nvPr>
        </p:nvPicPr>
        <p:blipFill>
          <a:blip r:embed="rId2" cstate="print"/>
          <a:srcRect/>
          <a:stretch>
            <a:fillRect/>
          </a:stretch>
        </p:blipFill>
        <p:spPr>
          <a:xfrm>
            <a:off x="838200" y="1371600"/>
            <a:ext cx="7419975" cy="1371600"/>
          </a:xfrm>
          <a:noFill/>
          <a:ln/>
        </p:spPr>
      </p:pic>
      <p:sp>
        <p:nvSpPr>
          <p:cNvPr id="21512" name="Text Box 8"/>
          <p:cNvSpPr txBox="1">
            <a:spLocks noChangeArrowheads="1"/>
          </p:cNvSpPr>
          <p:nvPr/>
        </p:nvSpPr>
        <p:spPr bwMode="auto">
          <a:xfrm>
            <a:off x="838200" y="3048000"/>
            <a:ext cx="7772400" cy="830997"/>
          </a:xfrm>
          <a:prstGeom prst="rect">
            <a:avLst/>
          </a:prstGeom>
          <a:noFill/>
          <a:ln w="9525">
            <a:noFill/>
            <a:miter lim="800000"/>
            <a:headEnd/>
            <a:tailEnd/>
          </a:ln>
          <a:effectLst/>
        </p:spPr>
        <p:txBody>
          <a:bodyPr>
            <a:spAutoFit/>
          </a:bodyPr>
          <a:lstStyle/>
          <a:p>
            <a:pPr>
              <a:spcBef>
                <a:spcPct val="50000"/>
              </a:spcBef>
            </a:pPr>
            <a:r>
              <a:rPr lang="en-US" dirty="0"/>
              <a:t>Which one of the above </a:t>
            </a:r>
            <a:r>
              <a:rPr lang="en-US" dirty="0" smtClean="0"/>
              <a:t>application of force, F is </a:t>
            </a:r>
            <a:r>
              <a:rPr lang="en-US" dirty="0"/>
              <a:t>the easiest to open a door?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fade">
                                      <p:cBhvr>
                                        <p:cTn id="7" dur="2000"/>
                                        <p:tgtEl>
                                          <p:spTgt spid="215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12">
                                            <p:txEl>
                                              <p:pRg st="0" end="0"/>
                                            </p:txEl>
                                          </p:spTgt>
                                        </p:tgtEl>
                                        <p:attrNameLst>
                                          <p:attrName>style.visibility</p:attrName>
                                        </p:attrNameLst>
                                      </p:cBhvr>
                                      <p:to>
                                        <p:strVal val="visible"/>
                                      </p:to>
                                    </p:set>
                                    <p:animEffect transition="in" filter="fade">
                                      <p:cBhvr>
                                        <p:cTn id="12" dur="2000"/>
                                        <p:tgtEl>
                                          <p:spTgt spid="215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381000"/>
            <a:ext cx="7772400" cy="1143000"/>
          </a:xfrm>
        </p:spPr>
        <p:txBody>
          <a:bodyPr/>
          <a:lstStyle/>
          <a:p>
            <a:r>
              <a:rPr lang="en-US" b="1">
                <a:solidFill>
                  <a:srgbClr val="000000"/>
                </a:solidFill>
                <a:latin typeface="verdana" pitchFamily="34" charset="0"/>
                <a:cs typeface="Times New Roman" pitchFamily="18" charset="0"/>
              </a:rPr>
              <a:t>Definition of Torque</a:t>
            </a:r>
            <a:r>
              <a:rPr lang="en-US">
                <a:solidFill>
                  <a:srgbClr val="000000"/>
                </a:solidFill>
                <a:cs typeface="Times New Roman" pitchFamily="18" charset="0"/>
              </a:rPr>
              <a:t> </a:t>
            </a:r>
            <a:br>
              <a:rPr lang="en-US">
                <a:solidFill>
                  <a:srgbClr val="000000"/>
                </a:solidFill>
                <a:cs typeface="Times New Roman" pitchFamily="18" charset="0"/>
              </a:rPr>
            </a:br>
            <a:endParaRPr lang="en-US">
              <a:solidFill>
                <a:srgbClr val="000000"/>
              </a:solidFill>
              <a:cs typeface="Times New Roman" pitchFamily="18" charset="0"/>
            </a:endParaRPr>
          </a:p>
        </p:txBody>
      </p:sp>
      <p:pic>
        <p:nvPicPr>
          <p:cNvPr id="6153" name="Picture 9" descr="math001"/>
          <p:cNvPicPr>
            <a:picLocks noChangeAspect="1" noChangeArrowheads="1"/>
          </p:cNvPicPr>
          <p:nvPr/>
        </p:nvPicPr>
        <p:blipFill>
          <a:blip r:embed="rId2" cstate="print"/>
          <a:srcRect/>
          <a:stretch>
            <a:fillRect/>
          </a:stretch>
        </p:blipFill>
        <p:spPr bwMode="auto">
          <a:xfrm>
            <a:off x="0" y="1524000"/>
            <a:ext cx="8839200" cy="1246188"/>
          </a:xfrm>
          <a:prstGeom prst="rect">
            <a:avLst/>
          </a:prstGeom>
          <a:noFill/>
        </p:spPr>
      </p:pic>
      <p:sp>
        <p:nvSpPr>
          <p:cNvPr id="6156" name="Text Box 12"/>
          <p:cNvSpPr txBox="1">
            <a:spLocks noChangeArrowheads="1"/>
          </p:cNvSpPr>
          <p:nvPr/>
        </p:nvSpPr>
        <p:spPr bwMode="auto">
          <a:xfrm>
            <a:off x="609600" y="3048000"/>
            <a:ext cx="7772400" cy="2677656"/>
          </a:xfrm>
          <a:prstGeom prst="rect">
            <a:avLst/>
          </a:prstGeom>
          <a:noFill/>
          <a:ln w="9525">
            <a:noFill/>
            <a:miter lim="800000"/>
            <a:headEnd/>
            <a:tailEnd/>
          </a:ln>
          <a:effectLst/>
        </p:spPr>
        <p:txBody>
          <a:bodyPr>
            <a:spAutoFit/>
          </a:bodyPr>
          <a:lstStyle/>
          <a:p>
            <a:pPr>
              <a:spcBef>
                <a:spcPct val="50000"/>
              </a:spcBef>
            </a:pPr>
            <a:r>
              <a:rPr lang="en-US" b="1" i="1" dirty="0"/>
              <a:t>Torque </a:t>
            </a:r>
            <a:r>
              <a:rPr lang="en-US" dirty="0"/>
              <a:t>is a vector quantity.</a:t>
            </a:r>
            <a:endParaRPr lang="en-US" b="1" i="1" dirty="0"/>
          </a:p>
          <a:p>
            <a:pPr>
              <a:spcBef>
                <a:spcPct val="50000"/>
              </a:spcBef>
            </a:pPr>
            <a:r>
              <a:rPr lang="en-US" b="1" i="1" dirty="0"/>
              <a:t>Direction:</a:t>
            </a:r>
            <a:r>
              <a:rPr lang="en-US" dirty="0"/>
              <a:t> The </a:t>
            </a:r>
            <a:r>
              <a:rPr lang="en-US" dirty="0">
                <a:solidFill>
                  <a:srgbClr val="009900"/>
                </a:solidFill>
              </a:rPr>
              <a:t>torque</a:t>
            </a:r>
            <a:r>
              <a:rPr lang="en-US" dirty="0"/>
              <a:t> is positive when the </a:t>
            </a:r>
            <a:r>
              <a:rPr lang="en-US" dirty="0">
                <a:solidFill>
                  <a:srgbClr val="009900"/>
                </a:solidFill>
              </a:rPr>
              <a:t>force</a:t>
            </a:r>
            <a:r>
              <a:rPr lang="en-US" dirty="0"/>
              <a:t> tends to produce a counterclockwise rotation about the axis, and negative when the force tends to produce a clockwise rotation</a:t>
            </a:r>
            <a:r>
              <a:rPr lang="en-US" dirty="0" smtClean="0"/>
              <a:t>.</a:t>
            </a:r>
            <a:r>
              <a:rPr lang="en-US" b="1" i="1" dirty="0" smtClean="0"/>
              <a:t> </a:t>
            </a:r>
          </a:p>
          <a:p>
            <a:pPr>
              <a:spcBef>
                <a:spcPct val="50000"/>
              </a:spcBef>
            </a:pPr>
            <a:r>
              <a:rPr lang="en-US" b="1" i="1" dirty="0" smtClean="0"/>
              <a:t>SI Unit of Torque:</a:t>
            </a:r>
            <a:r>
              <a:rPr lang="en-US" dirty="0" smtClean="0"/>
              <a:t> </a:t>
            </a:r>
            <a:r>
              <a:rPr lang="en-US" dirty="0" err="1" smtClean="0"/>
              <a:t>newton</a:t>
            </a:r>
            <a:r>
              <a:rPr lang="en-US" dirty="0" smtClean="0"/>
              <a:t> · meter (N · 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fade">
                                      <p:cBhvr>
                                        <p:cTn id="7" dur="2000"/>
                                        <p:tgtEl>
                                          <p:spTgt spid="61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56">
                                            <p:txEl>
                                              <p:pRg st="0" end="0"/>
                                            </p:txEl>
                                          </p:spTgt>
                                        </p:tgtEl>
                                        <p:attrNameLst>
                                          <p:attrName>style.visibility</p:attrName>
                                        </p:attrNameLst>
                                      </p:cBhvr>
                                      <p:to>
                                        <p:strVal val="visible"/>
                                      </p:to>
                                    </p:set>
                                    <p:animEffect transition="in" filter="fade">
                                      <p:cBhvr>
                                        <p:cTn id="12" dur="2000"/>
                                        <p:tgtEl>
                                          <p:spTgt spid="61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56">
                                            <p:txEl>
                                              <p:pRg st="1" end="1"/>
                                            </p:txEl>
                                          </p:spTgt>
                                        </p:tgtEl>
                                        <p:attrNameLst>
                                          <p:attrName>style.visibility</p:attrName>
                                        </p:attrNameLst>
                                      </p:cBhvr>
                                      <p:to>
                                        <p:strVal val="visible"/>
                                      </p:to>
                                    </p:set>
                                    <p:animEffect transition="in" filter="fade">
                                      <p:cBhvr>
                                        <p:cTn id="17" dur="2000"/>
                                        <p:tgtEl>
                                          <p:spTgt spid="615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56">
                                            <p:txEl>
                                              <p:pRg st="2" end="2"/>
                                            </p:txEl>
                                          </p:spTgt>
                                        </p:tgtEl>
                                        <p:attrNameLst>
                                          <p:attrName>style.visibility</p:attrName>
                                        </p:attrNameLst>
                                      </p:cBhvr>
                                      <p:to>
                                        <p:strVal val="visible"/>
                                      </p:to>
                                    </p:set>
                                    <p:animEffect transition="in" filter="fade">
                                      <p:cBhvr>
                                        <p:cTn id="22" dur="2000"/>
                                        <p:tgtEl>
                                          <p:spTgt spid="61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of action and Lever arm</a:t>
            </a:r>
            <a:endParaRPr lang="en-US" dirty="0"/>
          </a:p>
        </p:txBody>
      </p:sp>
      <p:pic>
        <p:nvPicPr>
          <p:cNvPr id="4" name="Picture 18" descr="nw0310-n"/>
          <p:cNvPicPr>
            <a:picLocks noChangeAspect="1" noChangeArrowheads="1"/>
          </p:cNvPicPr>
          <p:nvPr/>
        </p:nvPicPr>
        <p:blipFill>
          <a:blip r:embed="rId2" cstate="print"/>
          <a:srcRect/>
          <a:stretch>
            <a:fillRect/>
          </a:stretch>
        </p:blipFill>
        <p:spPr bwMode="auto">
          <a:xfrm>
            <a:off x="381000" y="2590800"/>
            <a:ext cx="8480425" cy="25495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0"/>
            <a:ext cx="7772400" cy="1143000"/>
          </a:xfrm>
        </p:spPr>
        <p:txBody>
          <a:bodyPr/>
          <a:lstStyle/>
          <a:p>
            <a:r>
              <a:rPr lang="en-US" b="1" dirty="0"/>
              <a:t>The Achilles Tendon</a:t>
            </a:r>
            <a:r>
              <a:rPr lang="en-US" dirty="0"/>
              <a:t> </a:t>
            </a:r>
          </a:p>
        </p:txBody>
      </p:sp>
      <p:pic>
        <p:nvPicPr>
          <p:cNvPr id="30725" name="Picture 5" descr="The force F generated by the Achilles tendon produces a clockwise (negative) torque about the ankle joint."/>
          <p:cNvPicPr>
            <a:picLocks noGrp="1" noChangeAspect="1" noChangeArrowheads="1"/>
          </p:cNvPicPr>
          <p:nvPr>
            <p:ph idx="1"/>
          </p:nvPr>
        </p:nvPicPr>
        <p:blipFill>
          <a:blip r:embed="rId2" cstate="print"/>
          <a:srcRect/>
          <a:stretch>
            <a:fillRect/>
          </a:stretch>
        </p:blipFill>
        <p:spPr>
          <a:xfrm>
            <a:off x="6858000" y="1905000"/>
            <a:ext cx="2111375" cy="4114800"/>
          </a:xfrm>
          <a:noFill/>
          <a:ln/>
        </p:spPr>
      </p:pic>
      <p:sp>
        <p:nvSpPr>
          <p:cNvPr id="10241" name="Rectangle 1"/>
          <p:cNvSpPr>
            <a:spLocks noChangeArrowheads="1"/>
          </p:cNvSpPr>
          <p:nvPr/>
        </p:nvSpPr>
        <p:spPr bwMode="auto">
          <a:xfrm>
            <a:off x="228600" y="1752600"/>
            <a:ext cx="6172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Figure </a:t>
            </a:r>
            <a:r>
              <a:rPr kumimoji="0" lang="en-US" sz="1800" b="0" i="0" u="none" strike="noStrike" cap="none" normalizeH="0" baseline="0" dirty="0" smtClean="0">
                <a:ln>
                  <a:noFill/>
                </a:ln>
                <a:solidFill>
                  <a:schemeClr val="tx1"/>
                </a:solidFill>
                <a:effectLst/>
                <a:latin typeface="Arial" charset="0"/>
                <a:cs typeface="Arial" charset="0"/>
                <a:hlinkClick r:id="rId3"/>
              </a:rPr>
              <a:t>9.4</a:t>
            </a:r>
            <a:r>
              <a:rPr kumimoji="0" lang="en-US" sz="1800" b="0" i="1" u="none" strike="noStrike" cap="none" normalizeH="0" baseline="0" dirty="0" smtClean="0">
                <a:ln>
                  <a:noFill/>
                </a:ln>
                <a:solidFill>
                  <a:schemeClr val="tx1"/>
                </a:solidFill>
                <a:effectLst/>
                <a:latin typeface="Arial" charset="0"/>
                <a:cs typeface="Arial" charset="0"/>
              </a:rPr>
              <a:t>a</a:t>
            </a:r>
            <a:r>
              <a:rPr kumimoji="0" lang="en-US" sz="1800" b="0" i="0" u="none" strike="noStrike" cap="none" normalizeH="0" baseline="0" dirty="0" smtClean="0">
                <a:ln>
                  <a:noFill/>
                </a:ln>
                <a:solidFill>
                  <a:schemeClr val="tx1"/>
                </a:solidFill>
                <a:effectLst/>
                <a:latin typeface="Arial" charset="0"/>
                <a:cs typeface="Arial" charset="0"/>
              </a:rPr>
              <a:t> shows the ankle joint and the Achilles tendon attached to the heel at point </a:t>
            </a:r>
            <a:r>
              <a:rPr kumimoji="0" lang="en-US" sz="1800" b="0" i="1" u="none" strike="noStrike" cap="none" normalizeH="0" baseline="0" dirty="0" smtClean="0">
                <a:ln>
                  <a:noFill/>
                </a:ln>
                <a:solidFill>
                  <a:schemeClr val="tx1"/>
                </a:solidFill>
                <a:effectLst/>
                <a:latin typeface="Arial" charset="0"/>
                <a:cs typeface="Arial" charset="0"/>
              </a:rPr>
              <a:t>P</a:t>
            </a:r>
            <a:r>
              <a:rPr kumimoji="0" lang="en-US" sz="1800" b="0" i="0" u="none" strike="noStrike" cap="none" normalizeH="0" baseline="0" dirty="0" smtClean="0">
                <a:ln>
                  <a:noFill/>
                </a:ln>
                <a:solidFill>
                  <a:schemeClr val="tx1"/>
                </a:solidFill>
                <a:effectLst/>
                <a:latin typeface="Arial" charset="0"/>
                <a:cs typeface="Arial" charset="0"/>
              </a:rPr>
              <a:t>. The tendon exerts a force 720 N</a:t>
            </a:r>
            <a:r>
              <a:rPr kumimoji="0" lang="en-US" sz="1500" b="0" i="0" u="none" strike="noStrike" cap="none" normalizeH="0" baseline="0" dirty="0" smtClean="0">
                <a:ln>
                  <a:noFill/>
                </a:ln>
                <a:solidFill>
                  <a:schemeClr val="tx1"/>
                </a:solidFill>
                <a:effectLst/>
                <a:latin typeface="Arial" charset="0"/>
                <a:cs typeface="Arial" charset="0"/>
              </a:rPr>
              <a:t>,</a:t>
            </a:r>
            <a:r>
              <a:rPr kumimoji="0" lang="en-US" sz="1800" b="0" i="0" u="none" strike="noStrike" cap="none" normalizeH="0" baseline="0" dirty="0" smtClean="0">
                <a:ln>
                  <a:noFill/>
                </a:ln>
                <a:solidFill>
                  <a:schemeClr val="tx1"/>
                </a:solidFill>
                <a:effectLst/>
                <a:latin typeface="Arial" charset="0"/>
                <a:cs typeface="Arial" charset="0"/>
              </a:rPr>
              <a:t> as Figure </a:t>
            </a:r>
            <a:r>
              <a:rPr kumimoji="0" lang="en-US" sz="1800" b="0" i="0" u="none" strike="noStrike" cap="none" normalizeH="0" baseline="0" dirty="0" smtClean="0">
                <a:ln>
                  <a:noFill/>
                </a:ln>
                <a:solidFill>
                  <a:schemeClr val="tx1"/>
                </a:solidFill>
                <a:effectLst/>
                <a:latin typeface="Arial" charset="0"/>
                <a:cs typeface="Arial" charset="0"/>
                <a:hlinkClick r:id="rId3"/>
              </a:rPr>
              <a:t>9.4</a:t>
            </a:r>
            <a:r>
              <a:rPr kumimoji="0" lang="en-US" sz="1800" b="0" i="1" u="none" strike="noStrike" cap="none" normalizeH="0" baseline="0" dirty="0" smtClean="0">
                <a:ln>
                  <a:noFill/>
                </a:ln>
                <a:solidFill>
                  <a:schemeClr val="tx1"/>
                </a:solidFill>
                <a:effectLst/>
                <a:latin typeface="Arial" charset="0"/>
                <a:cs typeface="Arial" charset="0"/>
              </a:rPr>
              <a:t>b</a:t>
            </a:r>
            <a:r>
              <a:rPr kumimoji="0" lang="en-US" sz="1800" b="0" i="0" u="none" strike="noStrike" cap="none" normalizeH="0" baseline="0" dirty="0" smtClean="0">
                <a:ln>
                  <a:noFill/>
                </a:ln>
                <a:solidFill>
                  <a:schemeClr val="tx1"/>
                </a:solidFill>
                <a:effectLst/>
                <a:latin typeface="Arial" charset="0"/>
                <a:cs typeface="Arial" charset="0"/>
              </a:rPr>
              <a:t> indicates. Determine the torque (magnitude and direction) of this force about the ankle joint, which is located   </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chemeClr val="tx1"/>
                </a:solidFill>
                <a:effectLst/>
                <a:latin typeface="Arial" charset="0"/>
                <a:cs typeface="Arial" charset="0"/>
              </a:rPr>
              <a:t>away from point </a:t>
            </a:r>
            <a:r>
              <a:rPr kumimoji="0" lang="en-US" sz="1800" b="0" i="1" u="none" strike="noStrike" cap="none" normalizeH="0" baseline="0" dirty="0" smtClean="0">
                <a:ln>
                  <a:noFill/>
                </a:ln>
                <a:solidFill>
                  <a:schemeClr val="tx1"/>
                </a:solidFill>
                <a:effectLst/>
                <a:latin typeface="Arial" charset="0"/>
                <a:cs typeface="Arial" charset="0"/>
              </a:rPr>
              <a:t>P</a:t>
            </a:r>
            <a:r>
              <a:rPr kumimoji="0" lang="en-US" sz="1800" b="0" i="0" u="none" strike="noStrike" cap="none" normalizeH="0" baseline="0" dirty="0" smtClean="0">
                <a:ln>
                  <a:noFill/>
                </a:ln>
                <a:solidFill>
                  <a:schemeClr val="tx1"/>
                </a:solidFill>
                <a:effectLst/>
                <a:latin typeface="Arial" charset="0"/>
                <a:cs typeface="Arial" charset="0"/>
              </a:rPr>
              <a:t>. </a:t>
            </a:r>
          </a:p>
        </p:txBody>
      </p:sp>
      <p:pic>
        <p:nvPicPr>
          <p:cNvPr id="10242" name="Picture 2" descr="http://edugen.wileyplus.com/edugen/courses/crs6407/cutnell9780470879528/c09/math/math013.gif"/>
          <p:cNvPicPr>
            <a:picLocks noChangeAspect="1" noChangeArrowheads="1"/>
          </p:cNvPicPr>
          <p:nvPr/>
        </p:nvPicPr>
        <p:blipFill>
          <a:blip r:embed="rId4" cstate="print"/>
          <a:srcRect/>
          <a:stretch>
            <a:fillRect/>
          </a:stretch>
        </p:blipFill>
        <p:spPr bwMode="auto">
          <a:xfrm>
            <a:off x="11826875" y="-274638"/>
            <a:ext cx="1619250" cy="247650"/>
          </a:xfrm>
          <a:prstGeom prst="rect">
            <a:avLst/>
          </a:prstGeom>
          <a:noFill/>
        </p:spPr>
      </p:pic>
      <p:pic>
        <p:nvPicPr>
          <p:cNvPr id="10243" name="Picture 3" descr="http://edugen.wileyplus.com/edugen/courses/crs6407/cutnell9780470879528/c09/math/math014.gif"/>
          <p:cNvPicPr>
            <a:picLocks noChangeAspect="1" noChangeArrowheads="1"/>
          </p:cNvPicPr>
          <p:nvPr/>
        </p:nvPicPr>
        <p:blipFill>
          <a:blip r:embed="rId5" cstate="print"/>
          <a:srcRect/>
          <a:stretch>
            <a:fillRect/>
          </a:stretch>
        </p:blipFill>
        <p:spPr bwMode="auto">
          <a:xfrm>
            <a:off x="2590800" y="2971800"/>
            <a:ext cx="790575" cy="2000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Problem 3</a:t>
            </a:r>
            <a:endParaRPr lang="en-US" dirty="0"/>
          </a:p>
        </p:txBody>
      </p:sp>
      <p:sp>
        <p:nvSpPr>
          <p:cNvPr id="7" name="Rectangle 6"/>
          <p:cNvSpPr/>
          <p:nvPr/>
        </p:nvSpPr>
        <p:spPr>
          <a:xfrm>
            <a:off x="304800" y="1066800"/>
            <a:ext cx="8610600" cy="1569660"/>
          </a:xfrm>
          <a:prstGeom prst="rect">
            <a:avLst/>
          </a:prstGeom>
        </p:spPr>
        <p:txBody>
          <a:bodyPr wrap="square">
            <a:spAutoFit/>
          </a:bodyPr>
          <a:lstStyle/>
          <a:p>
            <a:r>
              <a:rPr lang="en-US" dirty="0" smtClean="0"/>
              <a:t>You are installing a new spark plug in your car, and the manual specifies that it be tightened to a torque that has a magnitude of 45 </a:t>
            </a:r>
            <a:r>
              <a:rPr lang="en-US" dirty="0" err="1" smtClean="0"/>
              <a:t>N.m</a:t>
            </a:r>
            <a:r>
              <a:rPr lang="en-US" dirty="0" smtClean="0"/>
              <a:t>. Using the data in the drawing, determine the magnitude </a:t>
            </a:r>
            <a:r>
              <a:rPr lang="en-US" i="1" dirty="0" smtClean="0"/>
              <a:t>F</a:t>
            </a:r>
            <a:r>
              <a:rPr lang="en-US" dirty="0" smtClean="0"/>
              <a:t> of the force that you must exert on the wrench.</a:t>
            </a:r>
            <a:endParaRPr lang="en-US" dirty="0"/>
          </a:p>
        </p:txBody>
      </p:sp>
      <p:pic>
        <p:nvPicPr>
          <p:cNvPr id="29700" name="Picture 4" descr="ID432_fg09_pr03"/>
          <p:cNvPicPr>
            <a:picLocks noChangeAspect="1" noChangeArrowheads="1"/>
          </p:cNvPicPr>
          <p:nvPr/>
        </p:nvPicPr>
        <p:blipFill>
          <a:blip r:embed="rId2" cstate="print"/>
          <a:srcRect/>
          <a:stretch>
            <a:fillRect/>
          </a:stretch>
        </p:blipFill>
        <p:spPr bwMode="auto">
          <a:xfrm>
            <a:off x="6096000" y="2362200"/>
            <a:ext cx="2486025" cy="226774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solidFill>
                  <a:srgbClr val="000000"/>
                </a:solidFill>
                <a:latin typeface="verdana" pitchFamily="34" charset="0"/>
                <a:cs typeface="Times New Roman" pitchFamily="18" charset="0"/>
              </a:rPr>
              <a:t>Equilibrium Of A Rigid Body</a:t>
            </a:r>
          </a:p>
        </p:txBody>
      </p:sp>
      <p:sp>
        <p:nvSpPr>
          <p:cNvPr id="11268" name="Text Box 4"/>
          <p:cNvSpPr txBox="1">
            <a:spLocks noChangeArrowheads="1"/>
          </p:cNvSpPr>
          <p:nvPr/>
        </p:nvSpPr>
        <p:spPr bwMode="auto">
          <a:xfrm>
            <a:off x="609600" y="2133600"/>
            <a:ext cx="7772400" cy="1552575"/>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A rigid body is in equilibrium if it has zero translational acceleration and zero angular acceleration. In equilibrium, the sum of the externally applied forces is zero, and the sum of the externally applied torques is zero:</a:t>
            </a:r>
            <a:endParaRPr lang="en-US"/>
          </a:p>
        </p:txBody>
      </p:sp>
      <p:pic>
        <p:nvPicPr>
          <p:cNvPr id="11270" name="Picture 6" descr="math008"/>
          <p:cNvPicPr>
            <a:picLocks noChangeAspect="1" noChangeArrowheads="1"/>
          </p:cNvPicPr>
          <p:nvPr/>
        </p:nvPicPr>
        <p:blipFill>
          <a:blip r:embed="rId2" cstate="print"/>
          <a:srcRect/>
          <a:stretch>
            <a:fillRect/>
          </a:stretch>
        </p:blipFill>
        <p:spPr bwMode="auto">
          <a:xfrm>
            <a:off x="990600" y="4013200"/>
            <a:ext cx="6400800" cy="701675"/>
          </a:xfrm>
          <a:prstGeom prst="rect">
            <a:avLst/>
          </a:prstGeom>
          <a:noFill/>
        </p:spPr>
      </p:pic>
      <p:pic>
        <p:nvPicPr>
          <p:cNvPr id="11272" name="Picture 8" descr="math009"/>
          <p:cNvPicPr>
            <a:picLocks noChangeAspect="1" noChangeArrowheads="1"/>
          </p:cNvPicPr>
          <p:nvPr/>
        </p:nvPicPr>
        <p:blipFill>
          <a:blip r:embed="rId3" cstate="print"/>
          <a:srcRect/>
          <a:stretch>
            <a:fillRect/>
          </a:stretch>
        </p:blipFill>
        <p:spPr bwMode="auto">
          <a:xfrm>
            <a:off x="3124200" y="5181600"/>
            <a:ext cx="2971800" cy="74771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0" y="914400"/>
            <a:ext cx="9144000" cy="5816977"/>
          </a:xfrm>
          <a:prstGeom prst="rect">
            <a:avLst/>
          </a:prstGeom>
          <a:noFill/>
          <a:ln w="9525">
            <a:noFill/>
            <a:miter lim="800000"/>
            <a:headEnd/>
            <a:tailEnd/>
          </a:ln>
          <a:effectLst/>
        </p:spPr>
        <p:txBody>
          <a:bodyPr>
            <a:spAutoFit/>
          </a:bodyPr>
          <a:lstStyle/>
          <a:p>
            <a:pPr>
              <a:spcBef>
                <a:spcPct val="50000"/>
              </a:spcBef>
            </a:pPr>
            <a:r>
              <a:rPr lang="en-US" b="1" dirty="0">
                <a:solidFill>
                  <a:srgbClr val="000000"/>
                </a:solidFill>
              </a:rPr>
              <a:t>1.</a:t>
            </a:r>
            <a:r>
              <a:rPr lang="en-US" dirty="0">
                <a:solidFill>
                  <a:srgbClr val="000000"/>
                </a:solidFill>
              </a:rPr>
              <a:t>Select the object to which the equations for equilibrium are to be applied.   </a:t>
            </a:r>
          </a:p>
          <a:p>
            <a:pPr>
              <a:spcBef>
                <a:spcPct val="50000"/>
              </a:spcBef>
            </a:pPr>
            <a:r>
              <a:rPr lang="en-US" b="1" dirty="0">
                <a:solidFill>
                  <a:srgbClr val="000000"/>
                </a:solidFill>
              </a:rPr>
              <a:t>2.</a:t>
            </a:r>
            <a:r>
              <a:rPr lang="en-US" dirty="0">
                <a:solidFill>
                  <a:srgbClr val="000000"/>
                </a:solidFill>
              </a:rPr>
              <a:t>Draw a free-body diagram that shows all the external forces acting on the object.   </a:t>
            </a:r>
          </a:p>
          <a:p>
            <a:pPr>
              <a:spcBef>
                <a:spcPct val="50000"/>
              </a:spcBef>
            </a:pPr>
            <a:r>
              <a:rPr lang="en-US" b="1" dirty="0">
                <a:solidFill>
                  <a:srgbClr val="000000"/>
                </a:solidFill>
              </a:rPr>
              <a:t>3.</a:t>
            </a:r>
            <a:r>
              <a:rPr lang="en-US" dirty="0">
                <a:solidFill>
                  <a:srgbClr val="000000"/>
                </a:solidFill>
              </a:rPr>
              <a:t>Choose a convenient set of </a:t>
            </a:r>
            <a:r>
              <a:rPr lang="en-US" i="1" dirty="0">
                <a:solidFill>
                  <a:srgbClr val="000000"/>
                </a:solidFill>
              </a:rPr>
              <a:t>x</a:t>
            </a:r>
            <a:r>
              <a:rPr lang="en-US" dirty="0">
                <a:solidFill>
                  <a:srgbClr val="000000"/>
                </a:solidFill>
              </a:rPr>
              <a:t>, </a:t>
            </a:r>
            <a:r>
              <a:rPr lang="en-US" i="1" dirty="0">
                <a:solidFill>
                  <a:srgbClr val="000000"/>
                </a:solidFill>
              </a:rPr>
              <a:t>y</a:t>
            </a:r>
            <a:r>
              <a:rPr lang="en-US" dirty="0">
                <a:solidFill>
                  <a:srgbClr val="000000"/>
                </a:solidFill>
              </a:rPr>
              <a:t> axes and resolve all forces into components that lie along these axes.   </a:t>
            </a:r>
          </a:p>
          <a:p>
            <a:pPr>
              <a:spcBef>
                <a:spcPct val="50000"/>
              </a:spcBef>
            </a:pPr>
            <a:r>
              <a:rPr lang="en-US" b="1" dirty="0">
                <a:solidFill>
                  <a:srgbClr val="000000"/>
                </a:solidFill>
              </a:rPr>
              <a:t>4.</a:t>
            </a:r>
            <a:r>
              <a:rPr lang="en-US" dirty="0">
                <a:solidFill>
                  <a:srgbClr val="000000"/>
                </a:solidFill>
              </a:rPr>
              <a:t>Apply the equations that specify the balance of forces at equilibrium: </a:t>
            </a:r>
            <a:r>
              <a:rPr lang="en-US" dirty="0" err="1">
                <a:solidFill>
                  <a:srgbClr val="000000"/>
                </a:solidFill>
                <a:latin typeface="Symbol" pitchFamily="18" charset="2"/>
              </a:rPr>
              <a:t>S</a:t>
            </a:r>
            <a:r>
              <a:rPr lang="en-US" i="1" dirty="0" err="1">
                <a:solidFill>
                  <a:srgbClr val="000000"/>
                </a:solidFill>
              </a:rPr>
              <a:t>F</a:t>
            </a:r>
            <a:r>
              <a:rPr lang="en-US" i="1" baseline="-30000" dirty="0" err="1">
                <a:solidFill>
                  <a:srgbClr val="000000"/>
                </a:solidFill>
              </a:rPr>
              <a:t>x</a:t>
            </a:r>
            <a:r>
              <a:rPr lang="en-US" dirty="0">
                <a:solidFill>
                  <a:srgbClr val="000000"/>
                </a:solidFill>
              </a:rPr>
              <a:t> = 0 and </a:t>
            </a:r>
            <a:r>
              <a:rPr lang="en-US" dirty="0" err="1" smtClean="0">
                <a:solidFill>
                  <a:srgbClr val="000000"/>
                </a:solidFill>
                <a:latin typeface="Symbol" pitchFamily="18" charset="2"/>
              </a:rPr>
              <a:t>S</a:t>
            </a:r>
            <a:r>
              <a:rPr lang="en-US" i="1" dirty="0" err="1" smtClean="0">
                <a:solidFill>
                  <a:srgbClr val="000000"/>
                </a:solidFill>
              </a:rPr>
              <a:t>F</a:t>
            </a:r>
            <a:r>
              <a:rPr lang="en-US" i="1" baseline="-30000" dirty="0" err="1" smtClean="0">
                <a:solidFill>
                  <a:srgbClr val="000000"/>
                </a:solidFill>
              </a:rPr>
              <a:t>y</a:t>
            </a:r>
            <a:r>
              <a:rPr lang="en-US" dirty="0" smtClean="0">
                <a:solidFill>
                  <a:srgbClr val="000000"/>
                </a:solidFill>
              </a:rPr>
              <a:t> </a:t>
            </a:r>
            <a:r>
              <a:rPr lang="en-US" dirty="0">
                <a:solidFill>
                  <a:srgbClr val="000000"/>
                </a:solidFill>
              </a:rPr>
              <a:t>= 0.   </a:t>
            </a:r>
          </a:p>
          <a:p>
            <a:pPr>
              <a:spcBef>
                <a:spcPct val="50000"/>
              </a:spcBef>
            </a:pPr>
            <a:r>
              <a:rPr lang="en-US" b="1" dirty="0">
                <a:solidFill>
                  <a:srgbClr val="000000"/>
                </a:solidFill>
              </a:rPr>
              <a:t>5.</a:t>
            </a:r>
            <a:r>
              <a:rPr lang="en-US" dirty="0">
                <a:solidFill>
                  <a:srgbClr val="000000"/>
                </a:solidFill>
              </a:rPr>
              <a:t>Select a convenient axis of rotation. Identify the point where each external force acts on the object, and calculate the torque produced by each force about the axis of rotation. Set the sum of the torques about this axis equal to zero: </a:t>
            </a:r>
            <a:r>
              <a:rPr lang="en-US" dirty="0">
                <a:solidFill>
                  <a:srgbClr val="000000"/>
                </a:solidFill>
                <a:latin typeface="Symbol" pitchFamily="18" charset="2"/>
              </a:rPr>
              <a:t>S</a:t>
            </a:r>
            <a:r>
              <a:rPr lang="en-US" i="1" dirty="0">
                <a:solidFill>
                  <a:srgbClr val="000000"/>
                </a:solidFill>
                <a:latin typeface="Symbol" pitchFamily="18" charset="2"/>
              </a:rPr>
              <a:t>t</a:t>
            </a:r>
            <a:r>
              <a:rPr lang="en-US" dirty="0">
                <a:solidFill>
                  <a:srgbClr val="000000"/>
                </a:solidFill>
              </a:rPr>
              <a:t> = 0.   </a:t>
            </a:r>
          </a:p>
          <a:p>
            <a:pPr>
              <a:spcBef>
                <a:spcPct val="50000"/>
              </a:spcBef>
            </a:pPr>
            <a:r>
              <a:rPr lang="en-US" b="1" dirty="0">
                <a:solidFill>
                  <a:srgbClr val="000000"/>
                </a:solidFill>
              </a:rPr>
              <a:t>6.</a:t>
            </a:r>
            <a:r>
              <a:rPr lang="en-US" dirty="0">
                <a:solidFill>
                  <a:srgbClr val="000000"/>
                </a:solidFill>
              </a:rPr>
              <a:t>Solve the equations for the desired unknown quantities.</a:t>
            </a:r>
            <a:endParaRPr lang="en-US" dirty="0"/>
          </a:p>
        </p:txBody>
      </p:sp>
      <p:sp>
        <p:nvSpPr>
          <p:cNvPr id="12293" name="Rectangle 5"/>
          <p:cNvSpPr>
            <a:spLocks noGrp="1" noChangeArrowheads="1"/>
          </p:cNvSpPr>
          <p:nvPr>
            <p:ph type="title"/>
          </p:nvPr>
        </p:nvSpPr>
        <p:spPr>
          <a:xfrm>
            <a:off x="685800" y="0"/>
            <a:ext cx="8229600" cy="1143000"/>
          </a:xfrm>
        </p:spPr>
        <p:txBody>
          <a:bodyPr/>
          <a:lstStyle/>
          <a:p>
            <a:r>
              <a:rPr lang="en-US" sz="2400" b="1">
                <a:solidFill>
                  <a:srgbClr val="000000"/>
                </a:solidFill>
              </a:rPr>
              <a:t>Applying the Conditions of Equilibrium to a Rigid Body</a:t>
            </a:r>
            <a:r>
              <a:rPr lang="en-US" sz="240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20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fade">
                                      <p:cBhvr>
                                        <p:cTn id="12" dur="2000"/>
                                        <p:tgtEl>
                                          <p:spTgt spid="122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2">
                                            <p:txEl>
                                              <p:pRg st="2" end="2"/>
                                            </p:txEl>
                                          </p:spTgt>
                                        </p:tgtEl>
                                        <p:attrNameLst>
                                          <p:attrName>style.visibility</p:attrName>
                                        </p:attrNameLst>
                                      </p:cBhvr>
                                      <p:to>
                                        <p:strVal val="visible"/>
                                      </p:to>
                                    </p:set>
                                    <p:animEffect transition="in" filter="fade">
                                      <p:cBhvr>
                                        <p:cTn id="17" dur="2000"/>
                                        <p:tgtEl>
                                          <p:spTgt spid="122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2">
                                            <p:txEl>
                                              <p:pRg st="3" end="3"/>
                                            </p:txEl>
                                          </p:spTgt>
                                        </p:tgtEl>
                                        <p:attrNameLst>
                                          <p:attrName>style.visibility</p:attrName>
                                        </p:attrNameLst>
                                      </p:cBhvr>
                                      <p:to>
                                        <p:strVal val="visible"/>
                                      </p:to>
                                    </p:set>
                                    <p:animEffect transition="in" filter="fade">
                                      <p:cBhvr>
                                        <p:cTn id="22" dur="2000"/>
                                        <p:tgtEl>
                                          <p:spTgt spid="122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2">
                                            <p:txEl>
                                              <p:pRg st="4" end="4"/>
                                            </p:txEl>
                                          </p:spTgt>
                                        </p:tgtEl>
                                        <p:attrNameLst>
                                          <p:attrName>style.visibility</p:attrName>
                                        </p:attrNameLst>
                                      </p:cBhvr>
                                      <p:to>
                                        <p:strVal val="visible"/>
                                      </p:to>
                                    </p:set>
                                    <p:animEffect transition="in" filter="fade">
                                      <p:cBhvr>
                                        <p:cTn id="27" dur="2000"/>
                                        <p:tgtEl>
                                          <p:spTgt spid="122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2">
                                            <p:txEl>
                                              <p:pRg st="5" end="5"/>
                                            </p:txEl>
                                          </p:spTgt>
                                        </p:tgtEl>
                                        <p:attrNameLst>
                                          <p:attrName>style.visibility</p:attrName>
                                        </p:attrNameLst>
                                      </p:cBhvr>
                                      <p:to>
                                        <p:strVal val="visible"/>
                                      </p:to>
                                    </p:set>
                                    <p:animEffect transition="in" filter="fade">
                                      <p:cBhvr>
                                        <p:cTn id="32" dur="2000"/>
                                        <p:tgtEl>
                                          <p:spTgt spid="122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429</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Ch-9: Rotational Dynamics </vt:lpstr>
      <vt:lpstr>Translational and Rotational Motion</vt:lpstr>
      <vt:lpstr>Torque</vt:lpstr>
      <vt:lpstr>Definition of Torque  </vt:lpstr>
      <vt:lpstr>Line of action and Lever arm</vt:lpstr>
      <vt:lpstr>The Achilles Tendon </vt:lpstr>
      <vt:lpstr>Problem 3</vt:lpstr>
      <vt:lpstr>Equilibrium Of A Rigid Body</vt:lpstr>
      <vt:lpstr>Applying the Conditions of Equilibrium to a Rigid Body </vt:lpstr>
      <vt:lpstr>Problem 12 </vt:lpstr>
      <vt:lpstr>Problem</vt:lpstr>
      <vt:lpstr>Center of Gravity/Mass</vt:lpstr>
      <vt:lpstr>Example 6  The Center of Gravity of an Arm</vt:lpstr>
      <vt:lpstr>Overloading a Cargo Plane</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Chapter-9 Rotational Dynamics</dc:title>
  <dc:creator>mahesp</dc:creator>
  <cp:lastModifiedBy>mahes</cp:lastModifiedBy>
  <cp:revision>19</cp:revision>
  <dcterms:created xsi:type="dcterms:W3CDTF">2003-10-22T12:59:31Z</dcterms:created>
  <dcterms:modified xsi:type="dcterms:W3CDTF">2015-11-03T03:05:15Z</dcterms:modified>
</cp:coreProperties>
</file>