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8" r:id="rId3"/>
    <p:sldId id="320" r:id="rId4"/>
    <p:sldId id="322" r:id="rId5"/>
    <p:sldId id="306" r:id="rId6"/>
    <p:sldId id="308" r:id="rId7"/>
    <p:sldId id="285" r:id="rId8"/>
    <p:sldId id="276" r:id="rId9"/>
    <p:sldId id="277" r:id="rId10"/>
    <p:sldId id="278" r:id="rId11"/>
    <p:sldId id="280" r:id="rId12"/>
    <p:sldId id="279" r:id="rId13"/>
    <p:sldId id="286" r:id="rId14"/>
    <p:sldId id="301" r:id="rId15"/>
    <p:sldId id="304"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71" d="100"/>
          <a:sy n="71" d="100"/>
        </p:scale>
        <p:origin x="-86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DCE224-02E7-4098-9203-2112024888C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08DC89-8741-4826-9D11-2437B468CEC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BC5A92-45A5-48B1-BAE0-A7CF709AF80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D3158A-A96A-45F3-859E-59192395ABE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D717C0-A599-42CB-9A59-51058E52DAC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FF3B36-FE6A-4EE4-B45C-4450429407B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8628936-7EBB-4757-B88F-33297126C77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B5AEC29-A7F5-4926-BA98-EA7847DA8BA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5A60BAF-9A3E-453F-8796-EF8CBACCB5C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BBB9FF5-08AF-432F-8A73-BC771E252BB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EB7EA2E-2ECC-4C14-BD53-259B54B1C67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D0AB6A7-1F11-4258-9EE8-ED39998B9C7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381000"/>
            <a:ext cx="7772400" cy="1143000"/>
          </a:xfrm>
        </p:spPr>
        <p:txBody>
          <a:bodyPr/>
          <a:lstStyle/>
          <a:p>
            <a:r>
              <a:rPr lang="en-US" b="1">
                <a:solidFill>
                  <a:srgbClr val="000000"/>
                </a:solidFill>
                <a:latin typeface="Arial" charset="0"/>
              </a:rPr>
              <a:t>Chapter 7</a:t>
            </a:r>
            <a:br>
              <a:rPr lang="en-US" b="1">
                <a:solidFill>
                  <a:srgbClr val="000000"/>
                </a:solidFill>
                <a:latin typeface="Arial" charset="0"/>
              </a:rPr>
            </a:br>
            <a:r>
              <a:rPr lang="en-US" b="1">
                <a:solidFill>
                  <a:srgbClr val="000000"/>
                </a:solidFill>
                <a:latin typeface="Arial" charset="0"/>
              </a:rPr>
              <a:t>Impulse and Momentum</a:t>
            </a:r>
          </a:p>
        </p:txBody>
      </p:sp>
      <p:sp>
        <p:nvSpPr>
          <p:cNvPr id="2053" name="Text Box 5"/>
          <p:cNvSpPr txBox="1">
            <a:spLocks noChangeArrowheads="1"/>
          </p:cNvSpPr>
          <p:nvPr/>
        </p:nvSpPr>
        <p:spPr bwMode="auto">
          <a:xfrm>
            <a:off x="746125" y="1946275"/>
            <a:ext cx="3292475" cy="457200"/>
          </a:xfrm>
          <a:prstGeom prst="rect">
            <a:avLst/>
          </a:prstGeom>
          <a:noFill/>
          <a:ln w="9525">
            <a:noFill/>
            <a:miter lim="800000"/>
            <a:headEnd/>
            <a:tailEnd/>
          </a:ln>
          <a:effectLst/>
        </p:spPr>
        <p:txBody>
          <a:bodyPr>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762000"/>
            <a:ext cx="7772400" cy="1143000"/>
          </a:xfrm>
        </p:spPr>
        <p:txBody>
          <a:bodyPr/>
          <a:lstStyle/>
          <a:p>
            <a:r>
              <a:rPr lang="en-US" b="1">
                <a:solidFill>
                  <a:srgbClr val="000000"/>
                </a:solidFill>
                <a:latin typeface="Arial" charset="0"/>
                <a:cs typeface="Arial" charset="0"/>
              </a:rPr>
              <a:t>7.2 </a:t>
            </a:r>
            <a:r>
              <a:rPr lang="en-US" b="1">
                <a:solidFill>
                  <a:srgbClr val="009999"/>
                </a:solidFill>
                <a:latin typeface="Arial" charset="0"/>
                <a:cs typeface="Arial" charset="0"/>
              </a:rPr>
              <a:t>The Principle of Conservation of Linear Momentum</a:t>
            </a:r>
          </a:p>
        </p:txBody>
      </p:sp>
      <p:sp>
        <p:nvSpPr>
          <p:cNvPr id="24579" name="Text Box 3"/>
          <p:cNvSpPr txBox="1">
            <a:spLocks noChangeArrowheads="1"/>
          </p:cNvSpPr>
          <p:nvPr/>
        </p:nvSpPr>
        <p:spPr bwMode="auto">
          <a:xfrm>
            <a:off x="685800" y="2590800"/>
            <a:ext cx="7543800" cy="822325"/>
          </a:xfrm>
          <a:prstGeom prst="rect">
            <a:avLst/>
          </a:prstGeom>
          <a:noFill/>
          <a:ln w="9525">
            <a:noFill/>
            <a:miter lim="800000"/>
            <a:headEnd/>
            <a:tailEnd/>
          </a:ln>
          <a:effectLst/>
        </p:spPr>
        <p:txBody>
          <a:bodyPr>
            <a:spAutoFit/>
          </a:bodyPr>
          <a:lstStyle/>
          <a:p>
            <a:pPr>
              <a:spcBef>
                <a:spcPct val="50000"/>
              </a:spcBef>
            </a:pPr>
            <a:r>
              <a:rPr lang="en-US" dirty="0"/>
              <a:t>The total linear </a:t>
            </a:r>
            <a:r>
              <a:rPr lang="en-US" dirty="0">
                <a:solidFill>
                  <a:srgbClr val="009900"/>
                </a:solidFill>
              </a:rPr>
              <a:t>momentum</a:t>
            </a:r>
            <a:r>
              <a:rPr lang="en-US" dirty="0"/>
              <a:t> of an isolated system remains constant (is conserved).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20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b="1">
                <a:solidFill>
                  <a:srgbClr val="009999"/>
                </a:solidFill>
                <a:latin typeface="Arial" charset="0"/>
                <a:cs typeface="Arial" charset="0"/>
              </a:rPr>
              <a:t>EXAMPLE 5 </a:t>
            </a:r>
            <a:br>
              <a:rPr lang="en-US" b="1">
                <a:solidFill>
                  <a:srgbClr val="009999"/>
                </a:solidFill>
                <a:latin typeface="Arial" charset="0"/>
                <a:cs typeface="Arial" charset="0"/>
              </a:rPr>
            </a:br>
            <a:r>
              <a:rPr lang="en-US" b="1">
                <a:solidFill>
                  <a:srgbClr val="000000"/>
                </a:solidFill>
                <a:latin typeface="Arial" charset="0"/>
                <a:cs typeface="Arial" charset="0"/>
              </a:rPr>
              <a:t>Assembling a Freight Train</a:t>
            </a:r>
          </a:p>
        </p:txBody>
      </p:sp>
      <p:sp>
        <p:nvSpPr>
          <p:cNvPr id="26628" name="Text Box 4"/>
          <p:cNvSpPr txBox="1">
            <a:spLocks noChangeArrowheads="1"/>
          </p:cNvSpPr>
          <p:nvPr/>
        </p:nvSpPr>
        <p:spPr bwMode="auto">
          <a:xfrm>
            <a:off x="457200" y="2133600"/>
            <a:ext cx="7848600" cy="2282825"/>
          </a:xfrm>
          <a:prstGeom prst="rect">
            <a:avLst/>
          </a:prstGeom>
          <a:noFill/>
          <a:ln w="9525">
            <a:noFill/>
            <a:miter lim="800000"/>
            <a:headEnd/>
            <a:tailEnd/>
          </a:ln>
          <a:effectLst/>
        </p:spPr>
        <p:txBody>
          <a:bodyPr>
            <a:spAutoFit/>
          </a:bodyPr>
          <a:lstStyle/>
          <a:p>
            <a:pPr>
              <a:spcBef>
                <a:spcPct val="50000"/>
              </a:spcBef>
            </a:pPr>
            <a:r>
              <a:rPr lang="en-US"/>
              <a:t>A freight train is being assembled in a switching yard, and Figure </a:t>
            </a:r>
            <a:r>
              <a:rPr lang="en-US">
                <a:solidFill>
                  <a:srgbClr val="009999"/>
                </a:solidFill>
              </a:rPr>
              <a:t>7.10</a:t>
            </a:r>
            <a:r>
              <a:rPr lang="en-US"/>
              <a:t> shows two boxcars. Car 1 has a </a:t>
            </a:r>
            <a:r>
              <a:rPr lang="en-US">
                <a:solidFill>
                  <a:srgbClr val="009900"/>
                </a:solidFill>
              </a:rPr>
              <a:t>mass</a:t>
            </a:r>
            <a:r>
              <a:rPr lang="en-US"/>
              <a:t> of </a:t>
            </a:r>
            <a:r>
              <a:rPr lang="en-US" i="1"/>
              <a:t>m</a:t>
            </a:r>
            <a:r>
              <a:rPr lang="en-US" baseline="-30000"/>
              <a:t>1</a:t>
            </a:r>
            <a:r>
              <a:rPr lang="en-US"/>
              <a:t> = 65×10</a:t>
            </a:r>
            <a:r>
              <a:rPr lang="en-US" baseline="30000"/>
              <a:t>3</a:t>
            </a:r>
            <a:r>
              <a:rPr lang="en-US"/>
              <a:t> kg and moves at a </a:t>
            </a:r>
            <a:r>
              <a:rPr lang="en-US">
                <a:solidFill>
                  <a:srgbClr val="009900"/>
                </a:solidFill>
              </a:rPr>
              <a:t>velocity</a:t>
            </a:r>
            <a:r>
              <a:rPr lang="en-US"/>
              <a:t> of </a:t>
            </a:r>
            <a:r>
              <a:rPr lang="en-US" i="1"/>
              <a:t>v</a:t>
            </a:r>
            <a:r>
              <a:rPr lang="en-US" baseline="-30000"/>
              <a:t>01</a:t>
            </a:r>
            <a:r>
              <a:rPr lang="en-US"/>
              <a:t> = +0.80 m/s. Car 2, with a mass of </a:t>
            </a:r>
            <a:r>
              <a:rPr lang="en-US" i="1"/>
              <a:t>m</a:t>
            </a:r>
            <a:r>
              <a:rPr lang="en-US" baseline="-30000"/>
              <a:t>2</a:t>
            </a:r>
            <a:r>
              <a:rPr lang="en-US"/>
              <a:t> = 92×10</a:t>
            </a:r>
            <a:r>
              <a:rPr lang="en-US" baseline="30000"/>
              <a:t>3</a:t>
            </a:r>
            <a:r>
              <a:rPr lang="en-US"/>
              <a:t> kg and a velocity of </a:t>
            </a:r>
            <a:r>
              <a:rPr lang="en-US" i="1"/>
              <a:t>v</a:t>
            </a:r>
            <a:r>
              <a:rPr lang="en-US" baseline="-30000"/>
              <a:t>02</a:t>
            </a:r>
            <a:r>
              <a:rPr lang="en-US"/>
              <a:t> = +1.3 m/s, overtakes car 1 and couples to it. Neglecting </a:t>
            </a:r>
            <a:r>
              <a:rPr lang="en-US">
                <a:solidFill>
                  <a:srgbClr val="009900"/>
                </a:solidFill>
              </a:rPr>
              <a:t>friction</a:t>
            </a:r>
            <a:r>
              <a:rPr lang="en-US"/>
              <a:t>, find the common velocity </a:t>
            </a:r>
            <a:r>
              <a:rPr lang="en-US" i="1"/>
              <a:t>v</a:t>
            </a:r>
            <a:r>
              <a:rPr lang="en-US" baseline="-30000"/>
              <a:t>f</a:t>
            </a:r>
            <a:r>
              <a:rPr lang="en-US"/>
              <a:t> of the cars after they become coupled.</a:t>
            </a:r>
          </a:p>
        </p:txBody>
      </p:sp>
      <p:pic>
        <p:nvPicPr>
          <p:cNvPr id="26630" name="Picture 6" descr="F:\PhsH\media\content\main\graphics\illustr\ch7\fig07_10.gif"/>
          <p:cNvPicPr>
            <a:picLocks noChangeAspect="1" noChangeArrowheads="1"/>
          </p:cNvPicPr>
          <p:nvPr/>
        </p:nvPicPr>
        <p:blipFill>
          <a:blip r:embed="rId2" cstate="print"/>
          <a:srcRect/>
          <a:stretch>
            <a:fillRect/>
          </a:stretch>
        </p:blipFill>
        <p:spPr bwMode="auto">
          <a:xfrm>
            <a:off x="1981200" y="4724400"/>
            <a:ext cx="5143500" cy="12573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b="1">
                <a:solidFill>
                  <a:srgbClr val="009999"/>
                </a:solidFill>
                <a:latin typeface="Arial" charset="0"/>
                <a:cs typeface="Arial" charset="0"/>
              </a:rPr>
              <a:t>EXAMPLE 6 </a:t>
            </a:r>
            <a:r>
              <a:rPr lang="en-US" b="1">
                <a:solidFill>
                  <a:srgbClr val="000000"/>
                </a:solidFill>
                <a:latin typeface="Arial" charset="0"/>
                <a:cs typeface="Arial" charset="0"/>
              </a:rPr>
              <a:t>Ice Skaters</a:t>
            </a:r>
          </a:p>
        </p:txBody>
      </p:sp>
      <p:sp>
        <p:nvSpPr>
          <p:cNvPr id="25604" name="Text Box 4"/>
          <p:cNvSpPr txBox="1">
            <a:spLocks noChangeArrowheads="1"/>
          </p:cNvSpPr>
          <p:nvPr/>
        </p:nvSpPr>
        <p:spPr bwMode="auto">
          <a:xfrm>
            <a:off x="609600" y="1828800"/>
            <a:ext cx="7543800" cy="2282825"/>
          </a:xfrm>
          <a:prstGeom prst="rect">
            <a:avLst/>
          </a:prstGeom>
          <a:noFill/>
          <a:ln w="9525">
            <a:noFill/>
            <a:miter lim="800000"/>
            <a:headEnd/>
            <a:tailEnd/>
          </a:ln>
          <a:effectLst/>
        </p:spPr>
        <p:txBody>
          <a:bodyPr>
            <a:spAutoFit/>
          </a:bodyPr>
          <a:lstStyle/>
          <a:p>
            <a:pPr>
              <a:spcBef>
                <a:spcPct val="50000"/>
              </a:spcBef>
            </a:pPr>
            <a:r>
              <a:rPr lang="en-US"/>
              <a:t>Starting from rest, two skaters “push off” against each other on smooth level ice, where </a:t>
            </a:r>
            <a:r>
              <a:rPr lang="en-US">
                <a:solidFill>
                  <a:srgbClr val="009900"/>
                </a:solidFill>
              </a:rPr>
              <a:t>friction</a:t>
            </a:r>
            <a:r>
              <a:rPr lang="en-US"/>
              <a:t> is negligible. As Figure </a:t>
            </a:r>
            <a:r>
              <a:rPr lang="en-US">
                <a:solidFill>
                  <a:srgbClr val="009999"/>
                </a:solidFill>
              </a:rPr>
              <a:t>7.11a</a:t>
            </a:r>
            <a:r>
              <a:rPr lang="en-US"/>
              <a:t> shows, one is a woman (</a:t>
            </a:r>
            <a:r>
              <a:rPr lang="en-US" i="1"/>
              <a:t>m</a:t>
            </a:r>
            <a:r>
              <a:rPr lang="en-US" baseline="-30000"/>
              <a:t>1</a:t>
            </a:r>
            <a:r>
              <a:rPr lang="en-US"/>
              <a:t> = 54 kg), and one is a man (</a:t>
            </a:r>
            <a:r>
              <a:rPr lang="en-US" i="1"/>
              <a:t>m</a:t>
            </a:r>
            <a:r>
              <a:rPr lang="en-US" baseline="-30000"/>
              <a:t>2</a:t>
            </a:r>
            <a:r>
              <a:rPr lang="en-US"/>
              <a:t> = 88 kg). Part </a:t>
            </a:r>
            <a:r>
              <a:rPr lang="en-US" i="1"/>
              <a:t>b</a:t>
            </a:r>
            <a:r>
              <a:rPr lang="en-US"/>
              <a:t> of the drawing shows that the woman moves away with a </a:t>
            </a:r>
            <a:r>
              <a:rPr lang="en-US">
                <a:solidFill>
                  <a:srgbClr val="009900"/>
                </a:solidFill>
              </a:rPr>
              <a:t>velocity</a:t>
            </a:r>
            <a:r>
              <a:rPr lang="en-US"/>
              <a:t> of </a:t>
            </a:r>
            <a:r>
              <a:rPr lang="en-US" i="1"/>
              <a:t>v</a:t>
            </a:r>
            <a:r>
              <a:rPr lang="en-US" baseline="-30000"/>
              <a:t>f1</a:t>
            </a:r>
            <a:r>
              <a:rPr lang="en-US"/>
              <a:t> = +2.5 m/s. Find the “recoil” velocity </a:t>
            </a:r>
            <a:r>
              <a:rPr lang="en-US" i="1"/>
              <a:t>v</a:t>
            </a:r>
            <a:r>
              <a:rPr lang="en-US" baseline="-30000"/>
              <a:t>f2</a:t>
            </a:r>
            <a:r>
              <a:rPr lang="en-US"/>
              <a:t> of the man.</a:t>
            </a:r>
          </a:p>
        </p:txBody>
      </p:sp>
      <p:pic>
        <p:nvPicPr>
          <p:cNvPr id="25606" name="Picture 6" descr="F:\PhsH\media\content\main\graphics\illustr\ch7\fig07_11c.gif"/>
          <p:cNvPicPr>
            <a:picLocks noChangeAspect="1" noChangeArrowheads="1"/>
          </p:cNvPicPr>
          <p:nvPr/>
        </p:nvPicPr>
        <p:blipFill>
          <a:blip r:embed="rId2" cstate="print"/>
          <a:srcRect/>
          <a:stretch>
            <a:fillRect/>
          </a:stretch>
        </p:blipFill>
        <p:spPr bwMode="auto">
          <a:xfrm>
            <a:off x="2362200" y="4267200"/>
            <a:ext cx="5246688" cy="227488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b="1">
                <a:solidFill>
                  <a:srgbClr val="000000"/>
                </a:solidFill>
                <a:latin typeface="Arial" charset="0"/>
                <a:cs typeface="Arial" charset="0"/>
              </a:rPr>
              <a:t>Collisions</a:t>
            </a:r>
          </a:p>
        </p:txBody>
      </p:sp>
      <p:sp>
        <p:nvSpPr>
          <p:cNvPr id="32772" name="Text Box 4"/>
          <p:cNvSpPr txBox="1">
            <a:spLocks noChangeArrowheads="1"/>
          </p:cNvSpPr>
          <p:nvPr/>
        </p:nvSpPr>
        <p:spPr bwMode="auto">
          <a:xfrm>
            <a:off x="228600" y="2057400"/>
            <a:ext cx="8458200" cy="3743325"/>
          </a:xfrm>
          <a:prstGeom prst="rect">
            <a:avLst/>
          </a:prstGeom>
          <a:noFill/>
          <a:ln w="9525">
            <a:noFill/>
            <a:miter lim="800000"/>
            <a:headEnd/>
            <a:tailEnd/>
          </a:ln>
          <a:effectLst/>
        </p:spPr>
        <p:txBody>
          <a:bodyPr>
            <a:spAutoFit/>
          </a:bodyPr>
          <a:lstStyle/>
          <a:p>
            <a:pPr>
              <a:spcBef>
                <a:spcPct val="50000"/>
              </a:spcBef>
            </a:pPr>
            <a:r>
              <a:rPr lang="en-US" dirty="0"/>
              <a:t>Collisions are often classified according to whether the total kinetic energy changes during the collision:</a:t>
            </a:r>
          </a:p>
          <a:p>
            <a:pPr>
              <a:spcBef>
                <a:spcPct val="50000"/>
              </a:spcBef>
            </a:pPr>
            <a:r>
              <a:rPr lang="en-US" b="1" dirty="0">
                <a:solidFill>
                  <a:srgbClr val="000000"/>
                </a:solidFill>
              </a:rPr>
              <a:t>1.</a:t>
            </a:r>
            <a:r>
              <a:rPr lang="en-US" b="1" i="1" dirty="0">
                <a:solidFill>
                  <a:srgbClr val="000000"/>
                </a:solidFill>
              </a:rPr>
              <a:t>Elastic collision</a:t>
            </a:r>
            <a:r>
              <a:rPr lang="en-US" dirty="0">
                <a:solidFill>
                  <a:srgbClr val="000000"/>
                </a:solidFill>
              </a:rPr>
              <a:t>—One in which the total kinetic energy of the system after the collision is equal to the total kinetic energy before the collision. </a:t>
            </a:r>
          </a:p>
          <a:p>
            <a:pPr>
              <a:spcBef>
                <a:spcPct val="50000"/>
              </a:spcBef>
            </a:pPr>
            <a:r>
              <a:rPr lang="en-US" b="1" dirty="0">
                <a:solidFill>
                  <a:srgbClr val="000000"/>
                </a:solidFill>
              </a:rPr>
              <a:t>2.</a:t>
            </a:r>
            <a:r>
              <a:rPr lang="en-US" b="1" i="1" dirty="0">
                <a:solidFill>
                  <a:srgbClr val="000000"/>
                </a:solidFill>
              </a:rPr>
              <a:t>Inelastic collision</a:t>
            </a:r>
            <a:r>
              <a:rPr lang="en-US" dirty="0">
                <a:solidFill>
                  <a:srgbClr val="000000"/>
                </a:solidFill>
              </a:rPr>
              <a:t>—One in which the total kinetic energy of the system is not the same before and after the collision; if the objects stick together after colliding, the collision is said to be completely inelastic.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fade">
                                      <p:cBhvr>
                                        <p:cTn id="7" dur="2000"/>
                                        <p:tgtEl>
                                          <p:spTgt spid="327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772">
                                            <p:txEl>
                                              <p:pRg st="1" end="1"/>
                                            </p:txEl>
                                          </p:spTgt>
                                        </p:tgtEl>
                                        <p:attrNameLst>
                                          <p:attrName>style.visibility</p:attrName>
                                        </p:attrNameLst>
                                      </p:cBhvr>
                                      <p:to>
                                        <p:strVal val="visible"/>
                                      </p:to>
                                    </p:set>
                                    <p:animEffect transition="in" filter="fade">
                                      <p:cBhvr>
                                        <p:cTn id="12" dur="2000"/>
                                        <p:tgtEl>
                                          <p:spTgt spid="327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772">
                                            <p:txEl>
                                              <p:pRg st="2" end="2"/>
                                            </p:txEl>
                                          </p:spTgt>
                                        </p:tgtEl>
                                        <p:attrNameLst>
                                          <p:attrName>style.visibility</p:attrName>
                                        </p:attrNameLst>
                                      </p:cBhvr>
                                      <p:to>
                                        <p:strVal val="visible"/>
                                      </p:to>
                                    </p:set>
                                    <p:animEffect transition="in" filter="fade">
                                      <p:cBhvr>
                                        <p:cTn id="17" dur="2000"/>
                                        <p:tgtEl>
                                          <p:spTgt spid="3277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3" name="Picture 5" descr="http://edugen.wiley.com/edugen/courses/crs1000/art/images/c07/nw0250.gif"/>
          <p:cNvPicPr>
            <a:picLocks noChangeAspect="1" noChangeArrowheads="1"/>
          </p:cNvPicPr>
          <p:nvPr/>
        </p:nvPicPr>
        <p:blipFill>
          <a:blip r:embed="rId2" cstate="print"/>
          <a:srcRect/>
          <a:stretch>
            <a:fillRect/>
          </a:stretch>
        </p:blipFill>
        <p:spPr bwMode="auto">
          <a:xfrm>
            <a:off x="3276600" y="762000"/>
            <a:ext cx="2343150" cy="52578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b="1">
                <a:solidFill>
                  <a:srgbClr val="000000"/>
                </a:solidFill>
                <a:latin typeface="verdana" pitchFamily="34" charset="0"/>
              </a:rPr>
              <a:t>Collisions in One Dimension</a:t>
            </a:r>
          </a:p>
        </p:txBody>
      </p:sp>
      <p:pic>
        <p:nvPicPr>
          <p:cNvPr id="51205" name="Picture 5" descr="http://edugen.wiley.com/edugen/courses/crs1000/art/images/c07/nw0249.gif"/>
          <p:cNvPicPr>
            <a:picLocks noChangeAspect="1" noChangeArrowheads="1"/>
          </p:cNvPicPr>
          <p:nvPr/>
        </p:nvPicPr>
        <p:blipFill>
          <a:blip r:embed="rId2" cstate="print"/>
          <a:srcRect/>
          <a:stretch>
            <a:fillRect/>
          </a:stretch>
        </p:blipFill>
        <p:spPr bwMode="auto">
          <a:xfrm>
            <a:off x="2667000" y="1828800"/>
            <a:ext cx="3716338" cy="3357563"/>
          </a:xfrm>
          <a:prstGeom prst="rect">
            <a:avLst/>
          </a:prstGeom>
          <a:noFill/>
        </p:spPr>
      </p:pic>
      <p:sp>
        <p:nvSpPr>
          <p:cNvPr id="51206" name="Text Box 6"/>
          <p:cNvSpPr txBox="1">
            <a:spLocks noChangeArrowheads="1"/>
          </p:cNvSpPr>
          <p:nvPr/>
        </p:nvSpPr>
        <p:spPr bwMode="auto">
          <a:xfrm>
            <a:off x="609600" y="5630863"/>
            <a:ext cx="8001000" cy="1004887"/>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dirty="0"/>
              <a:t>Apply the conservation of momentum.</a:t>
            </a:r>
          </a:p>
          <a:p>
            <a:pPr marL="457200" indent="-457200">
              <a:spcBef>
                <a:spcPct val="50000"/>
              </a:spcBef>
              <a:buFontTx/>
              <a:buAutoNum type="arabicPeriod"/>
            </a:pPr>
            <a:r>
              <a:rPr lang="en-US" dirty="0"/>
              <a:t>If the collision is elastic, apply the conservation of energy.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06">
                                            <p:txEl>
                                              <p:pRg st="0" end="0"/>
                                            </p:txEl>
                                          </p:spTgt>
                                        </p:tgtEl>
                                        <p:attrNameLst>
                                          <p:attrName>style.visibility</p:attrName>
                                        </p:attrNameLst>
                                      </p:cBhvr>
                                      <p:to>
                                        <p:strVal val="visible"/>
                                      </p:to>
                                    </p:set>
                                    <p:animEffect transition="in" filter="fade">
                                      <p:cBhvr>
                                        <p:cTn id="7" dur="2000"/>
                                        <p:tgtEl>
                                          <p:spTgt spid="512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06">
                                            <p:txEl>
                                              <p:pRg st="1" end="1"/>
                                            </p:txEl>
                                          </p:spTgt>
                                        </p:tgtEl>
                                        <p:attrNameLst>
                                          <p:attrName>style.visibility</p:attrName>
                                        </p:attrNameLst>
                                      </p:cBhvr>
                                      <p:to>
                                        <p:strVal val="visible"/>
                                      </p:to>
                                    </p:set>
                                    <p:animEffect transition="in" filter="fade">
                                      <p:cBhvr>
                                        <p:cTn id="12" dur="2000"/>
                                        <p:tgtEl>
                                          <p:spTgt spid="5120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solidFill>
                  <a:srgbClr val="000000"/>
                </a:solidFill>
                <a:latin typeface="Arial" charset="0"/>
              </a:rPr>
              <a:t>Impulse, </a:t>
            </a:r>
            <a:r>
              <a:rPr lang="en-US" b="1">
                <a:solidFill>
                  <a:srgbClr val="000000"/>
                </a:solidFill>
                <a:latin typeface="Arial" charset="0"/>
              </a:rPr>
              <a:t>J</a:t>
            </a:r>
            <a:endParaRPr lang="en-US">
              <a:solidFill>
                <a:srgbClr val="000000"/>
              </a:solidFill>
              <a:latin typeface="Arial" charset="0"/>
            </a:endParaRPr>
          </a:p>
        </p:txBody>
      </p:sp>
      <p:sp>
        <p:nvSpPr>
          <p:cNvPr id="4100" name="Text Box 4"/>
          <p:cNvSpPr txBox="1">
            <a:spLocks noChangeArrowheads="1"/>
          </p:cNvSpPr>
          <p:nvPr/>
        </p:nvSpPr>
        <p:spPr bwMode="auto">
          <a:xfrm>
            <a:off x="381000" y="2057400"/>
            <a:ext cx="8153400" cy="822325"/>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The impulse </a:t>
            </a:r>
            <a:r>
              <a:rPr lang="en-US" b="1" dirty="0">
                <a:solidFill>
                  <a:srgbClr val="000000"/>
                </a:solidFill>
                <a:cs typeface="Times New Roman" pitchFamily="18" charset="0"/>
              </a:rPr>
              <a:t>J</a:t>
            </a:r>
            <a:r>
              <a:rPr lang="en-US" dirty="0">
                <a:solidFill>
                  <a:srgbClr val="000000"/>
                </a:solidFill>
                <a:cs typeface="Times New Roman" pitchFamily="18" charset="0"/>
              </a:rPr>
              <a:t> of a force is the product of the average force and the time interval </a:t>
            </a:r>
            <a:r>
              <a:rPr lang="en-US" dirty="0" err="1">
                <a:solidFill>
                  <a:srgbClr val="000000"/>
                </a:solidFill>
                <a:latin typeface="Symbol" pitchFamily="18" charset="2"/>
                <a:cs typeface="Times New Roman" pitchFamily="18" charset="0"/>
              </a:rPr>
              <a:t>D</a:t>
            </a:r>
            <a:r>
              <a:rPr lang="en-US" i="1" dirty="0" err="1">
                <a:solidFill>
                  <a:srgbClr val="000000"/>
                </a:solidFill>
                <a:cs typeface="Times New Roman" pitchFamily="18" charset="0"/>
              </a:rPr>
              <a:t>t</a:t>
            </a:r>
            <a:r>
              <a:rPr lang="en-US" dirty="0">
                <a:solidFill>
                  <a:srgbClr val="000000"/>
                </a:solidFill>
                <a:cs typeface="Times New Roman" pitchFamily="18" charset="0"/>
              </a:rPr>
              <a:t> during which the force acts:</a:t>
            </a:r>
            <a:endParaRPr lang="en-US" dirty="0"/>
          </a:p>
        </p:txBody>
      </p:sp>
      <p:pic>
        <p:nvPicPr>
          <p:cNvPr id="4102" name="Picture 6" descr="http://edugen.wiley.com/edugen/courses/crs1000/art/math/c07/math003.gif"/>
          <p:cNvPicPr>
            <a:picLocks noChangeAspect="1" noChangeArrowheads="1"/>
          </p:cNvPicPr>
          <p:nvPr/>
        </p:nvPicPr>
        <p:blipFill>
          <a:blip r:embed="rId2" cstate="print"/>
          <a:srcRect/>
          <a:stretch>
            <a:fillRect/>
          </a:stretch>
        </p:blipFill>
        <p:spPr bwMode="auto">
          <a:xfrm>
            <a:off x="3962400" y="3352800"/>
            <a:ext cx="1219200" cy="609600"/>
          </a:xfrm>
          <a:prstGeom prst="rect">
            <a:avLst/>
          </a:prstGeom>
          <a:noFill/>
        </p:spPr>
      </p:pic>
      <p:sp>
        <p:nvSpPr>
          <p:cNvPr id="4103" name="Text Box 7"/>
          <p:cNvSpPr txBox="1">
            <a:spLocks noChangeArrowheads="1"/>
          </p:cNvSpPr>
          <p:nvPr/>
        </p:nvSpPr>
        <p:spPr bwMode="auto">
          <a:xfrm>
            <a:off x="381000" y="4648200"/>
            <a:ext cx="7696200" cy="1384995"/>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Impulse is a vector quantity and has the same direction as the average force.</a:t>
            </a:r>
          </a:p>
          <a:p>
            <a:pPr>
              <a:spcBef>
                <a:spcPct val="50000"/>
              </a:spcBef>
            </a:pPr>
            <a:r>
              <a:rPr lang="en-US" b="1" i="1" dirty="0">
                <a:solidFill>
                  <a:srgbClr val="000000"/>
                </a:solidFill>
                <a:cs typeface="Times New Roman" pitchFamily="18" charset="0"/>
              </a:rPr>
              <a:t>SI Unit of Impulse:</a:t>
            </a:r>
            <a:r>
              <a:rPr lang="en-US" dirty="0">
                <a:solidFill>
                  <a:srgbClr val="000000"/>
                </a:solidFill>
                <a:cs typeface="Times New Roman" pitchFamily="18" charset="0"/>
              </a:rPr>
              <a:t> </a:t>
            </a:r>
            <a:r>
              <a:rPr lang="en-US" dirty="0" err="1">
                <a:solidFill>
                  <a:srgbClr val="000000"/>
                </a:solidFill>
                <a:cs typeface="Times New Roman" pitchFamily="18" charset="0"/>
              </a:rPr>
              <a:t>newton</a:t>
            </a:r>
            <a:r>
              <a:rPr lang="en-US" dirty="0">
                <a:solidFill>
                  <a:srgbClr val="000000"/>
                </a:solidFill>
                <a:cs typeface="Times New Roman" pitchFamily="18" charset="0"/>
              </a:rPr>
              <a:t> · second = (N · s</a:t>
            </a:r>
            <a:r>
              <a:rPr lang="en-US" dirty="0" smtClean="0">
                <a:solidFill>
                  <a:srgbClr val="000000"/>
                </a:solidFill>
                <a:cs typeface="Times New Roman" pitchFamily="18" charset="0"/>
              </a:rPr>
              <a:t>) = kg. m/s</a:t>
            </a:r>
            <a:endParaRPr lang="en-US" dirty="0"/>
          </a:p>
        </p:txBody>
      </p:sp>
      <p:sp>
        <p:nvSpPr>
          <p:cNvPr id="87042" name="AutoShape 2" descr="http://edugen.wileyplus.com/edugen/courses/crs6407/cutnell9780470879528/c07/math/math008.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7044" name="AutoShape 4" descr="http://edugen.wileyplus.com/edugen/courses/crs6407/cutnell9780470879528/c07/math/math008.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2000"/>
                                        <p:tgtEl>
                                          <p:spTgt spid="4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102"/>
                                        </p:tgtEl>
                                        <p:attrNameLst>
                                          <p:attrName>style.visibility</p:attrName>
                                        </p:attrNameLst>
                                      </p:cBhvr>
                                      <p:to>
                                        <p:strVal val="visible"/>
                                      </p:to>
                                    </p:set>
                                    <p:animEffect transition="in" filter="fade">
                                      <p:cBhvr>
                                        <p:cTn id="12" dur="2000"/>
                                        <p:tgtEl>
                                          <p:spTgt spid="410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03">
                                            <p:txEl>
                                              <p:pRg st="0" end="0"/>
                                            </p:txEl>
                                          </p:spTgt>
                                        </p:tgtEl>
                                        <p:attrNameLst>
                                          <p:attrName>style.visibility</p:attrName>
                                        </p:attrNameLst>
                                      </p:cBhvr>
                                      <p:to>
                                        <p:strVal val="visible"/>
                                      </p:to>
                                    </p:set>
                                    <p:animEffect transition="in" filter="fade">
                                      <p:cBhvr>
                                        <p:cTn id="17" dur="2000"/>
                                        <p:tgtEl>
                                          <p:spTgt spid="410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03">
                                            <p:txEl>
                                              <p:pRg st="1" end="1"/>
                                            </p:txEl>
                                          </p:spTgt>
                                        </p:tgtEl>
                                        <p:attrNameLst>
                                          <p:attrName>style.visibility</p:attrName>
                                        </p:attrNameLst>
                                      </p:cBhvr>
                                      <p:to>
                                        <p:strVal val="visible"/>
                                      </p:to>
                                    </p:set>
                                    <p:animEffect transition="in" filter="fade">
                                      <p:cBhvr>
                                        <p:cTn id="22" dur="2000"/>
                                        <p:tgtEl>
                                          <p:spTgt spid="41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P spid="410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solidFill>
                  <a:srgbClr val="000000"/>
                </a:solidFill>
                <a:latin typeface="Arial" charset="0"/>
              </a:rPr>
              <a:t>Momentum</a:t>
            </a:r>
            <a:r>
              <a:rPr lang="en-US" b="1">
                <a:solidFill>
                  <a:srgbClr val="000000"/>
                </a:solidFill>
                <a:latin typeface="Arial" charset="0"/>
              </a:rPr>
              <a:t>, p</a:t>
            </a:r>
          </a:p>
        </p:txBody>
      </p:sp>
      <p:pic>
        <p:nvPicPr>
          <p:cNvPr id="5125" name="Picture 5" descr="http://edugen.wiley.com/edugen/courses/crs1000/art/math/c07/math004.gif"/>
          <p:cNvPicPr>
            <a:picLocks noChangeAspect="1" noChangeArrowheads="1"/>
          </p:cNvPicPr>
          <p:nvPr/>
        </p:nvPicPr>
        <p:blipFill>
          <a:blip r:embed="rId2" cstate="print"/>
          <a:srcRect/>
          <a:stretch>
            <a:fillRect/>
          </a:stretch>
        </p:blipFill>
        <p:spPr bwMode="auto">
          <a:xfrm>
            <a:off x="4297363" y="3200400"/>
            <a:ext cx="1112837" cy="609600"/>
          </a:xfrm>
          <a:prstGeom prst="rect">
            <a:avLst/>
          </a:prstGeom>
          <a:noFill/>
        </p:spPr>
      </p:pic>
      <p:sp>
        <p:nvSpPr>
          <p:cNvPr id="5126" name="Text Box 6"/>
          <p:cNvSpPr txBox="1">
            <a:spLocks noChangeArrowheads="1"/>
          </p:cNvSpPr>
          <p:nvPr/>
        </p:nvSpPr>
        <p:spPr bwMode="auto">
          <a:xfrm>
            <a:off x="457200" y="1905000"/>
            <a:ext cx="7696200" cy="822325"/>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The linear momentum </a:t>
            </a:r>
            <a:r>
              <a:rPr lang="en-US" b="1" dirty="0">
                <a:solidFill>
                  <a:srgbClr val="000000"/>
                </a:solidFill>
                <a:cs typeface="Times New Roman" pitchFamily="18" charset="0"/>
              </a:rPr>
              <a:t>p</a:t>
            </a:r>
            <a:r>
              <a:rPr lang="en-US" dirty="0">
                <a:solidFill>
                  <a:srgbClr val="000000"/>
                </a:solidFill>
                <a:cs typeface="Times New Roman" pitchFamily="18" charset="0"/>
              </a:rPr>
              <a:t> of an object is the product of the object’s mass </a:t>
            </a:r>
            <a:r>
              <a:rPr lang="en-US" i="1" dirty="0">
                <a:solidFill>
                  <a:srgbClr val="000000"/>
                </a:solidFill>
                <a:cs typeface="Times New Roman" pitchFamily="18" charset="0"/>
              </a:rPr>
              <a:t>m</a:t>
            </a:r>
            <a:r>
              <a:rPr lang="en-US" dirty="0">
                <a:solidFill>
                  <a:srgbClr val="000000"/>
                </a:solidFill>
                <a:cs typeface="Times New Roman" pitchFamily="18" charset="0"/>
              </a:rPr>
              <a:t> and velocity </a:t>
            </a:r>
            <a:r>
              <a:rPr lang="en-US" b="1" dirty="0">
                <a:solidFill>
                  <a:srgbClr val="000000"/>
                </a:solidFill>
                <a:cs typeface="Times New Roman" pitchFamily="18" charset="0"/>
              </a:rPr>
              <a:t>v</a:t>
            </a:r>
            <a:r>
              <a:rPr lang="en-US" dirty="0">
                <a:solidFill>
                  <a:srgbClr val="000000"/>
                </a:solidFill>
                <a:cs typeface="Times New Roman" pitchFamily="18" charset="0"/>
              </a:rPr>
              <a:t>:</a:t>
            </a:r>
            <a:endParaRPr lang="en-US" dirty="0"/>
          </a:p>
        </p:txBody>
      </p:sp>
      <p:sp>
        <p:nvSpPr>
          <p:cNvPr id="5127" name="Text Box 7"/>
          <p:cNvSpPr txBox="1">
            <a:spLocks noChangeArrowheads="1"/>
          </p:cNvSpPr>
          <p:nvPr/>
        </p:nvSpPr>
        <p:spPr bwMode="auto">
          <a:xfrm>
            <a:off x="533400" y="4114800"/>
            <a:ext cx="7315200" cy="2492990"/>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Linear momentum is a vector quantity that points in the same direction as the velocity.</a:t>
            </a:r>
          </a:p>
          <a:p>
            <a:pPr>
              <a:spcBef>
                <a:spcPct val="50000"/>
              </a:spcBef>
            </a:pPr>
            <a:r>
              <a:rPr lang="en-US" b="1" i="1" dirty="0">
                <a:solidFill>
                  <a:srgbClr val="000000"/>
                </a:solidFill>
                <a:cs typeface="Times New Roman" pitchFamily="18" charset="0"/>
              </a:rPr>
              <a:t>SI Unit of Linear Momentum:</a:t>
            </a:r>
            <a:r>
              <a:rPr lang="en-US" dirty="0">
                <a:solidFill>
                  <a:srgbClr val="000000"/>
                </a:solidFill>
                <a:cs typeface="Times New Roman" pitchFamily="18" charset="0"/>
              </a:rPr>
              <a:t> </a:t>
            </a:r>
          </a:p>
          <a:p>
            <a:pPr>
              <a:spcBef>
                <a:spcPct val="50000"/>
              </a:spcBef>
            </a:pPr>
            <a:r>
              <a:rPr lang="en-US" dirty="0">
                <a:solidFill>
                  <a:srgbClr val="000000"/>
                </a:solidFill>
                <a:cs typeface="Times New Roman" pitchFamily="18" charset="0"/>
              </a:rPr>
              <a:t>	kilogram · meter/second = (kg · m/s</a:t>
            </a:r>
            <a:r>
              <a:rPr lang="en-US" dirty="0" smtClean="0">
                <a:solidFill>
                  <a:srgbClr val="000000"/>
                </a:solidFill>
                <a:cs typeface="Times New Roman" pitchFamily="18" charset="0"/>
              </a:rPr>
              <a:t>)</a:t>
            </a:r>
          </a:p>
          <a:p>
            <a:pPr>
              <a:spcBef>
                <a:spcPct val="50000"/>
              </a:spcBef>
            </a:pPr>
            <a:r>
              <a:rPr lang="en-US" dirty="0" smtClean="0">
                <a:solidFill>
                  <a:srgbClr val="000000"/>
                </a:solidFill>
                <a:cs typeface="Times New Roman" pitchFamily="18" charset="0"/>
              </a:rPr>
              <a:t>Impulse and momentum, both have the same unit.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Effect transition="in" filter="fade">
                                      <p:cBhvr>
                                        <p:cTn id="7" dur="2000"/>
                                        <p:tgtEl>
                                          <p:spTgt spid="5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5"/>
                                        </p:tgtEl>
                                        <p:attrNameLst>
                                          <p:attrName>style.visibility</p:attrName>
                                        </p:attrNameLst>
                                      </p:cBhvr>
                                      <p:to>
                                        <p:strVal val="visible"/>
                                      </p:to>
                                    </p:set>
                                    <p:animEffect transition="in" filter="fade">
                                      <p:cBhvr>
                                        <p:cTn id="12" dur="2000"/>
                                        <p:tgtEl>
                                          <p:spTgt spid="51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7">
                                            <p:txEl>
                                              <p:pRg st="0" end="0"/>
                                            </p:txEl>
                                          </p:spTgt>
                                        </p:tgtEl>
                                        <p:attrNameLst>
                                          <p:attrName>style.visibility</p:attrName>
                                        </p:attrNameLst>
                                      </p:cBhvr>
                                      <p:to>
                                        <p:strVal val="visible"/>
                                      </p:to>
                                    </p:set>
                                    <p:animEffect transition="in" filter="fade">
                                      <p:cBhvr>
                                        <p:cTn id="17" dur="2000"/>
                                        <p:tgtEl>
                                          <p:spTgt spid="512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7">
                                            <p:txEl>
                                              <p:pRg st="1" end="1"/>
                                            </p:txEl>
                                          </p:spTgt>
                                        </p:tgtEl>
                                        <p:attrNameLst>
                                          <p:attrName>style.visibility</p:attrName>
                                        </p:attrNameLst>
                                      </p:cBhvr>
                                      <p:to>
                                        <p:strVal val="visible"/>
                                      </p:to>
                                    </p:set>
                                    <p:animEffect transition="in" filter="fade">
                                      <p:cBhvr>
                                        <p:cTn id="22" dur="2000"/>
                                        <p:tgtEl>
                                          <p:spTgt spid="512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7">
                                            <p:txEl>
                                              <p:pRg st="2" end="2"/>
                                            </p:txEl>
                                          </p:spTgt>
                                        </p:tgtEl>
                                        <p:attrNameLst>
                                          <p:attrName>style.visibility</p:attrName>
                                        </p:attrNameLst>
                                      </p:cBhvr>
                                      <p:to>
                                        <p:strVal val="visible"/>
                                      </p:to>
                                    </p:set>
                                    <p:animEffect transition="in" filter="fade">
                                      <p:cBhvr>
                                        <p:cTn id="27" dur="2000"/>
                                        <p:tgtEl>
                                          <p:spTgt spid="512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7">
                                            <p:txEl>
                                              <p:pRg st="3" end="3"/>
                                            </p:txEl>
                                          </p:spTgt>
                                        </p:tgtEl>
                                        <p:attrNameLst>
                                          <p:attrName>style.visibility</p:attrName>
                                        </p:attrNameLst>
                                      </p:cBhvr>
                                      <p:to>
                                        <p:strVal val="visible"/>
                                      </p:to>
                                    </p:set>
                                    <p:animEffect transition="in" filter="fade">
                                      <p:cBhvr>
                                        <p:cTn id="32" dur="2000"/>
                                        <p:tgtEl>
                                          <p:spTgt spid="51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p:bldP spid="512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838200"/>
            <a:ext cx="7772400" cy="1143000"/>
          </a:xfrm>
        </p:spPr>
        <p:txBody>
          <a:bodyPr/>
          <a:lstStyle/>
          <a:p>
            <a:r>
              <a:rPr lang="en-US" b="1">
                <a:solidFill>
                  <a:srgbClr val="CE1029"/>
                </a:solidFill>
                <a:latin typeface="Arial" charset="0"/>
                <a:cs typeface="Arial" charset="0"/>
              </a:rPr>
              <a:t>IMPULSE–MOMENTUM THEOREM</a:t>
            </a:r>
            <a:r>
              <a:rPr lang="en-US" b="1">
                <a:solidFill>
                  <a:srgbClr val="000000"/>
                </a:solidFill>
                <a:latin typeface="Arial" charset="0"/>
              </a:rPr>
              <a:t/>
            </a:r>
            <a:br>
              <a:rPr lang="en-US" b="1">
                <a:solidFill>
                  <a:srgbClr val="000000"/>
                </a:solidFill>
                <a:latin typeface="Arial" charset="0"/>
              </a:rPr>
            </a:br>
            <a:endParaRPr lang="en-US" b="1">
              <a:solidFill>
                <a:srgbClr val="000000"/>
              </a:solidFill>
              <a:latin typeface="Arial" charset="0"/>
            </a:endParaRPr>
          </a:p>
        </p:txBody>
      </p:sp>
      <p:pic>
        <p:nvPicPr>
          <p:cNvPr id="19462" name="Picture 6" descr="eqd7_4"/>
          <p:cNvPicPr>
            <a:picLocks noChangeAspect="1" noChangeArrowheads="1"/>
          </p:cNvPicPr>
          <p:nvPr/>
        </p:nvPicPr>
        <p:blipFill>
          <a:blip r:embed="rId2" cstate="print"/>
          <a:srcRect/>
          <a:stretch>
            <a:fillRect/>
          </a:stretch>
        </p:blipFill>
        <p:spPr bwMode="auto">
          <a:xfrm>
            <a:off x="2514600" y="3200400"/>
            <a:ext cx="4648200" cy="1143000"/>
          </a:xfrm>
          <a:prstGeom prst="rect">
            <a:avLst/>
          </a:prstGeom>
          <a:noFill/>
        </p:spPr>
      </p:pic>
      <p:sp>
        <p:nvSpPr>
          <p:cNvPr id="19468" name="Text Box 12"/>
          <p:cNvSpPr txBox="1">
            <a:spLocks noChangeArrowheads="1"/>
          </p:cNvSpPr>
          <p:nvPr/>
        </p:nvSpPr>
        <p:spPr bwMode="auto">
          <a:xfrm>
            <a:off x="762000" y="1981200"/>
            <a:ext cx="7315200" cy="822325"/>
          </a:xfrm>
          <a:prstGeom prst="rect">
            <a:avLst/>
          </a:prstGeom>
          <a:noFill/>
          <a:ln w="9525">
            <a:noFill/>
            <a:miter lim="800000"/>
            <a:headEnd/>
            <a:tailEnd/>
          </a:ln>
          <a:effectLst/>
        </p:spPr>
        <p:txBody>
          <a:bodyPr>
            <a:spAutoFit/>
          </a:bodyPr>
          <a:lstStyle/>
          <a:p>
            <a:pPr>
              <a:spcBef>
                <a:spcPct val="50000"/>
              </a:spcBef>
            </a:pPr>
            <a:r>
              <a:rPr lang="en-US" dirty="0"/>
              <a:t>When a net </a:t>
            </a:r>
            <a:r>
              <a:rPr lang="en-US" dirty="0">
                <a:solidFill>
                  <a:srgbClr val="009900"/>
                </a:solidFill>
              </a:rPr>
              <a:t>force</a:t>
            </a:r>
            <a:r>
              <a:rPr lang="en-US" dirty="0"/>
              <a:t> acts on an object, the impulse of the net force is equal to the change in </a:t>
            </a:r>
            <a:r>
              <a:rPr lang="en-US" dirty="0">
                <a:solidFill>
                  <a:srgbClr val="009900"/>
                </a:solidFill>
              </a:rPr>
              <a:t>momentum</a:t>
            </a:r>
            <a:r>
              <a:rPr lang="en-US" dirty="0"/>
              <a:t> of the object: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68">
                                            <p:txEl>
                                              <p:pRg st="0" end="0"/>
                                            </p:txEl>
                                          </p:spTgt>
                                        </p:tgtEl>
                                        <p:attrNameLst>
                                          <p:attrName>style.visibility</p:attrName>
                                        </p:attrNameLst>
                                      </p:cBhvr>
                                      <p:to>
                                        <p:strVal val="visible"/>
                                      </p:to>
                                    </p:set>
                                    <p:animEffect transition="in" filter="fade">
                                      <p:cBhvr>
                                        <p:cTn id="7" dur="2000"/>
                                        <p:tgtEl>
                                          <p:spTgt spid="194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62"/>
                                        </p:tgtEl>
                                        <p:attrNameLst>
                                          <p:attrName>style.visibility</p:attrName>
                                        </p:attrNameLst>
                                      </p:cBhvr>
                                      <p:to>
                                        <p:strVal val="visible"/>
                                      </p:to>
                                    </p:set>
                                    <p:animEffect transition="in" filter="fade">
                                      <p:cBhvr>
                                        <p:cTn id="12" dur="20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381000"/>
            <a:ext cx="7772400" cy="1143000"/>
          </a:xfrm>
        </p:spPr>
        <p:txBody>
          <a:bodyPr/>
          <a:lstStyle/>
          <a:p>
            <a:r>
              <a:rPr lang="en-US" b="1" dirty="0" smtClean="0">
                <a:solidFill>
                  <a:srgbClr val="000000"/>
                </a:solidFill>
                <a:latin typeface="Arial" charset="0"/>
              </a:rPr>
              <a:t>Impulse </a:t>
            </a:r>
            <a:r>
              <a:rPr lang="en-US" b="1" dirty="0">
                <a:solidFill>
                  <a:srgbClr val="000000"/>
                </a:solidFill>
                <a:latin typeface="Arial" charset="0"/>
              </a:rPr>
              <a:t>and </a:t>
            </a:r>
            <a:r>
              <a:rPr lang="en-US" b="1" dirty="0" smtClean="0">
                <a:solidFill>
                  <a:srgbClr val="000000"/>
                </a:solidFill>
                <a:latin typeface="Arial" charset="0"/>
              </a:rPr>
              <a:t>Momentum </a:t>
            </a:r>
            <a:br>
              <a:rPr lang="en-US" b="1" dirty="0" smtClean="0">
                <a:solidFill>
                  <a:srgbClr val="000000"/>
                </a:solidFill>
                <a:latin typeface="Arial" charset="0"/>
              </a:rPr>
            </a:br>
            <a:r>
              <a:rPr lang="en-US" b="1" dirty="0" smtClean="0">
                <a:solidFill>
                  <a:srgbClr val="000000"/>
                </a:solidFill>
                <a:latin typeface="Arial" charset="0"/>
              </a:rPr>
              <a:t>in Sports</a:t>
            </a:r>
            <a:endParaRPr lang="en-US" b="1" dirty="0">
              <a:solidFill>
                <a:srgbClr val="000000"/>
              </a:solidFill>
              <a:latin typeface="Arial" charset="0"/>
            </a:endParaRPr>
          </a:p>
        </p:txBody>
      </p:sp>
      <p:sp>
        <p:nvSpPr>
          <p:cNvPr id="56323" name="Text Box 3"/>
          <p:cNvSpPr txBox="1">
            <a:spLocks noChangeArrowheads="1"/>
          </p:cNvSpPr>
          <p:nvPr/>
        </p:nvSpPr>
        <p:spPr bwMode="auto">
          <a:xfrm>
            <a:off x="746125" y="1946275"/>
            <a:ext cx="3292475" cy="457200"/>
          </a:xfrm>
          <a:prstGeom prst="rect">
            <a:avLst/>
          </a:prstGeom>
          <a:noFill/>
          <a:ln w="9525">
            <a:noFill/>
            <a:miter lim="800000"/>
            <a:headEnd/>
            <a:tailEnd/>
          </a:ln>
          <a:effectLst/>
        </p:spPr>
        <p:txBody>
          <a:bodyPr>
            <a:spAutoFit/>
          </a:bodyPr>
          <a:lstStyle/>
          <a:p>
            <a:endParaRPr lang="en-US"/>
          </a:p>
        </p:txBody>
      </p:sp>
      <p:sp>
        <p:nvSpPr>
          <p:cNvPr id="56324" name="Text Box 4"/>
          <p:cNvSpPr txBox="1">
            <a:spLocks noChangeArrowheads="1"/>
          </p:cNvSpPr>
          <p:nvPr/>
        </p:nvSpPr>
        <p:spPr bwMode="auto">
          <a:xfrm>
            <a:off x="609600" y="1981200"/>
            <a:ext cx="7162800" cy="457200"/>
          </a:xfrm>
          <a:prstGeom prst="rect">
            <a:avLst/>
          </a:prstGeom>
          <a:noFill/>
          <a:ln w="9525">
            <a:noFill/>
            <a:miter lim="800000"/>
            <a:headEnd/>
            <a:tailEnd/>
          </a:ln>
          <a:effectLst/>
        </p:spPr>
        <p:txBody>
          <a:bodyPr>
            <a:spAutoFit/>
          </a:bodyPr>
          <a:lstStyle/>
          <a:p>
            <a:pPr marL="457200" indent="-457200">
              <a:spcBef>
                <a:spcPct val="50000"/>
              </a:spcBef>
            </a:pPr>
            <a:r>
              <a:rPr lang="en-US"/>
              <a:t>Impulse and momentum play important roles in sports.</a:t>
            </a:r>
          </a:p>
        </p:txBody>
      </p:sp>
      <p:pic>
        <p:nvPicPr>
          <p:cNvPr id="5" name="Picture 3" descr="np0048"/>
          <p:cNvPicPr>
            <a:picLocks noChangeAspect="1" noChangeArrowheads="1"/>
          </p:cNvPicPr>
          <p:nvPr/>
        </p:nvPicPr>
        <p:blipFill>
          <a:blip r:embed="rId2" cstate="print"/>
          <a:srcRect/>
          <a:stretch>
            <a:fillRect/>
          </a:stretch>
        </p:blipFill>
        <p:spPr bwMode="auto">
          <a:xfrm>
            <a:off x="228600" y="2895600"/>
            <a:ext cx="3276600" cy="2495373"/>
          </a:xfrm>
          <a:prstGeom prst="rect">
            <a:avLst/>
          </a:prstGeom>
          <a:noFill/>
        </p:spPr>
      </p:pic>
      <p:pic>
        <p:nvPicPr>
          <p:cNvPr id="6" name="Picture 4" descr="http://edugen.wiley.com/edugen/courses/crs1000/art/images/c07/np0049.jpg"/>
          <p:cNvPicPr>
            <a:picLocks noChangeAspect="1" noChangeArrowheads="1"/>
          </p:cNvPicPr>
          <p:nvPr/>
        </p:nvPicPr>
        <p:blipFill>
          <a:blip r:embed="rId3" cstate="print"/>
          <a:srcRect/>
          <a:stretch>
            <a:fillRect/>
          </a:stretch>
        </p:blipFill>
        <p:spPr bwMode="auto">
          <a:xfrm>
            <a:off x="4876800" y="2971800"/>
            <a:ext cx="3657600" cy="2438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09600" y="228600"/>
            <a:ext cx="7772400" cy="1143000"/>
          </a:xfrm>
        </p:spPr>
        <p:txBody>
          <a:bodyPr/>
          <a:lstStyle/>
          <a:p>
            <a:r>
              <a:rPr lang="en-US" b="1">
                <a:solidFill>
                  <a:srgbClr val="000000"/>
                </a:solidFill>
                <a:latin typeface="Arial" charset="0"/>
              </a:rPr>
              <a:t>Hitting a baseball</a:t>
            </a:r>
          </a:p>
        </p:txBody>
      </p:sp>
      <p:pic>
        <p:nvPicPr>
          <p:cNvPr id="58371" name="Picture 3" descr="np0049"/>
          <p:cNvPicPr>
            <a:picLocks noChangeAspect="1" noChangeArrowheads="1"/>
          </p:cNvPicPr>
          <p:nvPr/>
        </p:nvPicPr>
        <p:blipFill>
          <a:blip r:embed="rId3" cstate="print"/>
          <a:srcRect/>
          <a:stretch>
            <a:fillRect/>
          </a:stretch>
        </p:blipFill>
        <p:spPr bwMode="auto">
          <a:xfrm>
            <a:off x="990600" y="1600200"/>
            <a:ext cx="3429000" cy="2286000"/>
          </a:xfrm>
          <a:prstGeom prst="rect">
            <a:avLst/>
          </a:prstGeom>
          <a:noFill/>
        </p:spPr>
      </p:pic>
      <p:pic>
        <p:nvPicPr>
          <p:cNvPr id="58372" name="Picture 4" descr="nw0239"/>
          <p:cNvPicPr>
            <a:picLocks noChangeAspect="1" noChangeArrowheads="1"/>
          </p:cNvPicPr>
          <p:nvPr/>
        </p:nvPicPr>
        <p:blipFill>
          <a:blip r:embed="rId4" cstate="print"/>
          <a:srcRect/>
          <a:stretch>
            <a:fillRect/>
          </a:stretch>
        </p:blipFill>
        <p:spPr bwMode="auto">
          <a:xfrm>
            <a:off x="4876800" y="1676400"/>
            <a:ext cx="2897878" cy="2274888"/>
          </a:xfrm>
          <a:prstGeom prst="rect">
            <a:avLst/>
          </a:prstGeom>
          <a:noFill/>
        </p:spPr>
      </p:pic>
      <p:sp>
        <p:nvSpPr>
          <p:cNvPr id="58373" name="Text Box 5"/>
          <p:cNvSpPr txBox="1">
            <a:spLocks noChangeArrowheads="1"/>
          </p:cNvSpPr>
          <p:nvPr/>
        </p:nvSpPr>
        <p:spPr bwMode="auto">
          <a:xfrm>
            <a:off x="609600" y="4419600"/>
            <a:ext cx="8229600" cy="1917700"/>
          </a:xfrm>
          <a:prstGeom prst="rect">
            <a:avLst/>
          </a:prstGeom>
          <a:noFill/>
          <a:ln w="9525">
            <a:noFill/>
            <a:miter lim="800000"/>
            <a:headEnd/>
            <a:tailEnd/>
          </a:ln>
          <a:effectLst/>
        </p:spPr>
        <p:txBody>
          <a:bodyPr>
            <a:spAutoFit/>
          </a:bodyPr>
          <a:lstStyle/>
          <a:p>
            <a:pPr>
              <a:spcBef>
                <a:spcPct val="50000"/>
              </a:spcBef>
            </a:pPr>
            <a:r>
              <a:rPr lang="en-US" dirty="0"/>
              <a:t>Q: How can we determine the impulse?</a:t>
            </a:r>
          </a:p>
          <a:p>
            <a:pPr>
              <a:spcBef>
                <a:spcPct val="50000"/>
              </a:spcBef>
            </a:pPr>
            <a:r>
              <a:rPr lang="en-US" dirty="0"/>
              <a:t>Method-1: Knowing the average force (  ) and contact time (</a:t>
            </a:r>
            <a:r>
              <a:rPr lang="el-GR" dirty="0">
                <a:cs typeface="Times New Roman" pitchFamily="18" charset="0"/>
              </a:rPr>
              <a:t>Δ</a:t>
            </a:r>
            <a:r>
              <a:rPr lang="en-US" dirty="0"/>
              <a:t>t),</a:t>
            </a:r>
            <a:br>
              <a:rPr lang="en-US" dirty="0"/>
            </a:br>
            <a:r>
              <a:rPr lang="en-US" dirty="0"/>
              <a:t>		Impulse =</a:t>
            </a:r>
          </a:p>
          <a:p>
            <a:pPr>
              <a:spcBef>
                <a:spcPct val="50000"/>
              </a:spcBef>
            </a:pPr>
            <a:r>
              <a:rPr lang="en-US" dirty="0"/>
              <a:t>Method-2: Impulse = Area under the Force </a:t>
            </a:r>
            <a:r>
              <a:rPr lang="en-US" i="1" dirty="0"/>
              <a:t>versus</a:t>
            </a:r>
            <a:r>
              <a:rPr lang="en-US" dirty="0"/>
              <a:t> Time graph.</a:t>
            </a:r>
          </a:p>
        </p:txBody>
      </p:sp>
      <p:pic>
        <p:nvPicPr>
          <p:cNvPr id="58374" name="Picture 6" descr="math002"/>
          <p:cNvPicPr>
            <a:picLocks noChangeAspect="1" noChangeArrowheads="1"/>
          </p:cNvPicPr>
          <p:nvPr/>
        </p:nvPicPr>
        <p:blipFill>
          <a:blip r:embed="rId5" cstate="print"/>
          <a:srcRect/>
          <a:stretch>
            <a:fillRect/>
          </a:stretch>
        </p:blipFill>
        <p:spPr bwMode="auto">
          <a:xfrm>
            <a:off x="5562600" y="5181600"/>
            <a:ext cx="95250" cy="171450"/>
          </a:xfrm>
          <a:prstGeom prst="rect">
            <a:avLst/>
          </a:prstGeom>
          <a:noFill/>
        </p:spPr>
      </p:pic>
      <p:sp>
        <p:nvSpPr>
          <p:cNvPr id="58375"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58376" name="Object 8"/>
          <p:cNvGraphicFramePr>
            <a:graphicFrameLocks noChangeAspect="1"/>
          </p:cNvGraphicFramePr>
          <p:nvPr/>
        </p:nvGraphicFramePr>
        <p:xfrm>
          <a:off x="3886200" y="5410200"/>
          <a:ext cx="1143000" cy="360363"/>
        </p:xfrm>
        <a:graphic>
          <a:graphicData uri="http://schemas.openxmlformats.org/presentationml/2006/ole">
            <p:oleObj spid="_x0000_s58376" name="Equation" r:id="rId6" imgW="698197" imgH="215806"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371"/>
                                        </p:tgtEl>
                                        <p:attrNameLst>
                                          <p:attrName>style.visibility</p:attrName>
                                        </p:attrNameLst>
                                      </p:cBhvr>
                                      <p:to>
                                        <p:strVal val="visible"/>
                                      </p:to>
                                    </p:set>
                                    <p:animEffect transition="in" filter="fade">
                                      <p:cBhvr>
                                        <p:cTn id="7" dur="2000"/>
                                        <p:tgtEl>
                                          <p:spTgt spid="583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8372"/>
                                        </p:tgtEl>
                                        <p:attrNameLst>
                                          <p:attrName>style.visibility</p:attrName>
                                        </p:attrNameLst>
                                      </p:cBhvr>
                                      <p:to>
                                        <p:strVal val="visible"/>
                                      </p:to>
                                    </p:set>
                                    <p:animEffect transition="in" filter="fade">
                                      <p:cBhvr>
                                        <p:cTn id="12" dur="2000"/>
                                        <p:tgtEl>
                                          <p:spTgt spid="5837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8373">
                                            <p:txEl>
                                              <p:pRg st="0" end="0"/>
                                            </p:txEl>
                                          </p:spTgt>
                                        </p:tgtEl>
                                        <p:attrNameLst>
                                          <p:attrName>style.visibility</p:attrName>
                                        </p:attrNameLst>
                                      </p:cBhvr>
                                      <p:to>
                                        <p:strVal val="visible"/>
                                      </p:to>
                                    </p:set>
                                    <p:animEffect transition="in" filter="fade">
                                      <p:cBhvr>
                                        <p:cTn id="17" dur="2000"/>
                                        <p:tgtEl>
                                          <p:spTgt spid="5837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8373">
                                            <p:txEl>
                                              <p:pRg st="1" end="1"/>
                                            </p:txEl>
                                          </p:spTgt>
                                        </p:tgtEl>
                                        <p:attrNameLst>
                                          <p:attrName>style.visibility</p:attrName>
                                        </p:attrNameLst>
                                      </p:cBhvr>
                                      <p:to>
                                        <p:strVal val="visible"/>
                                      </p:to>
                                    </p:set>
                                    <p:animEffect transition="in" filter="fade">
                                      <p:cBhvr>
                                        <p:cTn id="22" dur="2000"/>
                                        <p:tgtEl>
                                          <p:spTgt spid="5837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8373">
                                            <p:txEl>
                                              <p:pRg st="2" end="2"/>
                                            </p:txEl>
                                          </p:spTgt>
                                        </p:tgtEl>
                                        <p:attrNameLst>
                                          <p:attrName>style.visibility</p:attrName>
                                        </p:attrNameLst>
                                      </p:cBhvr>
                                      <p:to>
                                        <p:strVal val="visible"/>
                                      </p:to>
                                    </p:set>
                                    <p:animEffect transition="in" filter="fade">
                                      <p:cBhvr>
                                        <p:cTn id="27" dur="2000"/>
                                        <p:tgtEl>
                                          <p:spTgt spid="583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b="1">
                <a:solidFill>
                  <a:srgbClr val="000000"/>
                </a:solidFill>
                <a:latin typeface="verdana" pitchFamily="34" charset="0"/>
              </a:rPr>
              <a:t>Hailstones Versus Raindrops</a:t>
            </a:r>
          </a:p>
        </p:txBody>
      </p:sp>
      <p:pic>
        <p:nvPicPr>
          <p:cNvPr id="31747" name="Picture 3" descr="http://edugen.wiley.com/edugen/courses/crs1000/art/images/c07/nw0242.gif"/>
          <p:cNvPicPr>
            <a:picLocks noChangeAspect="1" noChangeArrowheads="1"/>
          </p:cNvPicPr>
          <p:nvPr/>
        </p:nvPicPr>
        <p:blipFill>
          <a:blip r:embed="rId2" cstate="print"/>
          <a:srcRect/>
          <a:stretch>
            <a:fillRect/>
          </a:stretch>
        </p:blipFill>
        <p:spPr bwMode="auto">
          <a:xfrm>
            <a:off x="990600" y="3962400"/>
            <a:ext cx="2743200" cy="1406525"/>
          </a:xfrm>
          <a:prstGeom prst="rect">
            <a:avLst/>
          </a:prstGeom>
          <a:noFill/>
        </p:spPr>
      </p:pic>
      <p:pic>
        <p:nvPicPr>
          <p:cNvPr id="31748" name="Picture 4" descr="http://edugen.wiley.com/edugen/courses/crs1000/art/images/c07/nw0243.gif"/>
          <p:cNvPicPr>
            <a:picLocks noChangeAspect="1" noChangeArrowheads="1"/>
          </p:cNvPicPr>
          <p:nvPr/>
        </p:nvPicPr>
        <p:blipFill>
          <a:blip r:embed="rId3" cstate="print"/>
          <a:srcRect/>
          <a:stretch>
            <a:fillRect/>
          </a:stretch>
        </p:blipFill>
        <p:spPr bwMode="auto">
          <a:xfrm>
            <a:off x="5486400" y="3886200"/>
            <a:ext cx="2743200" cy="1382713"/>
          </a:xfrm>
          <a:prstGeom prst="rect">
            <a:avLst/>
          </a:prstGeom>
          <a:noFill/>
        </p:spPr>
      </p:pic>
      <p:sp>
        <p:nvSpPr>
          <p:cNvPr id="31749" name="Text Box 5"/>
          <p:cNvSpPr txBox="1">
            <a:spLocks noChangeArrowheads="1"/>
          </p:cNvSpPr>
          <p:nvPr/>
        </p:nvSpPr>
        <p:spPr bwMode="auto">
          <a:xfrm>
            <a:off x="457200" y="2209800"/>
            <a:ext cx="8534400" cy="1552575"/>
          </a:xfrm>
          <a:prstGeom prst="rect">
            <a:avLst/>
          </a:prstGeom>
          <a:noFill/>
          <a:ln w="9525">
            <a:noFill/>
            <a:miter lim="800000"/>
            <a:headEnd/>
            <a:tailEnd/>
          </a:ln>
          <a:effectLst/>
        </p:spPr>
        <p:txBody>
          <a:bodyPr>
            <a:spAutoFit/>
          </a:bodyPr>
          <a:lstStyle/>
          <a:p>
            <a:pPr>
              <a:spcBef>
                <a:spcPct val="50000"/>
              </a:spcBef>
            </a:pPr>
            <a:r>
              <a:rPr lang="en-US">
                <a:solidFill>
                  <a:srgbClr val="000000"/>
                </a:solidFill>
                <a:cs typeface="Times New Roman" pitchFamily="18" charset="0"/>
              </a:rPr>
              <a:t>Unlike rain, hail usually does not come to rest after striking a surface. Instead, the hailstones bounce off the roof of the car. If hail fell instead of rain, would the force on the roof be smaller than, equal to, or greater?</a:t>
            </a:r>
            <a:endParaRPr lang="en-US"/>
          </a:p>
        </p:txBody>
      </p:sp>
      <p:sp>
        <p:nvSpPr>
          <p:cNvPr id="31750" name="Text Box 6"/>
          <p:cNvSpPr txBox="1">
            <a:spLocks noChangeArrowheads="1"/>
          </p:cNvSpPr>
          <p:nvPr/>
        </p:nvSpPr>
        <p:spPr bwMode="auto">
          <a:xfrm>
            <a:off x="609600" y="6248400"/>
            <a:ext cx="7467600" cy="457200"/>
          </a:xfrm>
          <a:prstGeom prst="rect">
            <a:avLst/>
          </a:prstGeom>
          <a:noFill/>
          <a:ln w="9525">
            <a:noFill/>
            <a:miter lim="800000"/>
            <a:headEnd/>
            <a:tailEnd/>
          </a:ln>
          <a:effectLst/>
        </p:spPr>
        <p:txBody>
          <a:bodyPr>
            <a:spAutoFit/>
          </a:bodyPr>
          <a:lstStyle/>
          <a:p>
            <a:pPr>
              <a:spcBef>
                <a:spcPct val="50000"/>
              </a:spcBef>
            </a:pPr>
            <a:r>
              <a:rPr lang="en-US" dirty="0"/>
              <a:t>Answer: Greater</a:t>
            </a:r>
          </a:p>
        </p:txBody>
      </p:sp>
      <p:pic>
        <p:nvPicPr>
          <p:cNvPr id="7" name="Picture 6" descr="eqd7_4"/>
          <p:cNvPicPr>
            <a:picLocks noChangeAspect="1" noChangeArrowheads="1"/>
          </p:cNvPicPr>
          <p:nvPr/>
        </p:nvPicPr>
        <p:blipFill>
          <a:blip r:embed="rId4" cstate="print"/>
          <a:srcRect/>
          <a:stretch>
            <a:fillRect/>
          </a:stretch>
        </p:blipFill>
        <p:spPr bwMode="auto">
          <a:xfrm>
            <a:off x="3581400" y="5486400"/>
            <a:ext cx="4648200" cy="1143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50">
                                            <p:txEl>
                                              <p:pRg st="0" end="0"/>
                                            </p:txEl>
                                          </p:spTgt>
                                        </p:tgtEl>
                                        <p:attrNameLst>
                                          <p:attrName>style.visibility</p:attrName>
                                        </p:attrNameLst>
                                      </p:cBhvr>
                                      <p:to>
                                        <p:strVal val="visible"/>
                                      </p:to>
                                    </p:set>
                                    <p:animEffect transition="in" filter="fade">
                                      <p:cBhvr>
                                        <p:cTn id="12" dur="2000"/>
                                        <p:tgtEl>
                                          <p:spTgt spid="317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0"/>
            <a:ext cx="7772400" cy="1143000"/>
          </a:xfrm>
        </p:spPr>
        <p:txBody>
          <a:bodyPr/>
          <a:lstStyle/>
          <a:p>
            <a:r>
              <a:rPr lang="en-US" dirty="0"/>
              <a:t>Example</a:t>
            </a:r>
          </a:p>
        </p:txBody>
      </p:sp>
      <p:pic>
        <p:nvPicPr>
          <p:cNvPr id="22533" name="Picture 5" descr="F:\PhsH\media\content\main\graphics\illustr\ch7\fig07_04.gif"/>
          <p:cNvPicPr>
            <a:picLocks noChangeAspect="1" noChangeArrowheads="1"/>
          </p:cNvPicPr>
          <p:nvPr/>
        </p:nvPicPr>
        <p:blipFill>
          <a:blip r:embed="rId2" cstate="print"/>
          <a:srcRect/>
          <a:stretch>
            <a:fillRect/>
          </a:stretch>
        </p:blipFill>
        <p:spPr bwMode="auto">
          <a:xfrm>
            <a:off x="4038600" y="3886200"/>
            <a:ext cx="4389438" cy="1428750"/>
          </a:xfrm>
          <a:prstGeom prst="rect">
            <a:avLst/>
          </a:prstGeom>
          <a:noFill/>
        </p:spPr>
      </p:pic>
      <p:sp>
        <p:nvSpPr>
          <p:cNvPr id="22534" name="Text Box 6"/>
          <p:cNvSpPr txBox="1">
            <a:spLocks noChangeArrowheads="1"/>
          </p:cNvSpPr>
          <p:nvPr/>
        </p:nvSpPr>
        <p:spPr bwMode="auto">
          <a:xfrm>
            <a:off x="457200" y="1295400"/>
            <a:ext cx="7924800" cy="2282825"/>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A baseball (</a:t>
            </a:r>
            <a:r>
              <a:rPr lang="en-US" i="1" dirty="0">
                <a:solidFill>
                  <a:srgbClr val="000000"/>
                </a:solidFill>
                <a:cs typeface="Times New Roman" pitchFamily="18" charset="0"/>
              </a:rPr>
              <a:t>m</a:t>
            </a:r>
            <a:r>
              <a:rPr lang="en-US" dirty="0">
                <a:solidFill>
                  <a:srgbClr val="000000"/>
                </a:solidFill>
                <a:cs typeface="Times New Roman" pitchFamily="18" charset="0"/>
              </a:rPr>
              <a:t> = 0.14 kg) has an initial velocity of </a:t>
            </a:r>
            <a:r>
              <a:rPr lang="en-US" b="1" dirty="0">
                <a:solidFill>
                  <a:srgbClr val="000000"/>
                </a:solidFill>
                <a:cs typeface="Times New Roman" pitchFamily="18" charset="0"/>
              </a:rPr>
              <a:t>v</a:t>
            </a:r>
            <a:r>
              <a:rPr lang="en-US" b="1" baseline="-30000" dirty="0">
                <a:solidFill>
                  <a:srgbClr val="000000"/>
                </a:solidFill>
                <a:cs typeface="Times New Roman" pitchFamily="18" charset="0"/>
              </a:rPr>
              <a:t>0</a:t>
            </a:r>
            <a:r>
              <a:rPr lang="en-US" dirty="0">
                <a:solidFill>
                  <a:srgbClr val="000000"/>
                </a:solidFill>
                <a:cs typeface="Times New Roman" pitchFamily="18" charset="0"/>
              </a:rPr>
              <a:t> = –38 m/s as it approaches a bat. We have chosen the direction of approach as the negative direction. The bat applies an average force   that is much larger than the weight of the ball, and the ball departs from the bat with a final velocity of </a:t>
            </a:r>
            <a:r>
              <a:rPr lang="en-US" b="1" dirty="0" err="1">
                <a:solidFill>
                  <a:srgbClr val="000000"/>
                </a:solidFill>
                <a:cs typeface="Times New Roman" pitchFamily="18" charset="0"/>
              </a:rPr>
              <a:t>v</a:t>
            </a:r>
            <a:r>
              <a:rPr lang="en-US" b="1" baseline="-30000" dirty="0" err="1">
                <a:solidFill>
                  <a:srgbClr val="000000"/>
                </a:solidFill>
                <a:cs typeface="Times New Roman" pitchFamily="18" charset="0"/>
              </a:rPr>
              <a:t>f</a:t>
            </a:r>
            <a:r>
              <a:rPr lang="en-US" dirty="0">
                <a:solidFill>
                  <a:srgbClr val="000000"/>
                </a:solidFill>
                <a:cs typeface="Times New Roman" pitchFamily="18" charset="0"/>
              </a:rPr>
              <a:t> = +38 m/s.  Determine the impulse applied to the ball by the bat. </a:t>
            </a:r>
            <a:endParaRPr lang="en-US" dirty="0"/>
          </a:p>
        </p:txBody>
      </p:sp>
      <p:pic>
        <p:nvPicPr>
          <p:cNvPr id="5" name="Picture 4" descr="eqd7_4"/>
          <p:cNvPicPr>
            <a:picLocks noChangeAspect="1" noChangeArrowheads="1"/>
          </p:cNvPicPr>
          <p:nvPr/>
        </p:nvPicPr>
        <p:blipFill>
          <a:blip r:embed="rId3" cstate="print"/>
          <a:srcRect/>
          <a:stretch>
            <a:fillRect/>
          </a:stretch>
        </p:blipFill>
        <p:spPr bwMode="auto">
          <a:xfrm>
            <a:off x="457200" y="5334000"/>
            <a:ext cx="4648200" cy="1143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a:solidFill>
                  <a:srgbClr val="000000"/>
                </a:solidFill>
                <a:latin typeface="Arial" charset="0"/>
                <a:cs typeface="Arial" charset="0"/>
              </a:rPr>
              <a:t>Definitions of Terms</a:t>
            </a:r>
            <a:r>
              <a:rPr lang="en-US" b="1">
                <a:solidFill>
                  <a:srgbClr val="009999"/>
                </a:solidFill>
                <a:latin typeface="Arial" charset="0"/>
                <a:cs typeface="Arial" charset="0"/>
              </a:rPr>
              <a:t> </a:t>
            </a:r>
            <a:r>
              <a:rPr lang="en-US"/>
              <a:t/>
            </a:r>
            <a:br>
              <a:rPr lang="en-US"/>
            </a:br>
            <a:endParaRPr lang="en-US"/>
          </a:p>
        </p:txBody>
      </p:sp>
      <p:sp>
        <p:nvSpPr>
          <p:cNvPr id="23556" name="Text Box 4"/>
          <p:cNvSpPr txBox="1">
            <a:spLocks noChangeArrowheads="1"/>
          </p:cNvSpPr>
          <p:nvPr/>
        </p:nvSpPr>
        <p:spPr bwMode="auto">
          <a:xfrm>
            <a:off x="609600" y="1828800"/>
            <a:ext cx="7543800" cy="2647950"/>
          </a:xfrm>
          <a:prstGeom prst="rect">
            <a:avLst/>
          </a:prstGeom>
          <a:noFill/>
          <a:ln w="9525">
            <a:noFill/>
            <a:miter lim="800000"/>
            <a:headEnd/>
            <a:tailEnd/>
          </a:ln>
          <a:effectLst/>
        </p:spPr>
        <p:txBody>
          <a:bodyPr>
            <a:spAutoFit/>
          </a:bodyPr>
          <a:lstStyle/>
          <a:p>
            <a:pPr>
              <a:spcBef>
                <a:spcPct val="50000"/>
              </a:spcBef>
            </a:pPr>
            <a:r>
              <a:rPr lang="en-US" b="1" i="1" dirty="0"/>
              <a:t>Internal forces</a:t>
            </a:r>
            <a:r>
              <a:rPr lang="en-US" dirty="0"/>
              <a:t> </a:t>
            </a:r>
            <a:r>
              <a:rPr lang="en-US" dirty="0" err="1"/>
              <a:t>Forces</a:t>
            </a:r>
            <a:r>
              <a:rPr lang="en-US" dirty="0"/>
              <a:t> that the objects within the system exert on each other.</a:t>
            </a:r>
          </a:p>
          <a:p>
            <a:pPr>
              <a:spcBef>
                <a:spcPct val="50000"/>
              </a:spcBef>
            </a:pPr>
            <a:r>
              <a:rPr lang="en-US" b="1" i="1" dirty="0"/>
              <a:t>External forces</a:t>
            </a:r>
            <a:r>
              <a:rPr lang="en-US" dirty="0"/>
              <a:t> </a:t>
            </a:r>
            <a:r>
              <a:rPr lang="en-US" dirty="0" err="1"/>
              <a:t>Forces</a:t>
            </a:r>
            <a:r>
              <a:rPr lang="en-US" dirty="0"/>
              <a:t> exerted on the objects by agents that are external to the system.</a:t>
            </a:r>
          </a:p>
          <a:p>
            <a:pPr>
              <a:spcBef>
                <a:spcPct val="50000"/>
              </a:spcBef>
            </a:pPr>
            <a:r>
              <a:rPr lang="en-US" dirty="0"/>
              <a:t>An </a:t>
            </a:r>
            <a:r>
              <a:rPr lang="en-US" b="1" dirty="0"/>
              <a:t>isolated system</a:t>
            </a:r>
            <a:r>
              <a:rPr lang="en-US" dirty="0"/>
              <a:t> is one for which the </a:t>
            </a:r>
            <a:r>
              <a:rPr lang="en-US" dirty="0">
                <a:solidFill>
                  <a:srgbClr val="009900"/>
                </a:solidFill>
              </a:rPr>
              <a:t>vector</a:t>
            </a:r>
            <a:r>
              <a:rPr lang="en-US" dirty="0"/>
              <a:t> sum of the external forces acting on the system is zero.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animEffect transition="in" filter="fade">
                                      <p:cBhvr>
                                        <p:cTn id="7" dur="2000"/>
                                        <p:tgtEl>
                                          <p:spTgt spid="235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6">
                                            <p:txEl>
                                              <p:pRg st="1" end="1"/>
                                            </p:txEl>
                                          </p:spTgt>
                                        </p:tgtEl>
                                        <p:attrNameLst>
                                          <p:attrName>style.visibility</p:attrName>
                                        </p:attrNameLst>
                                      </p:cBhvr>
                                      <p:to>
                                        <p:strVal val="visible"/>
                                      </p:to>
                                    </p:set>
                                    <p:animEffect transition="in" filter="fade">
                                      <p:cBhvr>
                                        <p:cTn id="12" dur="2000"/>
                                        <p:tgtEl>
                                          <p:spTgt spid="2355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556">
                                            <p:txEl>
                                              <p:pRg st="2" end="2"/>
                                            </p:txEl>
                                          </p:spTgt>
                                        </p:tgtEl>
                                        <p:attrNameLst>
                                          <p:attrName>style.visibility</p:attrName>
                                        </p:attrNameLst>
                                      </p:cBhvr>
                                      <p:to>
                                        <p:strVal val="visible"/>
                                      </p:to>
                                    </p:set>
                                    <p:animEffect transition="in" filter="fade">
                                      <p:cBhvr>
                                        <p:cTn id="17" dur="2000"/>
                                        <p:tgtEl>
                                          <p:spTgt spid="2355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403</TotalTime>
  <Words>651</Words>
  <Application>Microsoft Office PowerPoint</Application>
  <PresentationFormat>On-screen Show (4:3)</PresentationFormat>
  <Paragraphs>41</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Default Design</vt:lpstr>
      <vt:lpstr>Equation</vt:lpstr>
      <vt:lpstr>Chapter 7 Impulse and Momentum</vt:lpstr>
      <vt:lpstr>Impulse, J</vt:lpstr>
      <vt:lpstr>Momentum, p</vt:lpstr>
      <vt:lpstr>IMPULSE–MOMENTUM THEOREM </vt:lpstr>
      <vt:lpstr>Impulse and Momentum  in Sports</vt:lpstr>
      <vt:lpstr>Hitting a baseball</vt:lpstr>
      <vt:lpstr>Hailstones Versus Raindrops</vt:lpstr>
      <vt:lpstr>Example</vt:lpstr>
      <vt:lpstr>Definitions of Terms  </vt:lpstr>
      <vt:lpstr>7.2 The Principle of Conservation of Linear Momentum</vt:lpstr>
      <vt:lpstr>EXAMPLE 5  Assembling a Freight Train</vt:lpstr>
      <vt:lpstr>EXAMPLE 6 Ice Skaters</vt:lpstr>
      <vt:lpstr>Collisions</vt:lpstr>
      <vt:lpstr>Slide 14</vt:lpstr>
      <vt:lpstr>Collisions in One Dimension</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Impulse and Momentum</dc:title>
  <dc:creator>visitor</dc:creator>
  <cp:lastModifiedBy>Mithu</cp:lastModifiedBy>
  <cp:revision>12</cp:revision>
  <dcterms:created xsi:type="dcterms:W3CDTF">2003-10-07T18:36:41Z</dcterms:created>
  <dcterms:modified xsi:type="dcterms:W3CDTF">2014-10-08T02:37:13Z</dcterms:modified>
</cp:coreProperties>
</file>