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0" r:id="rId3"/>
    <p:sldId id="262" r:id="rId4"/>
    <p:sldId id="264" r:id="rId5"/>
    <p:sldId id="274" r:id="rId6"/>
    <p:sldId id="267" r:id="rId7"/>
    <p:sldId id="271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23" autoAdjust="0"/>
    <p:restoredTop sz="90929"/>
  </p:normalViewPr>
  <p:slideViewPr>
    <p:cSldViewPr>
      <p:cViewPr varScale="1">
        <p:scale>
          <a:sx n="102" d="100"/>
          <a:sy n="102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0AE6D-5DF5-478D-AFC7-9770854F2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B8EAD-A575-4264-A548-505B874E1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71263-991B-4B41-B803-B5A6CC9AB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C7C1-90C4-4822-9A10-7AAA5CD87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F2C62-67A3-4EC1-A400-D2CBE921A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B2E33-E289-4286-85E0-4AE39E6F5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8486B-EA60-446E-B25A-06F02F02D5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C38B5-4981-44B2-AF11-E63B6E857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54134-AB68-4DF6-981F-C01714D83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13D8F-98AE-44A8-85F7-AD895A208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947CE-F2DB-4147-BFD3-9050D9CA1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B6E01D-7E8D-4E96-AE38-C15416F258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6-4: Conservative and Non-conservative Forces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33400" y="1371600"/>
            <a:ext cx="8153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force is a </a:t>
            </a:r>
            <a:r>
              <a:rPr lang="en-US" b="1" dirty="0"/>
              <a:t>conservative force</a:t>
            </a:r>
            <a:r>
              <a:rPr lang="en-US" dirty="0"/>
              <a:t> if the net work it does on a particle moving around any closed path, from an initial point and then back to that point, is zero. </a:t>
            </a:r>
          </a:p>
          <a:p>
            <a:endParaRPr lang="en-US" dirty="0"/>
          </a:p>
          <a:p>
            <a:r>
              <a:rPr lang="en-US" dirty="0"/>
              <a:t>Equivalently, a force is conservative if the net work it does on a particle moving between two points does not depend on the path taken by the particle. </a:t>
            </a:r>
          </a:p>
          <a:p>
            <a:endParaRPr lang="en-US" dirty="0"/>
          </a:p>
          <a:p>
            <a:r>
              <a:rPr lang="en-US" dirty="0"/>
              <a:t>A force is non-conservative if the net work it does on a particle moving between two points does depend on the path taken by the particle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</a:rPr>
              <a:t>Examples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990600" y="1219200"/>
            <a:ext cx="6858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Conservative Forces</a:t>
            </a:r>
            <a:r>
              <a:rPr lang="en-US" dirty="0"/>
              <a:t>  </a:t>
            </a:r>
          </a:p>
          <a:p>
            <a:pPr>
              <a:spcBef>
                <a:spcPct val="50000"/>
              </a:spcBef>
            </a:pPr>
            <a:r>
              <a:rPr lang="en-US" dirty="0"/>
              <a:t>  Gravitational force (Ch. 4)</a:t>
            </a:r>
          </a:p>
          <a:p>
            <a:pPr>
              <a:spcBef>
                <a:spcPct val="50000"/>
              </a:spcBef>
            </a:pPr>
            <a:r>
              <a:rPr lang="en-US" dirty="0"/>
              <a:t>  Elastic spring force (Ch. 10)</a:t>
            </a:r>
          </a:p>
          <a:p>
            <a:pPr>
              <a:spcBef>
                <a:spcPct val="50000"/>
              </a:spcBef>
            </a:pPr>
            <a:r>
              <a:rPr lang="en-US" dirty="0"/>
              <a:t>  Electric force (Ch. 18, 19)</a:t>
            </a:r>
          </a:p>
          <a:p>
            <a:pPr>
              <a:spcBef>
                <a:spcPct val="50000"/>
              </a:spcBef>
            </a:pPr>
            <a:r>
              <a:rPr lang="en-US" b="1" i="1" dirty="0" err="1"/>
              <a:t>Nonconservative</a:t>
            </a:r>
            <a:r>
              <a:rPr lang="en-US" b="1" i="1" dirty="0"/>
              <a:t> Forces</a:t>
            </a:r>
            <a:r>
              <a:rPr lang="en-US" dirty="0"/>
              <a:t>  </a:t>
            </a:r>
          </a:p>
          <a:p>
            <a:pPr>
              <a:spcBef>
                <a:spcPct val="50000"/>
              </a:spcBef>
            </a:pPr>
            <a:r>
              <a:rPr lang="en-US" dirty="0"/>
              <a:t>  Static and kinetic frictional forces</a:t>
            </a:r>
          </a:p>
          <a:p>
            <a:pPr>
              <a:spcBef>
                <a:spcPct val="50000"/>
              </a:spcBef>
            </a:pPr>
            <a:r>
              <a:rPr lang="en-US" dirty="0"/>
              <a:t>  Air resistance</a:t>
            </a:r>
          </a:p>
          <a:p>
            <a:pPr>
              <a:spcBef>
                <a:spcPct val="50000"/>
              </a:spcBef>
            </a:pPr>
            <a:r>
              <a:rPr lang="en-US" dirty="0"/>
              <a:t>  Tension</a:t>
            </a:r>
          </a:p>
          <a:p>
            <a:pPr>
              <a:spcBef>
                <a:spcPct val="50000"/>
              </a:spcBef>
            </a:pPr>
            <a:r>
              <a:rPr lang="en-US" dirty="0"/>
              <a:t>  Normal force</a:t>
            </a:r>
          </a:p>
          <a:p>
            <a:pPr>
              <a:spcBef>
                <a:spcPct val="50000"/>
              </a:spcBef>
            </a:pPr>
            <a:r>
              <a:rPr lang="en-US" dirty="0"/>
              <a:t>  Propulsion force of a rocket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6.5 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The Conservation of Mechanical Energy</a:t>
            </a:r>
          </a:p>
        </p:txBody>
      </p:sp>
      <p:pic>
        <p:nvPicPr>
          <p:cNvPr id="8197" name="Picture 5" descr="fig06_15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8001000" cy="352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THE PRINCIPLE OF CONSERVATION OF MECHANICAL ENERGY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2971800"/>
            <a:ext cx="739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total mechanical energy (</a:t>
            </a:r>
            <a:r>
              <a:rPr lang="en-US" i="1" dirty="0"/>
              <a:t>E</a:t>
            </a:r>
            <a:r>
              <a:rPr lang="en-US" dirty="0"/>
              <a:t> = KE + PE) of an object remains constant as the object moves, provided that the net work done by external </a:t>
            </a:r>
            <a:r>
              <a:rPr lang="en-US" dirty="0" err="1"/>
              <a:t>nonconservative</a:t>
            </a:r>
            <a:r>
              <a:rPr lang="en-US" dirty="0"/>
              <a:t> forces is zero.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Conservation of Mechanical Energy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" y="5029200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9900"/>
                </a:solidFill>
              </a:rPr>
              <a:t>friction</a:t>
            </a:r>
            <a:r>
              <a:rPr lang="en-US" dirty="0">
                <a:solidFill>
                  <a:srgbClr val="000000"/>
                </a:solidFill>
              </a:rPr>
              <a:t> and wind resistance are ignored, a bobsled run illustrates how kinetic and </a:t>
            </a:r>
            <a:r>
              <a:rPr lang="en-US" dirty="0">
                <a:solidFill>
                  <a:srgbClr val="009900"/>
                </a:solidFill>
              </a:rPr>
              <a:t>potential energy</a:t>
            </a:r>
            <a:r>
              <a:rPr lang="en-US" dirty="0">
                <a:solidFill>
                  <a:srgbClr val="000000"/>
                </a:solidFill>
              </a:rPr>
              <a:t> can be </a:t>
            </a:r>
            <a:r>
              <a:rPr lang="en-US" dirty="0" err="1">
                <a:solidFill>
                  <a:srgbClr val="000000"/>
                </a:solidFill>
              </a:rPr>
              <a:t>interconverted</a:t>
            </a:r>
            <a:r>
              <a:rPr lang="en-US" dirty="0">
                <a:solidFill>
                  <a:srgbClr val="000000"/>
                </a:solidFill>
              </a:rPr>
              <a:t>, while the total mechanical energy remains constant. </a:t>
            </a:r>
            <a:endParaRPr lang="en-US" dirty="0"/>
          </a:p>
        </p:txBody>
      </p:sp>
      <p:pic>
        <p:nvPicPr>
          <p:cNvPr id="20485" name="Picture 5" descr="fig06_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981200"/>
            <a:ext cx="4752975" cy="283492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A Daredevil Motorcyclist</a:t>
            </a:r>
          </a:p>
        </p:txBody>
      </p:sp>
      <p:pic>
        <p:nvPicPr>
          <p:cNvPr id="13317" name="Picture 5" descr="fig06_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28800"/>
            <a:ext cx="3578225" cy="2057400"/>
          </a:xfrm>
          <a:prstGeom prst="rect">
            <a:avLst/>
          </a:prstGeo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47244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motorcyclist is trying to leap across the canyon shown in Figure </a:t>
            </a:r>
            <a:r>
              <a:rPr lang="en-US" dirty="0" smtClean="0">
                <a:solidFill>
                  <a:srgbClr val="009999"/>
                </a:solidFill>
              </a:rPr>
              <a:t>6.16</a:t>
            </a:r>
            <a:r>
              <a:rPr lang="en-US" dirty="0" smtClean="0"/>
              <a:t> </a:t>
            </a:r>
            <a:r>
              <a:rPr lang="en-US" dirty="0"/>
              <a:t>by driving horizontally off the cliff at a speed of 38.0 m/s. Ignoring air resistance, find the speed with which the cycle strikes the ground on the other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Roller Coaster (Ideal) </a:t>
            </a:r>
          </a:p>
        </p:txBody>
      </p:sp>
      <p:pic>
        <p:nvPicPr>
          <p:cNvPr id="17413" name="Picture 5" descr="np0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09800"/>
            <a:ext cx="1817688" cy="2593975"/>
          </a:xfrm>
          <a:prstGeom prst="rect">
            <a:avLst/>
          </a:prstGeom>
          <a:noFill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2000" y="2057400"/>
            <a:ext cx="5486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ride includes a vertical drop of 93.5 m. The coaster has a speed of 3.0 m/s at the top of the drop. Neglect </a:t>
            </a:r>
            <a:r>
              <a:rPr lang="en-US" dirty="0">
                <a:solidFill>
                  <a:srgbClr val="008000"/>
                </a:solidFill>
                <a:cs typeface="Times New Roman" pitchFamily="18" charset="0"/>
              </a:rPr>
              <a:t>friction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and find the speed of the riders at the bottom.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6.6 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Nonconservative Forces and the Work–Energy Theorem</a:t>
            </a:r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 </a:t>
            </a:r>
            <a:b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CE1029"/>
              </a:solidFill>
              <a:latin typeface="Arial" charset="0"/>
              <a:cs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78486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 the roller coaster example, we ignored </a:t>
            </a:r>
            <a:r>
              <a:rPr lang="en-US" dirty="0" err="1">
                <a:solidFill>
                  <a:srgbClr val="008000"/>
                </a:solidFill>
                <a:cs typeface="Times New Roman" pitchFamily="18" charset="0"/>
              </a:rPr>
              <a:t>nonconservative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forces, such as </a:t>
            </a:r>
            <a:r>
              <a:rPr lang="en-US" dirty="0">
                <a:solidFill>
                  <a:srgbClr val="008000"/>
                </a:solidFill>
                <a:cs typeface="Times New Roman" pitchFamily="18" charset="0"/>
              </a:rPr>
              <a:t>friction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 In reality, however, such forces are present when the roller coaster descends. The actual speed of the riders at the bottom is 41.0 m/s. Assuming again that the coaster has a speed of 3.0 m/s at the top, find the </a:t>
            </a:r>
            <a:r>
              <a:rPr lang="en-US" dirty="0">
                <a:solidFill>
                  <a:srgbClr val="008000"/>
                </a:solidFill>
                <a:cs typeface="Times New Roman" pitchFamily="18" charset="0"/>
              </a:rPr>
              <a:t>work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done by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nonconservative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forces on a 55.0-kg rider during the descent.  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341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6-4: Conservative and Non-conservative Forces </vt:lpstr>
      <vt:lpstr>Examples</vt:lpstr>
      <vt:lpstr>6.5 The Conservation of Mechanical Energy</vt:lpstr>
      <vt:lpstr>THE PRINCIPLE OF CONSERVATION OF MECHANICAL ENERGY</vt:lpstr>
      <vt:lpstr>Conservation of Mechanical Energy</vt:lpstr>
      <vt:lpstr>A Daredevil Motorcyclist</vt:lpstr>
      <vt:lpstr>Roller Coaster (Ideal) </vt:lpstr>
      <vt:lpstr>6.6 Nonconservative Forces and the Work–Energy Theorem 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6-4: Conservative and Nonconservative Forces</dc:title>
  <dc:creator>visitor</dc:creator>
  <cp:lastModifiedBy>mahes</cp:lastModifiedBy>
  <cp:revision>5</cp:revision>
  <dcterms:created xsi:type="dcterms:W3CDTF">2003-10-02T15:33:23Z</dcterms:created>
  <dcterms:modified xsi:type="dcterms:W3CDTF">2014-10-03T01:56:37Z</dcterms:modified>
</cp:coreProperties>
</file>