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91" r:id="rId3"/>
    <p:sldId id="279" r:id="rId4"/>
    <p:sldId id="263" r:id="rId5"/>
    <p:sldId id="264" r:id="rId6"/>
    <p:sldId id="289"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C2929-7D81-4BF8-B1B4-C8FAF672E8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73A96B-59AA-4348-A829-96DD412785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54040B-B910-4E64-A660-38CEEA5B174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29D6690-877A-4BFC-A2CC-EBAB67C1B7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935453-070F-4DD8-9C10-4D271A05DEF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4D0BEA-9DF4-46FE-BA21-A483D7CBC4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977C33-440A-4F18-B0C8-6B297477EB5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5F49CC-0B97-4D2D-937D-6BD867527A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9BF1734-E1ED-48E3-A400-5C79C046C2A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2D07C2-65DC-4B3D-B443-ADA5F1633F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48B021-307E-41E8-B576-1E6F64FE1F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1F19C4-3625-41FA-BA48-6375E591AEF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2D8C8D-48A2-4F5C-B374-A36E7867FF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0"/>
            <a:ext cx="7772400" cy="914400"/>
          </a:xfrm>
        </p:spPr>
        <p:txBody>
          <a:bodyPr/>
          <a:lstStyle/>
          <a:p>
            <a:r>
              <a:rPr lang="en-US" sz="4000" b="1" dirty="0">
                <a:solidFill>
                  <a:srgbClr val="000000"/>
                </a:solidFill>
                <a:latin typeface="Arial" charset="0"/>
              </a:rPr>
              <a:t>6.7 </a:t>
            </a:r>
            <a:r>
              <a:rPr lang="en-US" sz="4000" b="1" dirty="0">
                <a:solidFill>
                  <a:srgbClr val="009999"/>
                </a:solidFill>
                <a:latin typeface="Arial" charset="0"/>
              </a:rPr>
              <a:t>Power</a:t>
            </a:r>
          </a:p>
        </p:txBody>
      </p:sp>
      <p:pic>
        <p:nvPicPr>
          <p:cNvPr id="34819" name="Picture 3" descr="eq6_146"/>
          <p:cNvPicPr>
            <a:picLocks noGrp="1" noChangeAspect="1" noChangeArrowheads="1"/>
          </p:cNvPicPr>
          <p:nvPr>
            <p:ph sz="half" idx="1"/>
          </p:nvPr>
        </p:nvPicPr>
        <p:blipFill>
          <a:blip r:embed="rId2" cstate="print"/>
          <a:srcRect/>
          <a:stretch>
            <a:fillRect/>
          </a:stretch>
        </p:blipFill>
        <p:spPr>
          <a:xfrm>
            <a:off x="4953000" y="3252787"/>
            <a:ext cx="1828800" cy="885825"/>
          </a:xfrm>
          <a:noFill/>
          <a:ln/>
        </p:spPr>
      </p:pic>
      <p:sp>
        <p:nvSpPr>
          <p:cNvPr id="34820" name="Text Box 4"/>
          <p:cNvSpPr txBox="1">
            <a:spLocks noChangeArrowheads="1"/>
          </p:cNvSpPr>
          <p:nvPr/>
        </p:nvSpPr>
        <p:spPr bwMode="auto">
          <a:xfrm>
            <a:off x="152400" y="990600"/>
            <a:ext cx="8816788" cy="1938992"/>
          </a:xfrm>
          <a:prstGeom prst="rect">
            <a:avLst/>
          </a:prstGeom>
          <a:noFill/>
          <a:ln w="9525">
            <a:noFill/>
            <a:miter lim="800000"/>
            <a:headEnd/>
            <a:tailEnd/>
          </a:ln>
          <a:effectLst/>
        </p:spPr>
        <p:txBody>
          <a:bodyPr wrap="square">
            <a:spAutoFit/>
          </a:bodyPr>
          <a:lstStyle/>
          <a:p>
            <a:pPr>
              <a:spcBef>
                <a:spcPct val="50000"/>
              </a:spcBef>
            </a:pPr>
            <a:r>
              <a:rPr lang="en-US" dirty="0"/>
              <a:t>The idea of </a:t>
            </a:r>
            <a:r>
              <a:rPr lang="en-US" b="1" i="1" dirty="0"/>
              <a:t>power</a:t>
            </a:r>
            <a:r>
              <a:rPr lang="en-US" dirty="0"/>
              <a:t> incorporates both the concepts of work and time. </a:t>
            </a:r>
          </a:p>
          <a:p>
            <a:pPr>
              <a:spcBef>
                <a:spcPct val="50000"/>
              </a:spcBef>
            </a:pPr>
            <a:r>
              <a:rPr lang="en-US" dirty="0"/>
              <a:t>Power is work done per unit time.</a:t>
            </a:r>
          </a:p>
          <a:p>
            <a:pPr>
              <a:spcBef>
                <a:spcPct val="50000"/>
              </a:spcBef>
            </a:pPr>
            <a:r>
              <a:rPr lang="en-US" dirty="0"/>
              <a:t>Average power, P is the average rate at which work </a:t>
            </a:r>
            <a:r>
              <a:rPr lang="en-US" i="1" dirty="0"/>
              <a:t>W</a:t>
            </a:r>
            <a:r>
              <a:rPr lang="en-US" dirty="0"/>
              <a:t> is done, and it is obtained by dividing </a:t>
            </a:r>
            <a:r>
              <a:rPr lang="en-US" i="1" dirty="0"/>
              <a:t>W</a:t>
            </a:r>
            <a:r>
              <a:rPr lang="en-US" dirty="0"/>
              <a:t> by the time t required to perform the work:</a:t>
            </a:r>
          </a:p>
        </p:txBody>
      </p:sp>
      <p:pic>
        <p:nvPicPr>
          <p:cNvPr id="34821" name="Picture 5" descr="eqd6_10"/>
          <p:cNvPicPr>
            <a:picLocks noChangeAspect="1" noChangeArrowheads="1"/>
          </p:cNvPicPr>
          <p:nvPr/>
        </p:nvPicPr>
        <p:blipFill>
          <a:blip r:embed="rId3" cstate="print"/>
          <a:srcRect/>
          <a:stretch>
            <a:fillRect/>
          </a:stretch>
        </p:blipFill>
        <p:spPr bwMode="auto">
          <a:xfrm>
            <a:off x="1447800" y="3124200"/>
            <a:ext cx="2133600" cy="1143000"/>
          </a:xfrm>
          <a:prstGeom prst="rect">
            <a:avLst/>
          </a:prstGeom>
          <a:noFill/>
        </p:spPr>
      </p:pic>
      <p:pic>
        <p:nvPicPr>
          <p:cNvPr id="34822" name="Picture 6" descr="eq6_149"/>
          <p:cNvPicPr>
            <a:picLocks noGrp="1" noChangeAspect="1" noChangeArrowheads="1"/>
          </p:cNvPicPr>
          <p:nvPr>
            <p:ph sz="half" idx="2"/>
          </p:nvPr>
        </p:nvPicPr>
        <p:blipFill>
          <a:blip r:embed="rId4" cstate="print"/>
          <a:srcRect/>
          <a:stretch>
            <a:fillRect/>
          </a:stretch>
        </p:blipFill>
        <p:spPr>
          <a:xfrm>
            <a:off x="5105400" y="4289612"/>
            <a:ext cx="1981200" cy="660400"/>
          </a:xfrm>
          <a:noFill/>
          <a:ln/>
        </p:spPr>
      </p:pic>
      <p:sp>
        <p:nvSpPr>
          <p:cNvPr id="10" name="TextBox 9"/>
          <p:cNvSpPr txBox="1"/>
          <p:nvPr/>
        </p:nvSpPr>
        <p:spPr>
          <a:xfrm>
            <a:off x="342900" y="5109916"/>
            <a:ext cx="8534400" cy="1569660"/>
          </a:xfrm>
          <a:prstGeom prst="rect">
            <a:avLst/>
          </a:prstGeom>
          <a:noFill/>
        </p:spPr>
        <p:txBody>
          <a:bodyPr wrap="square" rtlCol="0">
            <a:spAutoFit/>
          </a:bodyPr>
          <a:lstStyle/>
          <a:p>
            <a:r>
              <a:rPr lang="en-US" dirty="0" smtClean="0"/>
              <a:t>Power is a scalar. Unit of power: ft.lb/s   or   watt = W = J/s (SI unit</a:t>
            </a:r>
            <a:r>
              <a:rPr lang="en-US" dirty="0" smtClean="0"/>
              <a:t>)</a:t>
            </a:r>
          </a:p>
          <a:p>
            <a:endParaRPr lang="en-US" dirty="0" smtClean="0"/>
          </a:p>
          <a:p>
            <a:r>
              <a:rPr lang="en-US" dirty="0" smtClean="0"/>
              <a:t>Horsepower (</a:t>
            </a:r>
            <a:r>
              <a:rPr lang="en-US" dirty="0" err="1" smtClean="0"/>
              <a:t>hp</a:t>
            </a:r>
            <a:r>
              <a:rPr lang="en-US" dirty="0" smtClean="0"/>
              <a:t>):  1hp = 550 ft.lb/s  or  1hp = 745.7 W</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fade">
                                      <p:cBhvr>
                                        <p:cTn id="7" dur="20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fade">
                                      <p:cBhvr>
                                        <p:cTn id="12" dur="20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fade">
                                      <p:cBhvr>
                                        <p:cTn id="17" dur="2000"/>
                                        <p:tgtEl>
                                          <p:spTgt spid="348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21"/>
                                        </p:tgtEl>
                                        <p:attrNameLst>
                                          <p:attrName>style.visibility</p:attrName>
                                        </p:attrNameLst>
                                      </p:cBhvr>
                                      <p:to>
                                        <p:strVal val="visible"/>
                                      </p:to>
                                    </p:set>
                                    <p:animEffect transition="in" filter="fade">
                                      <p:cBhvr>
                                        <p:cTn id="22" dur="2000"/>
                                        <p:tgtEl>
                                          <p:spTgt spid="348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819"/>
                                        </p:tgtEl>
                                        <p:attrNameLst>
                                          <p:attrName>style.visibility</p:attrName>
                                        </p:attrNameLst>
                                      </p:cBhvr>
                                      <p:to>
                                        <p:strVal val="visible"/>
                                      </p:to>
                                    </p:set>
                                    <p:animEffect transition="in" filter="fade">
                                      <p:cBhvr>
                                        <p:cTn id="27" dur="2000"/>
                                        <p:tgtEl>
                                          <p:spTgt spid="348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4822"/>
                                        </p:tgtEl>
                                        <p:attrNameLst>
                                          <p:attrName>style.visibility</p:attrName>
                                        </p:attrNameLst>
                                      </p:cBhvr>
                                      <p:to>
                                        <p:strVal val="visible"/>
                                      </p:to>
                                    </p:set>
                                    <p:animEffect transition="in" filter="fade">
                                      <p:cBhvr>
                                        <p:cTn id="32" dur="2000"/>
                                        <p:tgtEl>
                                          <p:spTgt spid="348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20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fade">
                                      <p:cBhvr>
                                        <p:cTn id="42"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pPr lvl="0"/>
            <a:r>
              <a:rPr lang="en-US" altLang="en-US" dirty="0" smtClean="0">
                <a:solidFill>
                  <a:schemeClr val="tx1"/>
                </a:solidFill>
                <a:latin typeface="inherit"/>
                <a:cs typeface="Arial" pitchFamily="34" charset="0"/>
              </a:rPr>
              <a:t>Human </a:t>
            </a:r>
            <a:r>
              <a:rPr lang="en-US" altLang="en-US" dirty="0">
                <a:solidFill>
                  <a:schemeClr val="tx1"/>
                </a:solidFill>
                <a:latin typeface="inherit"/>
                <a:cs typeface="Arial" pitchFamily="34" charset="0"/>
              </a:rPr>
              <a:t>Metabolic </a:t>
            </a:r>
            <a:r>
              <a:rPr lang="en-US" altLang="en-US" dirty="0" smtClean="0">
                <a:solidFill>
                  <a:schemeClr val="tx1"/>
                </a:solidFill>
                <a:latin typeface="inherit"/>
                <a:cs typeface="Arial" pitchFamily="34" charset="0"/>
              </a:rPr>
              <a:t>Rates</a:t>
            </a:r>
            <a:r>
              <a:rPr lang="en-US" altLang="en-US" sz="6000" dirty="0">
                <a:solidFill>
                  <a:schemeClr val="tx1"/>
                </a:solidFill>
                <a:latin typeface="Arial" pitchFamily="34" charset="0"/>
                <a:cs typeface="Arial" pitchFamily="34" charset="0"/>
              </a:rPr>
              <a:t/>
            </a:r>
            <a:br>
              <a:rPr lang="en-US" altLang="en-US" sz="6000" dirty="0">
                <a:solidFill>
                  <a:schemeClr val="tx1"/>
                </a:solidFill>
                <a:latin typeface="Arial" pitchFamily="34" charset="0"/>
                <a:cs typeface="Arial" pitchFamily="34" charset="0"/>
              </a:rPr>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32533636"/>
              </p:ext>
            </p:extLst>
          </p:nvPr>
        </p:nvGraphicFramePr>
        <p:xfrm>
          <a:off x="2133600" y="1371600"/>
          <a:ext cx="4343400" cy="2861310"/>
        </p:xfrm>
        <a:graphic>
          <a:graphicData uri="http://schemas.openxmlformats.org/drawingml/2006/table">
            <a:tbl>
              <a:tblPr/>
              <a:tblGrid>
                <a:gridCol w="2171700"/>
                <a:gridCol w="2171700"/>
              </a:tblGrid>
              <a:tr h="476885">
                <a:tc>
                  <a:txBody>
                    <a:bodyPr/>
                    <a:lstStyle/>
                    <a:p>
                      <a:pPr algn="l" fontAlgn="ctr"/>
                      <a:r>
                        <a:rPr lang="en-US" b="0" dirty="0">
                          <a:effectLst/>
                          <a:latin typeface="inherit"/>
                        </a:rPr>
                        <a:t>Activity</a:t>
                      </a:r>
                    </a:p>
                  </a:txBody>
                  <a:tcPr marL="47625" marR="47625" marT="47625" marB="47625" anchor="ctr">
                    <a:lnL>
                      <a:noFill/>
                    </a:lnL>
                    <a:lnR>
                      <a:noFill/>
                    </a:lnR>
                    <a:lnT>
                      <a:noFill/>
                    </a:lnT>
                    <a:lnB w="9525" cap="flat" cmpd="sng" algn="ctr">
                      <a:solidFill>
                        <a:srgbClr val="E0DFD3"/>
                      </a:solidFill>
                      <a:prstDash val="solid"/>
                      <a:round/>
                      <a:headEnd type="none" w="med" len="med"/>
                      <a:tailEnd type="none" w="med" len="med"/>
                    </a:lnB>
                  </a:tcPr>
                </a:tc>
                <a:tc>
                  <a:txBody>
                    <a:bodyPr/>
                    <a:lstStyle/>
                    <a:p>
                      <a:pPr algn="ctr" fontAlgn="ctr"/>
                      <a:r>
                        <a:rPr lang="en-US" b="0">
                          <a:effectLst/>
                          <a:latin typeface="inherit"/>
                        </a:rPr>
                        <a:t>Rate (watts)</a:t>
                      </a:r>
                    </a:p>
                  </a:txBody>
                  <a:tcPr marL="47625" marR="47625" marT="47625" marB="47625" anchor="ctr">
                    <a:lnL>
                      <a:noFill/>
                    </a:lnL>
                    <a:lnR>
                      <a:noFill/>
                    </a:lnR>
                    <a:lnT>
                      <a:noFill/>
                    </a:lnT>
                    <a:lnB w="9525" cap="flat" cmpd="sng" algn="ctr">
                      <a:solidFill>
                        <a:srgbClr val="80DBD3"/>
                      </a:solidFill>
                      <a:prstDash val="solid"/>
                      <a:round/>
                      <a:headEnd type="none" w="med" len="med"/>
                      <a:tailEnd type="none" w="med" len="med"/>
                    </a:lnB>
                  </a:tcPr>
                </a:tc>
              </a:tr>
              <a:tr h="476885">
                <a:tc>
                  <a:txBody>
                    <a:bodyPr/>
                    <a:lstStyle/>
                    <a:p>
                      <a:pPr algn="l" fontAlgn="ctr"/>
                      <a:r>
                        <a:rPr lang="en-US" b="0">
                          <a:effectLst/>
                          <a:latin typeface="inherit"/>
                        </a:rPr>
                        <a:t>Running (15 km/h)</a:t>
                      </a:r>
                    </a:p>
                  </a:txBody>
                  <a:tcPr marL="47625" marR="47625" marT="47625" marB="47625" anchor="ctr">
                    <a:lnL>
                      <a:noFill/>
                    </a:lnL>
                    <a:lnR>
                      <a:noFill/>
                    </a:lnR>
                    <a:lnT w="9525" cap="flat" cmpd="sng" algn="ctr">
                      <a:solidFill>
                        <a:srgbClr val="E0DFD3"/>
                      </a:solidFill>
                      <a:prstDash val="solid"/>
                      <a:round/>
                      <a:headEnd type="none" w="med" len="med"/>
                      <a:tailEnd type="none" w="med" len="med"/>
                    </a:lnT>
                    <a:lnB>
                      <a:noFill/>
                    </a:lnB>
                  </a:tcPr>
                </a:tc>
                <a:tc>
                  <a:txBody>
                    <a:bodyPr/>
                    <a:lstStyle/>
                    <a:p>
                      <a:pPr algn="ctr" fontAlgn="ctr"/>
                      <a:r>
                        <a:rPr lang="en-US" b="0">
                          <a:effectLst/>
                          <a:latin typeface="inherit"/>
                        </a:rPr>
                        <a:t>1340 W</a:t>
                      </a:r>
                    </a:p>
                  </a:txBody>
                  <a:tcPr marL="47625" marR="47625" marT="47625" marB="47625" anchor="ctr">
                    <a:lnL>
                      <a:noFill/>
                    </a:lnL>
                    <a:lnR>
                      <a:noFill/>
                    </a:lnR>
                    <a:lnT w="9525" cap="flat" cmpd="sng" algn="ctr">
                      <a:solidFill>
                        <a:srgbClr val="80DBD3"/>
                      </a:solidFill>
                      <a:prstDash val="solid"/>
                      <a:round/>
                      <a:headEnd type="none" w="med" len="med"/>
                      <a:tailEnd type="none" w="med" len="med"/>
                    </a:lnT>
                    <a:lnB>
                      <a:noFill/>
                    </a:lnB>
                  </a:tcPr>
                </a:tc>
              </a:tr>
              <a:tr h="476885">
                <a:tc>
                  <a:txBody>
                    <a:bodyPr/>
                    <a:lstStyle/>
                    <a:p>
                      <a:pPr algn="l" fontAlgn="ctr"/>
                      <a:r>
                        <a:rPr lang="en-US" b="0">
                          <a:effectLst/>
                          <a:latin typeface="inherit"/>
                        </a:rPr>
                        <a:t>Skiing</a:t>
                      </a:r>
                    </a:p>
                  </a:txBody>
                  <a:tcPr marL="47625" marR="47625" marT="47625" marB="47625" anchor="ctr">
                    <a:lnL>
                      <a:noFill/>
                    </a:lnL>
                    <a:lnR>
                      <a:noFill/>
                    </a:lnR>
                    <a:lnT>
                      <a:noFill/>
                    </a:lnT>
                    <a:lnB>
                      <a:noFill/>
                    </a:lnB>
                  </a:tcPr>
                </a:tc>
                <a:tc>
                  <a:txBody>
                    <a:bodyPr/>
                    <a:lstStyle/>
                    <a:p>
                      <a:pPr algn="ctr" fontAlgn="ctr"/>
                      <a:r>
                        <a:rPr lang="en-US" b="0" dirty="0">
                          <a:effectLst/>
                          <a:latin typeface="inherit"/>
                        </a:rPr>
                        <a:t>1050 W</a:t>
                      </a:r>
                    </a:p>
                  </a:txBody>
                  <a:tcPr marL="47625" marR="47625" marT="47625" marB="47625" anchor="ctr">
                    <a:lnL>
                      <a:noFill/>
                    </a:lnL>
                    <a:lnR>
                      <a:noFill/>
                    </a:lnR>
                    <a:lnT>
                      <a:noFill/>
                    </a:lnT>
                    <a:lnB>
                      <a:noFill/>
                    </a:lnB>
                  </a:tcPr>
                </a:tc>
              </a:tr>
              <a:tr h="476885">
                <a:tc>
                  <a:txBody>
                    <a:bodyPr/>
                    <a:lstStyle/>
                    <a:p>
                      <a:pPr algn="l" fontAlgn="ctr"/>
                      <a:r>
                        <a:rPr lang="en-US" b="0">
                          <a:effectLst/>
                          <a:latin typeface="inherit"/>
                        </a:rPr>
                        <a:t>Biking</a:t>
                      </a:r>
                    </a:p>
                  </a:txBody>
                  <a:tcPr marL="47625" marR="47625" marT="47625" marB="47625" anchor="ctr">
                    <a:lnL>
                      <a:noFill/>
                    </a:lnL>
                    <a:lnR>
                      <a:noFill/>
                    </a:lnR>
                    <a:lnT>
                      <a:noFill/>
                    </a:lnT>
                    <a:lnB>
                      <a:noFill/>
                    </a:lnB>
                  </a:tcPr>
                </a:tc>
                <a:tc>
                  <a:txBody>
                    <a:bodyPr/>
                    <a:lstStyle/>
                    <a:p>
                      <a:pPr algn="ctr" fontAlgn="ctr"/>
                      <a:r>
                        <a:rPr lang="en-US" b="0">
                          <a:effectLst/>
                          <a:latin typeface="inherit"/>
                        </a:rPr>
                        <a:t> 530 W</a:t>
                      </a:r>
                    </a:p>
                  </a:txBody>
                  <a:tcPr marL="47625" marR="47625" marT="47625" marB="47625" anchor="ctr">
                    <a:lnL>
                      <a:noFill/>
                    </a:lnL>
                    <a:lnR>
                      <a:noFill/>
                    </a:lnR>
                    <a:lnT>
                      <a:noFill/>
                    </a:lnT>
                    <a:lnB>
                      <a:noFill/>
                    </a:lnB>
                  </a:tcPr>
                </a:tc>
              </a:tr>
              <a:tr h="476885">
                <a:tc>
                  <a:txBody>
                    <a:bodyPr/>
                    <a:lstStyle/>
                    <a:p>
                      <a:pPr algn="l" fontAlgn="ctr"/>
                      <a:r>
                        <a:rPr lang="en-US" b="0">
                          <a:effectLst/>
                          <a:latin typeface="inherit"/>
                        </a:rPr>
                        <a:t>Walking (5 km/h)</a:t>
                      </a:r>
                    </a:p>
                  </a:txBody>
                  <a:tcPr marL="47625" marR="47625" marT="47625" marB="47625" anchor="ctr">
                    <a:lnL>
                      <a:noFill/>
                    </a:lnL>
                    <a:lnR>
                      <a:noFill/>
                    </a:lnR>
                    <a:lnT>
                      <a:noFill/>
                    </a:lnT>
                    <a:lnB>
                      <a:noFill/>
                    </a:lnB>
                  </a:tcPr>
                </a:tc>
                <a:tc>
                  <a:txBody>
                    <a:bodyPr/>
                    <a:lstStyle/>
                    <a:p>
                      <a:pPr algn="ctr" fontAlgn="ctr"/>
                      <a:r>
                        <a:rPr lang="en-US" b="0">
                          <a:effectLst/>
                          <a:latin typeface="inherit"/>
                        </a:rPr>
                        <a:t> 280 W</a:t>
                      </a:r>
                    </a:p>
                  </a:txBody>
                  <a:tcPr marL="47625" marR="47625" marT="47625" marB="47625" anchor="ctr">
                    <a:lnL>
                      <a:noFill/>
                    </a:lnL>
                    <a:lnR>
                      <a:noFill/>
                    </a:lnR>
                    <a:lnT>
                      <a:noFill/>
                    </a:lnT>
                    <a:lnB>
                      <a:noFill/>
                    </a:lnB>
                  </a:tcPr>
                </a:tc>
              </a:tr>
              <a:tr h="476885">
                <a:tc>
                  <a:txBody>
                    <a:bodyPr/>
                    <a:lstStyle/>
                    <a:p>
                      <a:pPr algn="l" fontAlgn="ctr"/>
                      <a:r>
                        <a:rPr lang="en-US" b="0">
                          <a:effectLst/>
                          <a:latin typeface="inherit"/>
                        </a:rPr>
                        <a:t>Sleeping</a:t>
                      </a:r>
                    </a:p>
                  </a:txBody>
                  <a:tcPr marL="47625" marR="47625" marT="47625" marB="47625" anchor="ctr">
                    <a:lnL>
                      <a:noFill/>
                    </a:lnL>
                    <a:lnR>
                      <a:noFill/>
                    </a:lnR>
                    <a:lnT>
                      <a:noFill/>
                    </a:lnT>
                    <a:lnB>
                      <a:noFill/>
                    </a:lnB>
                  </a:tcPr>
                </a:tc>
                <a:tc>
                  <a:txBody>
                    <a:bodyPr/>
                    <a:lstStyle/>
                    <a:p>
                      <a:pPr algn="ctr" fontAlgn="ctr"/>
                      <a:r>
                        <a:rPr lang="en-US" b="0" dirty="0">
                          <a:effectLst/>
                          <a:latin typeface="inherit"/>
                        </a:rPr>
                        <a:t>  77 W</a:t>
                      </a:r>
                    </a:p>
                  </a:txBody>
                  <a:tcPr marL="47625" marR="47625" marT="47625" marB="47625" anchor="ctr">
                    <a:lnL>
                      <a:noFill/>
                    </a:lnL>
                    <a:lnR>
                      <a:noFill/>
                    </a:lnR>
                    <a:lnT>
                      <a:noFill/>
                    </a:lnT>
                    <a:lnB>
                      <a:noFill/>
                    </a:lnB>
                  </a:tcPr>
                </a:tc>
              </a:tr>
            </a:tbl>
          </a:graphicData>
        </a:graphic>
      </p:graphicFrame>
    </p:spTree>
    <p:extLst>
      <p:ext uri="{BB962C8B-B14F-4D97-AF65-F5344CB8AC3E}">
        <p14:creationId xmlns:p14="http://schemas.microsoft.com/office/powerpoint/2010/main" val="3212370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solidFill>
                  <a:srgbClr val="000000"/>
                </a:solidFill>
                <a:latin typeface="verdana" pitchFamily="34" charset="0"/>
              </a:rPr>
              <a:t>Force </a:t>
            </a:r>
            <a:r>
              <a:rPr lang="en-US" b="1" i="1">
                <a:solidFill>
                  <a:srgbClr val="000000"/>
                </a:solidFill>
                <a:latin typeface="verdana" pitchFamily="34" charset="0"/>
              </a:rPr>
              <a:t>versus </a:t>
            </a:r>
            <a:r>
              <a:rPr lang="en-US" b="1">
                <a:solidFill>
                  <a:srgbClr val="000000"/>
                </a:solidFill>
                <a:latin typeface="verdana" pitchFamily="34" charset="0"/>
              </a:rPr>
              <a:t>Distance Graph</a:t>
            </a:r>
            <a:r>
              <a:rPr lang="en-US">
                <a:solidFill>
                  <a:srgbClr val="000000"/>
                </a:solidFill>
                <a:latin typeface="verdana" pitchFamily="34" charset="0"/>
              </a:rPr>
              <a:t/>
            </a:r>
            <a:br>
              <a:rPr lang="en-US">
                <a:solidFill>
                  <a:srgbClr val="000000"/>
                </a:solidFill>
                <a:latin typeface="verdana" pitchFamily="34" charset="0"/>
              </a:rPr>
            </a:br>
            <a:endParaRPr lang="en-US">
              <a:solidFill>
                <a:srgbClr val="000000"/>
              </a:solidFill>
              <a:latin typeface="verdana" pitchFamily="34" charset="0"/>
            </a:endParaRPr>
          </a:p>
        </p:txBody>
      </p:sp>
      <p:pic>
        <p:nvPicPr>
          <p:cNvPr id="32772" name="Picture 4" descr="nw0197"/>
          <p:cNvPicPr>
            <a:picLocks noChangeAspect="1" noChangeArrowheads="1"/>
          </p:cNvPicPr>
          <p:nvPr/>
        </p:nvPicPr>
        <p:blipFill>
          <a:blip r:embed="rId3" cstate="print"/>
          <a:srcRect/>
          <a:stretch>
            <a:fillRect/>
          </a:stretch>
        </p:blipFill>
        <p:spPr bwMode="auto">
          <a:xfrm>
            <a:off x="1447800" y="1905000"/>
            <a:ext cx="6248400" cy="1552575"/>
          </a:xfrm>
          <a:prstGeom prst="rect">
            <a:avLst/>
          </a:prstGeom>
          <a:noFill/>
        </p:spPr>
      </p:pic>
      <p:graphicFrame>
        <p:nvGraphicFramePr>
          <p:cNvPr id="32773" name="Object 5"/>
          <p:cNvGraphicFramePr>
            <a:graphicFrameLocks noChangeAspect="1"/>
          </p:cNvGraphicFramePr>
          <p:nvPr/>
        </p:nvGraphicFramePr>
        <p:xfrm>
          <a:off x="2438400" y="3657600"/>
          <a:ext cx="3962400" cy="2143125"/>
        </p:xfrm>
        <a:graphic>
          <a:graphicData uri="http://schemas.openxmlformats.org/presentationml/2006/ole">
            <mc:AlternateContent xmlns:mc="http://schemas.openxmlformats.org/markup-compatibility/2006">
              <mc:Choice xmlns:v="urn:schemas-microsoft-com:vml" Requires="v">
                <p:oleObj spid="_x0000_s32775" name="Bitmap Image" r:id="rId4" imgW="3962953" imgH="2142857" progId="Paint.Picture">
                  <p:embed/>
                </p:oleObj>
              </mc:Choice>
              <mc:Fallback>
                <p:oleObj name="Bitmap Image" r:id="rId4" imgW="3962953" imgH="2142857" progId="Paint.Picture">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657600"/>
                        <a:ext cx="39624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4" name="Text Box 6"/>
          <p:cNvSpPr txBox="1">
            <a:spLocks noChangeArrowheads="1"/>
          </p:cNvSpPr>
          <p:nvPr/>
        </p:nvSpPr>
        <p:spPr bwMode="auto">
          <a:xfrm>
            <a:off x="1219200" y="6019800"/>
            <a:ext cx="7391400" cy="461665"/>
          </a:xfrm>
          <a:prstGeom prst="rect">
            <a:avLst/>
          </a:prstGeom>
          <a:noFill/>
          <a:ln w="9525">
            <a:noFill/>
            <a:miter lim="800000"/>
            <a:headEnd/>
            <a:tailEnd/>
          </a:ln>
          <a:effectLst/>
        </p:spPr>
        <p:txBody>
          <a:bodyPr wrap="square">
            <a:spAutoFit/>
          </a:bodyPr>
          <a:lstStyle/>
          <a:p>
            <a:pPr>
              <a:spcBef>
                <a:spcPct val="50000"/>
              </a:spcBef>
            </a:pPr>
            <a:r>
              <a:rPr lang="en-US" dirty="0"/>
              <a:t>Work = Area under the Force versus </a:t>
            </a:r>
            <a:r>
              <a:rPr lang="en-US" dirty="0" smtClean="0"/>
              <a:t>Displacement  </a:t>
            </a:r>
            <a:r>
              <a:rPr lang="en-US" dirty="0"/>
              <a:t>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fade">
                                      <p:cBhvr>
                                        <p:cTn id="7" dur="2000"/>
                                        <p:tgtEl>
                                          <p:spTgt spid="327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fade">
                                      <p:cBhvr>
                                        <p:cTn id="12" dur="2000"/>
                                        <p:tgtEl>
                                          <p:spTgt spid="327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4">
                                            <p:txEl>
                                              <p:pRg st="0" end="0"/>
                                            </p:txEl>
                                          </p:spTgt>
                                        </p:tgtEl>
                                        <p:attrNameLst>
                                          <p:attrName>style.visibility</p:attrName>
                                        </p:attrNameLst>
                                      </p:cBhvr>
                                      <p:to>
                                        <p:strVal val="visible"/>
                                      </p:to>
                                    </p:set>
                                    <p:animEffect transition="in" filter="fade">
                                      <p:cBhvr>
                                        <p:cTn id="17" dur="2000"/>
                                        <p:tgtEl>
                                          <p:spTgt spid="327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Work Done by a Variable Force</a:t>
            </a:r>
          </a:p>
        </p:txBody>
      </p:sp>
      <p:sp>
        <p:nvSpPr>
          <p:cNvPr id="12292" name="Rectangle 4"/>
          <p:cNvSpPr>
            <a:spLocks noChangeArrowheads="1"/>
          </p:cNvSpPr>
          <p:nvPr/>
        </p:nvSpPr>
        <p:spPr bwMode="auto">
          <a:xfrm>
            <a:off x="0" y="4800600"/>
            <a:ext cx="9144000" cy="1187450"/>
          </a:xfrm>
          <a:prstGeom prst="rect">
            <a:avLst/>
          </a:prstGeom>
          <a:noFill/>
          <a:ln w="9525">
            <a:noFill/>
            <a:miter lim="800000"/>
            <a:headEnd/>
            <a:tailEnd/>
          </a:ln>
          <a:effectLst/>
        </p:spPr>
        <p:txBody>
          <a:bodyPr>
            <a:spAutoFit/>
          </a:bodyPr>
          <a:lstStyle/>
          <a:p>
            <a:r>
              <a:rPr lang="en-US" b="1" i="1" dirty="0"/>
              <a:t>The work done by a variable force in moving an object is equal to the area under the graph of F </a:t>
            </a:r>
            <a:r>
              <a:rPr lang="en-US" b="1" i="1" dirty="0" err="1"/>
              <a:t>cos</a:t>
            </a:r>
            <a:r>
              <a:rPr lang="en-US" b="1" i="1" dirty="0" err="1">
                <a:latin typeface="Symbol" pitchFamily="18" charset="2"/>
              </a:rPr>
              <a:t>q</a:t>
            </a:r>
            <a:r>
              <a:rPr lang="en-US" b="1" i="1" dirty="0"/>
              <a:t>   versus s.</a:t>
            </a:r>
            <a:endParaRPr lang="en-US" dirty="0"/>
          </a:p>
          <a:p>
            <a:pPr eaLnBrk="0" hangingPunct="0"/>
            <a:endParaRPr lang="en-US" dirty="0"/>
          </a:p>
        </p:txBody>
      </p:sp>
      <p:pic>
        <p:nvPicPr>
          <p:cNvPr id="12294" name="Picture 6" descr="fig06_23"/>
          <p:cNvPicPr>
            <a:picLocks noChangeAspect="1" noChangeArrowheads="1"/>
          </p:cNvPicPr>
          <p:nvPr/>
        </p:nvPicPr>
        <p:blipFill>
          <a:blip r:embed="rId2" cstate="print"/>
          <a:srcRect/>
          <a:stretch>
            <a:fillRect/>
          </a:stretch>
        </p:blipFill>
        <p:spPr bwMode="auto">
          <a:xfrm>
            <a:off x="1066800" y="2057400"/>
            <a:ext cx="6743700" cy="25368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20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2">
                                            <p:txEl>
                                              <p:pRg st="0" end="0"/>
                                            </p:txEl>
                                          </p:spTgt>
                                        </p:tgtEl>
                                        <p:attrNameLst>
                                          <p:attrName>style.visibility</p:attrName>
                                        </p:attrNameLst>
                                      </p:cBhvr>
                                      <p:to>
                                        <p:strVal val="visible"/>
                                      </p:to>
                                    </p:set>
                                    <p:animEffect transition="in" filter="fade">
                                      <p:cBhvr>
                                        <p:cTn id="12" dur="20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5334000" cy="1143000"/>
          </a:xfrm>
        </p:spPr>
        <p:txBody>
          <a:bodyPr/>
          <a:lstStyle/>
          <a:p>
            <a:pPr algn="l"/>
            <a:r>
              <a:rPr lang="en-US" b="1" dirty="0">
                <a:solidFill>
                  <a:srgbClr val="000000"/>
                </a:solidFill>
                <a:latin typeface="Arial" charset="0"/>
                <a:cs typeface="Arial" charset="0"/>
              </a:rPr>
              <a:t>Work and the Compound Bow</a:t>
            </a:r>
          </a:p>
        </p:txBody>
      </p:sp>
      <p:sp>
        <p:nvSpPr>
          <p:cNvPr id="13318" name="Text Box 6"/>
          <p:cNvSpPr txBox="1">
            <a:spLocks noChangeArrowheads="1"/>
          </p:cNvSpPr>
          <p:nvPr/>
        </p:nvSpPr>
        <p:spPr bwMode="auto">
          <a:xfrm>
            <a:off x="0" y="1600200"/>
            <a:ext cx="5943600" cy="1200329"/>
          </a:xfrm>
          <a:prstGeom prst="rect">
            <a:avLst/>
          </a:prstGeom>
          <a:noFill/>
          <a:ln w="9525">
            <a:noFill/>
            <a:miter lim="800000"/>
            <a:headEnd/>
            <a:tailEnd/>
          </a:ln>
          <a:effectLst/>
        </p:spPr>
        <p:txBody>
          <a:bodyPr wrap="square">
            <a:spAutoFit/>
          </a:bodyPr>
          <a:lstStyle/>
          <a:p>
            <a:pPr>
              <a:spcBef>
                <a:spcPct val="50000"/>
              </a:spcBef>
            </a:pPr>
            <a:r>
              <a:rPr lang="en-US" dirty="0"/>
              <a:t>Find the </a:t>
            </a:r>
            <a:r>
              <a:rPr lang="en-US" dirty="0">
                <a:solidFill>
                  <a:srgbClr val="009900"/>
                </a:solidFill>
              </a:rPr>
              <a:t>work</a:t>
            </a:r>
            <a:r>
              <a:rPr lang="en-US" dirty="0"/>
              <a:t> that the archer must do in drawing back the string of the compound bow in Figure </a:t>
            </a:r>
            <a:r>
              <a:rPr lang="en-US" dirty="0">
                <a:solidFill>
                  <a:srgbClr val="009999"/>
                </a:solidFill>
              </a:rPr>
              <a:t>6.22</a:t>
            </a:r>
            <a:r>
              <a:rPr lang="en-US" dirty="0"/>
              <a:t> from 0 to 0.500 m.</a:t>
            </a:r>
          </a:p>
        </p:txBody>
      </p:sp>
      <p:pic>
        <p:nvPicPr>
          <p:cNvPr id="41987" name="Picture 1027" descr="image"/>
          <p:cNvPicPr>
            <a:picLocks noChangeAspect="1" noChangeArrowheads="1"/>
          </p:cNvPicPr>
          <p:nvPr/>
        </p:nvPicPr>
        <p:blipFill>
          <a:blip r:embed="rId2" cstate="print"/>
          <a:srcRect/>
          <a:stretch>
            <a:fillRect/>
          </a:stretch>
        </p:blipFill>
        <p:spPr bwMode="auto">
          <a:xfrm>
            <a:off x="5867400" y="152400"/>
            <a:ext cx="2758379" cy="61817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a:solidFill>
                  <a:srgbClr val="009999"/>
                </a:solidFill>
                <a:latin typeface="Arial" charset="0"/>
                <a:cs typeface="Arial" charset="0"/>
              </a:rPr>
              <a:t>Problem </a:t>
            </a:r>
            <a:r>
              <a:rPr lang="en-US" b="1" dirty="0" smtClean="0">
                <a:solidFill>
                  <a:srgbClr val="009999"/>
                </a:solidFill>
                <a:latin typeface="Arial" charset="0"/>
                <a:cs typeface="Arial" charset="0"/>
              </a:rPr>
              <a:t>71 </a:t>
            </a:r>
            <a:r>
              <a:rPr lang="en-US" b="1" dirty="0">
                <a:solidFill>
                  <a:srgbClr val="009999"/>
                </a:solidFill>
                <a:latin typeface="Arial" charset="0"/>
                <a:cs typeface="Arial" charset="0"/>
              </a:rPr>
              <a:t/>
            </a:r>
            <a:br>
              <a:rPr lang="en-US" b="1" dirty="0">
                <a:solidFill>
                  <a:srgbClr val="009999"/>
                </a:solidFill>
                <a:latin typeface="Arial" charset="0"/>
                <a:cs typeface="Arial" charset="0"/>
              </a:rPr>
            </a:br>
            <a:endParaRPr lang="en-US" b="1" dirty="0">
              <a:solidFill>
                <a:srgbClr val="009999"/>
              </a:solidFill>
              <a:latin typeface="Arial" charset="0"/>
              <a:cs typeface="Arial" charset="0"/>
            </a:endParaRPr>
          </a:p>
        </p:txBody>
      </p:sp>
      <p:sp>
        <p:nvSpPr>
          <p:cNvPr id="45059" name="Text Box 3"/>
          <p:cNvSpPr txBox="1">
            <a:spLocks noChangeArrowheads="1"/>
          </p:cNvSpPr>
          <p:nvPr/>
        </p:nvSpPr>
        <p:spPr bwMode="auto">
          <a:xfrm>
            <a:off x="609600" y="1295400"/>
            <a:ext cx="8001000" cy="2282825"/>
          </a:xfrm>
          <a:prstGeom prst="rect">
            <a:avLst/>
          </a:prstGeom>
          <a:noFill/>
          <a:ln w="9525">
            <a:noFill/>
            <a:miter lim="800000"/>
            <a:headEnd/>
            <a:tailEnd/>
          </a:ln>
          <a:effectLst/>
        </p:spPr>
        <p:txBody>
          <a:bodyPr>
            <a:spAutoFit/>
          </a:bodyPr>
          <a:lstStyle/>
          <a:p>
            <a:pPr>
              <a:spcBef>
                <a:spcPct val="50000"/>
              </a:spcBef>
            </a:pPr>
            <a:r>
              <a:rPr lang="en-US"/>
              <a:t>The drawing shows the force-versus-displacement graph for two different bows. These graphs give the force that an archer must apply to draw the bowstring. (a) For which bow is more work required to draw the bow fully from S = 0  to S = 0.5m? Give your reasoning. (b) Estimate the additional work required for the bow identified in part (a) compared to the other bow.</a:t>
            </a:r>
          </a:p>
        </p:txBody>
      </p:sp>
      <p:pic>
        <p:nvPicPr>
          <p:cNvPr id="45060" name="Picture 4" descr="c06/nw0234.gif"/>
          <p:cNvPicPr>
            <a:picLocks noGrp="1" noChangeAspect="1" noChangeArrowheads="1"/>
          </p:cNvPicPr>
          <p:nvPr>
            <p:ph idx="1"/>
          </p:nvPr>
        </p:nvPicPr>
        <p:blipFill>
          <a:blip r:embed="rId2" cstate="print"/>
          <a:srcRect/>
          <a:stretch>
            <a:fillRect/>
          </a:stretch>
        </p:blipFill>
        <p:spPr>
          <a:xfrm>
            <a:off x="2895600" y="3886200"/>
            <a:ext cx="3352800" cy="2530475"/>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244</TotalTime>
  <Words>263</Words>
  <Application>Microsoft Office PowerPoint</Application>
  <PresentationFormat>On-screen Show (4:3)</PresentationFormat>
  <Paragraphs>28</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Bitmap Image</vt:lpstr>
      <vt:lpstr>6.7 Power</vt:lpstr>
      <vt:lpstr>Human Metabolic Rates </vt:lpstr>
      <vt:lpstr>Force versus Distance Graph </vt:lpstr>
      <vt:lpstr>Work Done by a Variable Force</vt:lpstr>
      <vt:lpstr>Work and the Compound Bow</vt:lpstr>
      <vt:lpstr>Problem 71  </vt:lpstr>
    </vt:vector>
  </TitlesOfParts>
  <Company>mahes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6.7 Power</dc:title>
  <dc:creator>john</dc:creator>
  <cp:lastModifiedBy>Maheswaranathan, Ponn</cp:lastModifiedBy>
  <cp:revision>12</cp:revision>
  <dcterms:created xsi:type="dcterms:W3CDTF">2003-10-06T02:00:10Z</dcterms:created>
  <dcterms:modified xsi:type="dcterms:W3CDTF">2015-10-09T18:31:01Z</dcterms:modified>
</cp:coreProperties>
</file>