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309" r:id="rId3"/>
    <p:sldId id="277" r:id="rId4"/>
    <p:sldId id="322" r:id="rId5"/>
    <p:sldId id="326" r:id="rId6"/>
    <p:sldId id="329" r:id="rId7"/>
    <p:sldId id="319" r:id="rId8"/>
    <p:sldId id="321" r:id="rId9"/>
    <p:sldId id="320" r:id="rId10"/>
    <p:sldId id="314"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6" d="100"/>
          <a:sy n="10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4AFE2D-AEB6-4E92-AB17-0AC853FA08B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95188D-830F-4F9D-8929-C9E1AF70681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C5956A5-A256-4F05-ABCB-821F6A28D7F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0A3C34-A108-4DDD-8012-676C2E0264E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75B908-7B55-4121-A4AD-E74C36F20B7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6293D5-00A0-4037-963D-2ED932ACB5A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C4E9392-7098-427A-AE25-00C2F17718F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50443F2-4226-4039-8939-2E9D4E1FB0B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CE3B31F-47E1-48CA-893F-9692EA6A8C6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DC70125-DE09-4FAE-99FC-8A346BA6B27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4F720F-84A4-407B-A8E1-6B4E72D64C6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D664405-9819-43CA-9865-9A25C0C398E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youtube.com/watch?v=IoRQiNFzT0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youtube.com/watch?v=jkgrVL69mm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914400"/>
            <a:ext cx="7772400" cy="1143000"/>
          </a:xfrm>
        </p:spPr>
        <p:txBody>
          <a:bodyPr/>
          <a:lstStyle/>
          <a:p>
            <a:r>
              <a:rPr lang="en-US">
                <a:solidFill>
                  <a:srgbClr val="CC3300"/>
                </a:solidFill>
                <a:latin typeface="Arial" charset="0"/>
              </a:rPr>
              <a:t>C H A P T E R   5</a:t>
            </a:r>
            <a:br>
              <a:rPr lang="en-US">
                <a:solidFill>
                  <a:srgbClr val="CC3300"/>
                </a:solidFill>
                <a:latin typeface="Arial" charset="0"/>
              </a:rPr>
            </a:br>
            <a:r>
              <a:rPr lang="en-US" b="1">
                <a:solidFill>
                  <a:srgbClr val="000000"/>
                </a:solidFill>
                <a:latin typeface="Arial" charset="0"/>
              </a:rPr>
              <a:t>Dynamics of Uniform Circular Motion</a:t>
            </a:r>
            <a:br>
              <a:rPr lang="en-US" b="1">
                <a:solidFill>
                  <a:srgbClr val="000000"/>
                </a:solidFill>
                <a:latin typeface="Arial" charset="0"/>
              </a:rPr>
            </a:br>
            <a:endParaRPr lang="en-US" b="1">
              <a:solidFill>
                <a:srgbClr val="000000"/>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b="1">
                <a:solidFill>
                  <a:srgbClr val="000000"/>
                </a:solidFill>
                <a:latin typeface="Arial" charset="0"/>
                <a:cs typeface="Times New Roman" pitchFamily="18" charset="0"/>
              </a:rPr>
              <a:t>5.7 </a:t>
            </a:r>
            <a:r>
              <a:rPr lang="en-US" b="1">
                <a:solidFill>
                  <a:srgbClr val="009999"/>
                </a:solidFill>
                <a:latin typeface="Arial" charset="0"/>
                <a:cs typeface="Times New Roman" pitchFamily="18" charset="0"/>
              </a:rPr>
              <a:t>Vertical Circular Motion</a:t>
            </a:r>
          </a:p>
        </p:txBody>
      </p:sp>
      <p:pic>
        <p:nvPicPr>
          <p:cNvPr id="62467" name="Picture 3" descr="fig05_21"/>
          <p:cNvPicPr>
            <a:picLocks noChangeAspect="1" noChangeArrowheads="1"/>
          </p:cNvPicPr>
          <p:nvPr/>
        </p:nvPicPr>
        <p:blipFill>
          <a:blip r:embed="rId2"/>
          <a:srcRect/>
          <a:stretch>
            <a:fillRect/>
          </a:stretch>
        </p:blipFill>
        <p:spPr bwMode="auto">
          <a:xfrm>
            <a:off x="1439863" y="1868488"/>
            <a:ext cx="6264275" cy="3121025"/>
          </a:xfrm>
          <a:prstGeom prst="rect">
            <a:avLst/>
          </a:prstGeom>
          <a:noFill/>
        </p:spPr>
      </p:pic>
      <p:sp>
        <p:nvSpPr>
          <p:cNvPr id="62469" name="Rectangle 5"/>
          <p:cNvSpPr>
            <a:spLocks noChangeArrowheads="1"/>
          </p:cNvSpPr>
          <p:nvPr/>
        </p:nvSpPr>
        <p:spPr bwMode="auto">
          <a:xfrm>
            <a:off x="111125" y="2846388"/>
            <a:ext cx="9144000" cy="0"/>
          </a:xfrm>
          <a:prstGeom prst="rect">
            <a:avLst/>
          </a:prstGeom>
          <a:noFill/>
          <a:ln w="9525">
            <a:noFill/>
            <a:miter lim="800000"/>
            <a:headEnd/>
            <a:tailEnd/>
          </a:ln>
          <a:effectLst/>
        </p:spPr>
        <p:txBody>
          <a:bodyPr>
            <a:spAutoFit/>
          </a:bodyPr>
          <a:lstStyle/>
          <a:p>
            <a:endParaRPr lang="en-US"/>
          </a:p>
        </p:txBody>
      </p:sp>
      <p:pic>
        <p:nvPicPr>
          <p:cNvPr id="62471" name="Picture 7" descr="eq5_44"/>
          <p:cNvPicPr>
            <a:picLocks noChangeAspect="1" noChangeArrowheads="1"/>
          </p:cNvPicPr>
          <p:nvPr/>
        </p:nvPicPr>
        <p:blipFill>
          <a:blip r:embed="rId3"/>
          <a:srcRect/>
          <a:stretch>
            <a:fillRect/>
          </a:stretch>
        </p:blipFill>
        <p:spPr bwMode="auto">
          <a:xfrm>
            <a:off x="1676400" y="5257800"/>
            <a:ext cx="6067071" cy="1447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2471"/>
                                        </p:tgtEl>
                                        <p:attrNameLst>
                                          <p:attrName>style.visibility</p:attrName>
                                        </p:attrNameLst>
                                      </p:cBhvr>
                                      <p:to>
                                        <p:strVal val="visible"/>
                                      </p:to>
                                    </p:set>
                                    <p:animEffect transition="in" filter="fade">
                                      <p:cBhvr>
                                        <p:cTn id="7" dur="2000"/>
                                        <p:tgtEl>
                                          <p:spTgt spid="624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09600" y="0"/>
            <a:ext cx="7772400" cy="1143000"/>
          </a:xfrm>
        </p:spPr>
        <p:txBody>
          <a:bodyPr/>
          <a:lstStyle/>
          <a:p>
            <a:r>
              <a:rPr lang="en-US" b="1" dirty="0">
                <a:solidFill>
                  <a:srgbClr val="000000"/>
                </a:solidFill>
                <a:latin typeface="Arial" charset="0"/>
                <a:cs typeface="Times New Roman" pitchFamily="18" charset="0"/>
              </a:rPr>
              <a:t>5.4 </a:t>
            </a:r>
            <a:r>
              <a:rPr lang="en-US" b="1" dirty="0">
                <a:solidFill>
                  <a:srgbClr val="009999"/>
                </a:solidFill>
                <a:latin typeface="Arial" charset="0"/>
                <a:cs typeface="Times New Roman" pitchFamily="18" charset="0"/>
              </a:rPr>
              <a:t>Banked Curves</a:t>
            </a:r>
          </a:p>
        </p:txBody>
      </p:sp>
      <p:pic>
        <p:nvPicPr>
          <p:cNvPr id="57347" name="Picture 3" descr="fig05_11"/>
          <p:cNvPicPr>
            <a:picLocks noChangeAspect="1" noChangeArrowheads="1"/>
          </p:cNvPicPr>
          <p:nvPr/>
        </p:nvPicPr>
        <p:blipFill>
          <a:blip r:embed="rId2"/>
          <a:srcRect/>
          <a:stretch>
            <a:fillRect/>
          </a:stretch>
        </p:blipFill>
        <p:spPr bwMode="auto">
          <a:xfrm>
            <a:off x="685800" y="1828800"/>
            <a:ext cx="6778625" cy="2811463"/>
          </a:xfrm>
          <a:prstGeom prst="rect">
            <a:avLst/>
          </a:prstGeom>
          <a:noFill/>
        </p:spPr>
      </p:pic>
      <p:sp>
        <p:nvSpPr>
          <p:cNvPr id="57348" name="Text Box 4"/>
          <p:cNvSpPr txBox="1">
            <a:spLocks noChangeArrowheads="1"/>
          </p:cNvSpPr>
          <p:nvPr/>
        </p:nvSpPr>
        <p:spPr bwMode="auto">
          <a:xfrm>
            <a:off x="533400" y="1143000"/>
            <a:ext cx="7772400" cy="457200"/>
          </a:xfrm>
          <a:prstGeom prst="rect">
            <a:avLst/>
          </a:prstGeom>
          <a:noFill/>
          <a:ln w="9525">
            <a:noFill/>
            <a:miter lim="800000"/>
            <a:headEnd/>
            <a:tailEnd/>
          </a:ln>
          <a:effectLst/>
        </p:spPr>
        <p:txBody>
          <a:bodyPr>
            <a:spAutoFit/>
          </a:bodyPr>
          <a:lstStyle/>
          <a:p>
            <a:pPr>
              <a:spcBef>
                <a:spcPct val="50000"/>
              </a:spcBef>
            </a:pPr>
            <a:r>
              <a:rPr lang="en-US" dirty="0"/>
              <a:t>Q: Why exit ramps in highways are banked?</a:t>
            </a:r>
          </a:p>
        </p:txBody>
      </p:sp>
      <p:sp>
        <p:nvSpPr>
          <p:cNvPr id="57349" name="Text Box 5"/>
          <p:cNvSpPr txBox="1">
            <a:spLocks noChangeArrowheads="1"/>
          </p:cNvSpPr>
          <p:nvPr/>
        </p:nvSpPr>
        <p:spPr bwMode="auto">
          <a:xfrm>
            <a:off x="457200" y="4724400"/>
            <a:ext cx="7772400" cy="457200"/>
          </a:xfrm>
          <a:prstGeom prst="rect">
            <a:avLst/>
          </a:prstGeom>
          <a:noFill/>
          <a:ln w="9525">
            <a:noFill/>
            <a:miter lim="800000"/>
            <a:headEnd/>
            <a:tailEnd/>
          </a:ln>
          <a:effectLst/>
        </p:spPr>
        <p:txBody>
          <a:bodyPr>
            <a:spAutoFit/>
          </a:bodyPr>
          <a:lstStyle/>
          <a:p>
            <a:pPr>
              <a:spcBef>
                <a:spcPct val="50000"/>
              </a:spcBef>
            </a:pPr>
            <a:r>
              <a:rPr lang="en-US" dirty="0"/>
              <a:t>A: To increase the centripetal force for the higher exit speed. </a:t>
            </a:r>
          </a:p>
        </p:txBody>
      </p:sp>
      <p:sp>
        <p:nvSpPr>
          <p:cNvPr id="8" name="Text Box 7"/>
          <p:cNvSpPr txBox="1">
            <a:spLocks noChangeArrowheads="1"/>
          </p:cNvSpPr>
          <p:nvPr/>
        </p:nvSpPr>
        <p:spPr bwMode="auto">
          <a:xfrm>
            <a:off x="3581400" y="6172200"/>
            <a:ext cx="6400800" cy="457200"/>
          </a:xfrm>
          <a:prstGeom prst="rect">
            <a:avLst/>
          </a:prstGeom>
          <a:noFill/>
          <a:ln w="9525">
            <a:noFill/>
            <a:miter lim="800000"/>
            <a:headEnd/>
            <a:tailEnd/>
          </a:ln>
          <a:effectLst/>
        </p:spPr>
        <p:txBody>
          <a:bodyPr>
            <a:spAutoFit/>
          </a:bodyPr>
          <a:lstStyle/>
          <a:p>
            <a:pPr>
              <a:spcBef>
                <a:spcPct val="50000"/>
              </a:spcBef>
            </a:pPr>
            <a:r>
              <a:rPr lang="en-US" i="1" dirty="0"/>
              <a:t>F</a:t>
            </a:r>
            <a:r>
              <a:rPr lang="en-US" baseline="-30000" dirty="0"/>
              <a:t>N</a:t>
            </a:r>
            <a:r>
              <a:rPr lang="en-US" dirty="0"/>
              <a:t> </a:t>
            </a:r>
            <a:r>
              <a:rPr lang="en-US" dirty="0" err="1"/>
              <a:t>cos</a:t>
            </a:r>
            <a:r>
              <a:rPr lang="en-US" i="1" dirty="0" err="1">
                <a:latin typeface="Symbol" pitchFamily="18" charset="2"/>
              </a:rPr>
              <a:t>q</a:t>
            </a:r>
            <a:r>
              <a:rPr lang="en-US" dirty="0"/>
              <a:t> = </a:t>
            </a:r>
            <a:r>
              <a:rPr lang="en-US" i="1" dirty="0"/>
              <a:t>mg</a:t>
            </a:r>
            <a:endParaRPr lang="en-US" dirty="0"/>
          </a:p>
        </p:txBody>
      </p:sp>
      <p:pic>
        <p:nvPicPr>
          <p:cNvPr id="9" name="Picture 6" descr="eq5_21"/>
          <p:cNvPicPr>
            <a:picLocks noChangeAspect="1" noChangeArrowheads="1"/>
          </p:cNvPicPr>
          <p:nvPr/>
        </p:nvPicPr>
        <p:blipFill>
          <a:blip r:embed="rId3"/>
          <a:srcRect/>
          <a:stretch>
            <a:fillRect/>
          </a:stretch>
        </p:blipFill>
        <p:spPr bwMode="auto">
          <a:xfrm>
            <a:off x="3581400" y="5257800"/>
            <a:ext cx="1752600" cy="838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348">
                                            <p:txEl>
                                              <p:pRg st="0" end="0"/>
                                            </p:txEl>
                                          </p:spTgt>
                                        </p:tgtEl>
                                        <p:attrNameLst>
                                          <p:attrName>style.visibility</p:attrName>
                                        </p:attrNameLst>
                                      </p:cBhvr>
                                      <p:to>
                                        <p:strVal val="visible"/>
                                      </p:to>
                                    </p:set>
                                    <p:animEffect transition="in" filter="fade">
                                      <p:cBhvr>
                                        <p:cTn id="7" dur="2000"/>
                                        <p:tgtEl>
                                          <p:spTgt spid="573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7347"/>
                                        </p:tgtEl>
                                        <p:attrNameLst>
                                          <p:attrName>style.visibility</p:attrName>
                                        </p:attrNameLst>
                                      </p:cBhvr>
                                      <p:to>
                                        <p:strVal val="visible"/>
                                      </p:to>
                                    </p:set>
                                    <p:animEffect transition="in" filter="fade">
                                      <p:cBhvr>
                                        <p:cTn id="12" dur="2000"/>
                                        <p:tgtEl>
                                          <p:spTgt spid="573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7349">
                                            <p:txEl>
                                              <p:pRg st="0" end="0"/>
                                            </p:txEl>
                                          </p:spTgt>
                                        </p:tgtEl>
                                        <p:attrNameLst>
                                          <p:attrName>style.visibility</p:attrName>
                                        </p:attrNameLst>
                                      </p:cBhvr>
                                      <p:to>
                                        <p:strVal val="visible"/>
                                      </p:to>
                                    </p:set>
                                    <p:animEffect transition="in" filter="fade">
                                      <p:cBhvr>
                                        <p:cTn id="17" dur="2000"/>
                                        <p:tgtEl>
                                          <p:spTgt spid="5734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build="p"/>
      <p:bldP spid="57349" grpId="0" build="p"/>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a:solidFill>
                  <a:srgbClr val="000000"/>
                </a:solidFill>
                <a:latin typeface="Arial" charset="0"/>
                <a:cs typeface="Times New Roman" pitchFamily="18" charset="0"/>
              </a:rPr>
              <a:t>5.5 </a:t>
            </a:r>
            <a:r>
              <a:rPr lang="en-US" b="1">
                <a:solidFill>
                  <a:srgbClr val="009999"/>
                </a:solidFill>
                <a:latin typeface="Arial" charset="0"/>
                <a:cs typeface="Times New Roman" pitchFamily="18" charset="0"/>
              </a:rPr>
              <a:t>Satellites in Circular Orbits</a:t>
            </a:r>
          </a:p>
        </p:txBody>
      </p:sp>
      <p:pic>
        <p:nvPicPr>
          <p:cNvPr id="23555" name="Picture 3" descr="fig05_12"/>
          <p:cNvPicPr>
            <a:picLocks noChangeAspect="1" noChangeArrowheads="1"/>
          </p:cNvPicPr>
          <p:nvPr/>
        </p:nvPicPr>
        <p:blipFill>
          <a:blip r:embed="rId2"/>
          <a:srcRect/>
          <a:stretch>
            <a:fillRect/>
          </a:stretch>
        </p:blipFill>
        <p:spPr bwMode="auto">
          <a:xfrm>
            <a:off x="3048000" y="2057400"/>
            <a:ext cx="3268662" cy="2960688"/>
          </a:xfrm>
          <a:prstGeom prst="rect">
            <a:avLst/>
          </a:prstGeom>
          <a:noFill/>
        </p:spPr>
      </p:pic>
      <p:sp>
        <p:nvSpPr>
          <p:cNvPr id="23556" name="Rectangle 4"/>
          <p:cNvSpPr>
            <a:spLocks noChangeArrowheads="1"/>
          </p:cNvSpPr>
          <p:nvPr/>
        </p:nvSpPr>
        <p:spPr bwMode="auto">
          <a:xfrm>
            <a:off x="38100" y="3121025"/>
            <a:ext cx="9144000" cy="0"/>
          </a:xfrm>
          <a:prstGeom prst="rect">
            <a:avLst/>
          </a:prstGeom>
          <a:noFill/>
          <a:ln w="9525">
            <a:noFill/>
            <a:miter lim="800000"/>
            <a:headEnd/>
            <a:tailEnd/>
          </a:ln>
          <a:effectLst/>
        </p:spPr>
        <p:txBody>
          <a:bodyPr>
            <a:spAutoFit/>
          </a:bodyPr>
          <a:lstStyle/>
          <a:p>
            <a:endParaRPr lang="en-US"/>
          </a:p>
        </p:txBody>
      </p:sp>
      <p:pic>
        <p:nvPicPr>
          <p:cNvPr id="23558" name="Picture 6" descr="eq5_26"/>
          <p:cNvPicPr>
            <a:picLocks noChangeAspect="1" noChangeArrowheads="1"/>
          </p:cNvPicPr>
          <p:nvPr/>
        </p:nvPicPr>
        <p:blipFill>
          <a:blip r:embed="rId3"/>
          <a:srcRect/>
          <a:stretch>
            <a:fillRect/>
          </a:stretch>
        </p:blipFill>
        <p:spPr bwMode="auto">
          <a:xfrm>
            <a:off x="2457450" y="5486400"/>
            <a:ext cx="4333875" cy="990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fade">
                                      <p:cBhvr>
                                        <p:cTn id="7" dur="2000"/>
                                        <p:tgtEl>
                                          <p:spTgt spid="235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8"/>
                                        </p:tgtEl>
                                        <p:attrNameLst>
                                          <p:attrName>style.visibility</p:attrName>
                                        </p:attrNameLst>
                                      </p:cBhvr>
                                      <p:to>
                                        <p:strVal val="visible"/>
                                      </p:to>
                                    </p:set>
                                    <p:animEffect transition="in" filter="fade">
                                      <p:cBhvr>
                                        <p:cTn id="12" dur="2000"/>
                                        <p:tgtEl>
                                          <p:spTgt spid="23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4000" b="1"/>
              <a:t>Orbital Speed of the Hubble Space Telescope</a:t>
            </a:r>
            <a:r>
              <a:rPr lang="en-US" sz="4000"/>
              <a:t> </a:t>
            </a:r>
          </a:p>
        </p:txBody>
      </p:sp>
      <p:sp>
        <p:nvSpPr>
          <p:cNvPr id="70660" name="Text Box 4"/>
          <p:cNvSpPr txBox="1">
            <a:spLocks noChangeArrowheads="1"/>
          </p:cNvSpPr>
          <p:nvPr/>
        </p:nvSpPr>
        <p:spPr bwMode="auto">
          <a:xfrm>
            <a:off x="685800" y="2286000"/>
            <a:ext cx="8001000" cy="822325"/>
          </a:xfrm>
          <a:prstGeom prst="rect">
            <a:avLst/>
          </a:prstGeom>
          <a:noFill/>
          <a:ln w="9525">
            <a:noFill/>
            <a:miter lim="800000"/>
            <a:headEnd/>
            <a:tailEnd/>
          </a:ln>
          <a:effectLst/>
        </p:spPr>
        <p:txBody>
          <a:bodyPr>
            <a:spAutoFit/>
          </a:bodyPr>
          <a:lstStyle/>
          <a:p>
            <a:pPr>
              <a:spcBef>
                <a:spcPct val="50000"/>
              </a:spcBef>
            </a:pPr>
            <a:r>
              <a:rPr lang="en-US"/>
              <a:t>Determine the speed of the Hubble Space Telescope orbiting at a height of 598 km above the earth’s surface.</a:t>
            </a:r>
          </a:p>
        </p:txBody>
      </p:sp>
      <p:pic>
        <p:nvPicPr>
          <p:cNvPr id="70662" name="Picture 6" descr="The Hubble Space Telescope orbits the earth, after being released from the Space Shuttle Discovery. (Courtesy NASA)"/>
          <p:cNvPicPr>
            <a:picLocks noGrp="1" noChangeAspect="1" noChangeArrowheads="1"/>
          </p:cNvPicPr>
          <p:nvPr>
            <p:ph idx="1"/>
          </p:nvPr>
        </p:nvPicPr>
        <p:blipFill>
          <a:blip r:embed="rId2"/>
          <a:srcRect/>
          <a:stretch>
            <a:fillRect/>
          </a:stretch>
        </p:blipFill>
        <p:spPr>
          <a:xfrm>
            <a:off x="3200400" y="3276600"/>
            <a:ext cx="2647950" cy="2638425"/>
          </a:xfrm>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hlinkClick r:id="rId2"/>
              </a:rPr>
              <a:t>Global Positioning System </a:t>
            </a:r>
            <a:r>
              <a:rPr lang="en-US" dirty="0"/>
              <a:t>(GPS)</a:t>
            </a:r>
          </a:p>
        </p:txBody>
      </p:sp>
      <p:sp>
        <p:nvSpPr>
          <p:cNvPr id="77827" name="Text Box 3"/>
          <p:cNvSpPr txBox="1">
            <a:spLocks noChangeArrowheads="1"/>
          </p:cNvSpPr>
          <p:nvPr/>
        </p:nvSpPr>
        <p:spPr bwMode="auto">
          <a:xfrm>
            <a:off x="609600" y="1905000"/>
            <a:ext cx="8001000" cy="822325"/>
          </a:xfrm>
          <a:prstGeom prst="rect">
            <a:avLst/>
          </a:prstGeom>
          <a:noFill/>
          <a:ln w="9525">
            <a:noFill/>
            <a:miter lim="800000"/>
            <a:headEnd/>
            <a:tailEnd/>
          </a:ln>
          <a:effectLst/>
        </p:spPr>
        <p:txBody>
          <a:bodyPr>
            <a:spAutoFit/>
          </a:bodyPr>
          <a:lstStyle/>
          <a:p>
            <a:pPr>
              <a:spcBef>
                <a:spcPct val="50000"/>
              </a:spcBef>
            </a:pPr>
            <a:r>
              <a:rPr lang="en-US" dirty="0"/>
              <a:t>A network of 24 satellites, which can be used to determine the position of an object to within 15 m or less. </a:t>
            </a:r>
          </a:p>
        </p:txBody>
      </p:sp>
      <p:pic>
        <p:nvPicPr>
          <p:cNvPr id="77828" name="Picture 4" descr="The Navstar Global Positioning System (GPS) of satellites can be used with a GPS receiver to locate an object, such as a car, on the earth. (a) One satellite identifies the car as being somewhere on a circle. (b) A second places it on another circle, which identifies two possibilities for the exact spot. (c) A third provides the means for deciding where the car is."/>
          <p:cNvPicPr>
            <a:picLocks noGrp="1" noChangeAspect="1" noChangeArrowheads="1"/>
          </p:cNvPicPr>
          <p:nvPr>
            <p:ph idx="1"/>
          </p:nvPr>
        </p:nvPicPr>
        <p:blipFill>
          <a:blip r:embed="rId3"/>
          <a:srcRect/>
          <a:stretch>
            <a:fillRect/>
          </a:stretch>
        </p:blipFill>
        <p:spPr>
          <a:xfrm>
            <a:off x="2614613" y="3276600"/>
            <a:ext cx="3914775" cy="15240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fade">
                                      <p:cBhvr>
                                        <p:cTn id="7" dur="2000"/>
                                        <p:tgtEl>
                                          <p:spTgt spid="77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7828"/>
                                        </p:tgtEl>
                                        <p:attrNameLst>
                                          <p:attrName>style.visibility</p:attrName>
                                        </p:attrNameLst>
                                      </p:cBhvr>
                                      <p:to>
                                        <p:strVal val="visible"/>
                                      </p:to>
                                    </p:set>
                                    <p:animEffect transition="in" filter="fade">
                                      <p:cBhvr>
                                        <p:cTn id="12" dur="2000"/>
                                        <p:tgtEl>
                                          <p:spTgt spid="77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Synchronous Satellites</a:t>
            </a:r>
          </a:p>
        </p:txBody>
      </p:sp>
      <p:sp>
        <p:nvSpPr>
          <p:cNvPr id="80899" name="Text Box 3"/>
          <p:cNvSpPr txBox="1">
            <a:spLocks noChangeArrowheads="1"/>
          </p:cNvSpPr>
          <p:nvPr/>
        </p:nvSpPr>
        <p:spPr bwMode="auto">
          <a:xfrm>
            <a:off x="457200" y="1676400"/>
            <a:ext cx="8229600" cy="1735138"/>
          </a:xfrm>
          <a:prstGeom prst="rect">
            <a:avLst/>
          </a:prstGeom>
          <a:noFill/>
          <a:ln w="9525">
            <a:noFill/>
            <a:miter lim="800000"/>
            <a:headEnd/>
            <a:tailEnd/>
          </a:ln>
          <a:effectLst/>
        </p:spPr>
        <p:txBody>
          <a:bodyPr>
            <a:spAutoFit/>
          </a:bodyPr>
          <a:lstStyle/>
          <a:p>
            <a:pPr>
              <a:spcBef>
                <a:spcPct val="50000"/>
              </a:spcBef>
            </a:pPr>
            <a:r>
              <a:rPr lang="en-US" dirty="0"/>
              <a:t>These satellites move around their orbits in a way that is synchronized with the rotation of the earth.</a:t>
            </a:r>
          </a:p>
          <a:p>
            <a:pPr>
              <a:spcBef>
                <a:spcPct val="50000"/>
              </a:spcBef>
            </a:pPr>
            <a:r>
              <a:rPr lang="en-US" dirty="0"/>
              <a:t>A synchronous satellite orbits the earth once per day on a circular path that lies in the plane of the equator.  </a:t>
            </a:r>
          </a:p>
        </p:txBody>
      </p:sp>
      <p:pic>
        <p:nvPicPr>
          <p:cNvPr id="80900" name="Picture 4" descr="A synchronous satellite orbits the earth once per day on a circular path that lies in the plane of the equator. Digital satellite system television uses such satellites as relay stations for TV signals that are sent up from the earths surface and then rebroadcast down toward your own small dish antenna."/>
          <p:cNvPicPr>
            <a:picLocks noGrp="1" noChangeAspect="1" noChangeArrowheads="1"/>
          </p:cNvPicPr>
          <p:nvPr>
            <p:ph idx="1"/>
          </p:nvPr>
        </p:nvPicPr>
        <p:blipFill>
          <a:blip r:embed="rId2"/>
          <a:srcRect/>
          <a:stretch>
            <a:fillRect/>
          </a:stretch>
        </p:blipFill>
        <p:spPr>
          <a:xfrm>
            <a:off x="5638800" y="3124200"/>
            <a:ext cx="2314575" cy="3438525"/>
          </a:xfrm>
          <a:noFill/>
          <a:ln/>
        </p:spPr>
      </p:pic>
      <p:sp>
        <p:nvSpPr>
          <p:cNvPr id="80901" name="Text Box 5"/>
          <p:cNvSpPr txBox="1">
            <a:spLocks noChangeArrowheads="1"/>
          </p:cNvSpPr>
          <p:nvPr/>
        </p:nvSpPr>
        <p:spPr bwMode="auto">
          <a:xfrm>
            <a:off x="533400" y="4648200"/>
            <a:ext cx="4495800" cy="1200329"/>
          </a:xfrm>
          <a:prstGeom prst="rect">
            <a:avLst/>
          </a:prstGeom>
          <a:noFill/>
          <a:ln w="9525">
            <a:noFill/>
            <a:miter lim="800000"/>
            <a:headEnd/>
            <a:tailEnd/>
          </a:ln>
          <a:effectLst/>
        </p:spPr>
        <p:txBody>
          <a:bodyPr>
            <a:spAutoFit/>
          </a:bodyPr>
          <a:lstStyle/>
          <a:p>
            <a:pPr>
              <a:spcBef>
                <a:spcPct val="50000"/>
              </a:spcBef>
            </a:pPr>
            <a:r>
              <a:rPr lang="en-US" dirty="0"/>
              <a:t>Digital satellite system television uses such satellites as relay stations for TV </a:t>
            </a:r>
            <a:r>
              <a:rPr lang="en-US" dirty="0" smtClean="0"/>
              <a:t>signals.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fade">
                                      <p:cBhvr>
                                        <p:cTn id="7" dur="2000"/>
                                        <p:tgtEl>
                                          <p:spTgt spid="8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899">
                                            <p:txEl>
                                              <p:pRg st="1" end="1"/>
                                            </p:txEl>
                                          </p:spTgt>
                                        </p:tgtEl>
                                        <p:attrNameLst>
                                          <p:attrName>style.visibility</p:attrName>
                                        </p:attrNameLst>
                                      </p:cBhvr>
                                      <p:to>
                                        <p:strVal val="visible"/>
                                      </p:to>
                                    </p:set>
                                    <p:animEffect transition="in" filter="fade">
                                      <p:cBhvr>
                                        <p:cTn id="12" dur="2000"/>
                                        <p:tgtEl>
                                          <p:spTgt spid="80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0901">
                                            <p:txEl>
                                              <p:pRg st="0" end="0"/>
                                            </p:txEl>
                                          </p:spTgt>
                                        </p:tgtEl>
                                        <p:attrNameLst>
                                          <p:attrName>style.visibility</p:attrName>
                                        </p:attrNameLst>
                                      </p:cBhvr>
                                      <p:to>
                                        <p:strVal val="visible"/>
                                      </p:to>
                                    </p:set>
                                    <p:animEffect transition="in" filter="fade">
                                      <p:cBhvr>
                                        <p:cTn id="17" dur="2000"/>
                                        <p:tgtEl>
                                          <p:spTgt spid="8090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0900"/>
                                        </p:tgtEl>
                                        <p:attrNameLst>
                                          <p:attrName>style.visibility</p:attrName>
                                        </p:attrNameLst>
                                      </p:cBhvr>
                                      <p:to>
                                        <p:strVal val="visible"/>
                                      </p:to>
                                    </p:set>
                                    <p:animEffect transition="in" filter="fade">
                                      <p:cBhvr>
                                        <p:cTn id="22" dur="2000"/>
                                        <p:tgtEl>
                                          <p:spTgt spid="80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P spid="8090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609600"/>
            <a:ext cx="8077200" cy="1143000"/>
          </a:xfrm>
        </p:spPr>
        <p:txBody>
          <a:bodyPr/>
          <a:lstStyle/>
          <a:p>
            <a:r>
              <a:rPr lang="en-US" b="1">
                <a:solidFill>
                  <a:srgbClr val="000000"/>
                </a:solidFill>
                <a:latin typeface="Arial" charset="0"/>
                <a:cs typeface="Times New Roman" pitchFamily="18" charset="0"/>
              </a:rPr>
              <a:t>5.6 </a:t>
            </a:r>
            <a:r>
              <a:rPr lang="en-US" b="1">
                <a:solidFill>
                  <a:srgbClr val="009999"/>
                </a:solidFill>
                <a:latin typeface="Arial" charset="0"/>
                <a:cs typeface="Times New Roman" pitchFamily="18" charset="0"/>
              </a:rPr>
              <a:t>Apparent Weightlessness</a:t>
            </a:r>
            <a:br>
              <a:rPr lang="en-US" b="1">
                <a:solidFill>
                  <a:srgbClr val="009999"/>
                </a:solidFill>
                <a:latin typeface="Arial" charset="0"/>
                <a:cs typeface="Times New Roman" pitchFamily="18" charset="0"/>
              </a:rPr>
            </a:br>
            <a:endParaRPr lang="en-US" b="1">
              <a:solidFill>
                <a:srgbClr val="009999"/>
              </a:solidFill>
              <a:latin typeface="Arial" charset="0"/>
              <a:cs typeface="Times New Roman" pitchFamily="18" charset="0"/>
            </a:endParaRPr>
          </a:p>
        </p:txBody>
      </p:sp>
      <p:sp>
        <p:nvSpPr>
          <p:cNvPr id="67587" name="Text Box 3"/>
          <p:cNvSpPr txBox="1">
            <a:spLocks noChangeArrowheads="1"/>
          </p:cNvSpPr>
          <p:nvPr/>
        </p:nvSpPr>
        <p:spPr bwMode="auto">
          <a:xfrm>
            <a:off x="457200" y="1600200"/>
            <a:ext cx="8229600" cy="1187450"/>
          </a:xfrm>
          <a:prstGeom prst="rect">
            <a:avLst/>
          </a:prstGeom>
          <a:noFill/>
          <a:ln w="9525">
            <a:noFill/>
            <a:miter lim="800000"/>
            <a:headEnd/>
            <a:tailEnd/>
          </a:ln>
          <a:effectLst/>
        </p:spPr>
        <p:txBody>
          <a:bodyPr>
            <a:spAutoFit/>
          </a:bodyPr>
          <a:lstStyle/>
          <a:p>
            <a:pPr>
              <a:spcBef>
                <a:spcPct val="50000"/>
              </a:spcBef>
            </a:pPr>
            <a:r>
              <a:rPr lang="en-US" dirty="0"/>
              <a:t>Figure </a:t>
            </a:r>
            <a:r>
              <a:rPr lang="en-US" dirty="0">
                <a:solidFill>
                  <a:srgbClr val="009999"/>
                </a:solidFill>
              </a:rPr>
              <a:t>5.18</a:t>
            </a:r>
            <a:r>
              <a:rPr lang="en-US" dirty="0"/>
              <a:t> shows a person on a scale in a freely falling elevator and in a satellite in a </a:t>
            </a:r>
            <a:r>
              <a:rPr lang="en-US" dirty="0">
                <a:solidFill>
                  <a:srgbClr val="009900"/>
                </a:solidFill>
              </a:rPr>
              <a:t>circular</a:t>
            </a:r>
            <a:r>
              <a:rPr lang="en-US" dirty="0"/>
              <a:t> orbit. In each case, what apparent </a:t>
            </a:r>
            <a:r>
              <a:rPr lang="en-US" dirty="0">
                <a:solidFill>
                  <a:srgbClr val="009900"/>
                </a:solidFill>
              </a:rPr>
              <a:t>weight</a:t>
            </a:r>
            <a:r>
              <a:rPr lang="en-US" dirty="0"/>
              <a:t> is recorded by the scale?</a:t>
            </a:r>
          </a:p>
        </p:txBody>
      </p:sp>
      <p:pic>
        <p:nvPicPr>
          <p:cNvPr id="67588" name="Picture 4" descr="fig05_18"/>
          <p:cNvPicPr>
            <a:picLocks noChangeAspect="1" noChangeArrowheads="1"/>
          </p:cNvPicPr>
          <p:nvPr/>
        </p:nvPicPr>
        <p:blipFill>
          <a:blip r:embed="rId2"/>
          <a:srcRect/>
          <a:stretch>
            <a:fillRect/>
          </a:stretch>
        </p:blipFill>
        <p:spPr bwMode="auto">
          <a:xfrm>
            <a:off x="2590800" y="3276600"/>
            <a:ext cx="4240213" cy="2857500"/>
          </a:xfrm>
          <a:prstGeom prst="rect">
            <a:avLst/>
          </a:prstGeom>
          <a:noFill/>
        </p:spPr>
      </p:pic>
      <p:sp>
        <p:nvSpPr>
          <p:cNvPr id="67589" name="Text Box 5"/>
          <p:cNvSpPr txBox="1">
            <a:spLocks noChangeArrowheads="1"/>
          </p:cNvSpPr>
          <p:nvPr/>
        </p:nvSpPr>
        <p:spPr bwMode="auto">
          <a:xfrm>
            <a:off x="762000" y="6324600"/>
            <a:ext cx="6400800" cy="457200"/>
          </a:xfrm>
          <a:prstGeom prst="rect">
            <a:avLst/>
          </a:prstGeom>
          <a:noFill/>
          <a:ln w="9525">
            <a:noFill/>
            <a:miter lim="800000"/>
            <a:headEnd/>
            <a:tailEnd/>
          </a:ln>
          <a:effectLst/>
        </p:spPr>
        <p:txBody>
          <a:bodyPr>
            <a:spAutoFit/>
          </a:bodyPr>
          <a:lstStyle/>
          <a:p>
            <a:pPr>
              <a:spcBef>
                <a:spcPct val="50000"/>
              </a:spcBef>
            </a:pPr>
            <a:r>
              <a:rPr lang="en-US" dirty="0"/>
              <a:t>Answer: 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2000"/>
                                        <p:tgtEl>
                                          <p:spTgt spid="67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7588"/>
                                        </p:tgtEl>
                                        <p:attrNameLst>
                                          <p:attrName>style.visibility</p:attrName>
                                        </p:attrNameLst>
                                      </p:cBhvr>
                                      <p:to>
                                        <p:strVal val="visible"/>
                                      </p:to>
                                    </p:set>
                                    <p:animEffect transition="in" filter="fade">
                                      <p:cBhvr>
                                        <p:cTn id="12" dur="2000"/>
                                        <p:tgtEl>
                                          <p:spTgt spid="6758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7589">
                                            <p:txEl>
                                              <p:pRg st="0" end="0"/>
                                            </p:txEl>
                                          </p:spTgt>
                                        </p:tgtEl>
                                        <p:attrNameLst>
                                          <p:attrName>style.visibility</p:attrName>
                                        </p:attrNameLst>
                                      </p:cBhvr>
                                      <p:to>
                                        <p:strVal val="visible"/>
                                      </p:to>
                                    </p:set>
                                    <p:animEffect transition="in" filter="fade">
                                      <p:cBhvr>
                                        <p:cTn id="17" dur="2000"/>
                                        <p:tgtEl>
                                          <p:spTgt spid="675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P spid="6758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457200"/>
            <a:ext cx="8458200" cy="2895600"/>
          </a:xfrm>
        </p:spPr>
        <p:txBody>
          <a:bodyPr/>
          <a:lstStyle/>
          <a:p>
            <a:r>
              <a:rPr lang="en-US" b="1">
                <a:solidFill>
                  <a:srgbClr val="000000"/>
                </a:solidFill>
                <a:cs typeface="Times New Roman" pitchFamily="18" charset="0"/>
              </a:rPr>
              <a:t>As she orbits the earth, this NASA astronaut floats around in a state of apparent weightlessness.</a:t>
            </a:r>
          </a:p>
        </p:txBody>
      </p:sp>
      <p:pic>
        <p:nvPicPr>
          <p:cNvPr id="69637" name="Picture 5" descr="fig05_17"/>
          <p:cNvPicPr>
            <a:picLocks noChangeAspect="1" noChangeArrowheads="1"/>
          </p:cNvPicPr>
          <p:nvPr/>
        </p:nvPicPr>
        <p:blipFill>
          <a:blip r:embed="rId2"/>
          <a:srcRect/>
          <a:stretch>
            <a:fillRect/>
          </a:stretch>
        </p:blipFill>
        <p:spPr bwMode="auto">
          <a:xfrm>
            <a:off x="2819400" y="3733800"/>
            <a:ext cx="3429000" cy="227488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b="1" dirty="0" smtClean="0">
                <a:solidFill>
                  <a:srgbClr val="009999"/>
                </a:solidFill>
                <a:latin typeface="Arial" charset="0"/>
                <a:cs typeface="Times New Roman" pitchFamily="18" charset="0"/>
                <a:hlinkClick r:id="rId2"/>
              </a:rPr>
              <a:t>Artificial </a:t>
            </a:r>
            <a:r>
              <a:rPr lang="en-US" b="1" dirty="0">
                <a:solidFill>
                  <a:srgbClr val="009999"/>
                </a:solidFill>
                <a:latin typeface="Arial" charset="0"/>
                <a:cs typeface="Times New Roman" pitchFamily="18" charset="0"/>
                <a:hlinkClick r:id="rId2"/>
              </a:rPr>
              <a:t>Gravity </a:t>
            </a:r>
            <a:r>
              <a:rPr lang="en-US" b="1" dirty="0">
                <a:solidFill>
                  <a:srgbClr val="009999"/>
                </a:solidFill>
                <a:latin typeface="Arial" charset="0"/>
                <a:cs typeface="Times New Roman" pitchFamily="18" charset="0"/>
              </a:rPr>
              <a:t/>
            </a:r>
            <a:br>
              <a:rPr lang="en-US" b="1" dirty="0">
                <a:solidFill>
                  <a:srgbClr val="009999"/>
                </a:solidFill>
                <a:latin typeface="Arial" charset="0"/>
                <a:cs typeface="Times New Roman" pitchFamily="18" charset="0"/>
              </a:rPr>
            </a:br>
            <a:endParaRPr lang="en-US" b="1" dirty="0">
              <a:solidFill>
                <a:srgbClr val="009999"/>
              </a:solidFill>
              <a:latin typeface="Arial" charset="0"/>
              <a:cs typeface="Times New Roman" pitchFamily="18" charset="0"/>
            </a:endParaRPr>
          </a:p>
        </p:txBody>
      </p:sp>
      <p:pic>
        <p:nvPicPr>
          <p:cNvPr id="68613" name="Picture 5" descr="fig05_19"/>
          <p:cNvPicPr>
            <a:picLocks noChangeAspect="1" noChangeArrowheads="1"/>
          </p:cNvPicPr>
          <p:nvPr/>
        </p:nvPicPr>
        <p:blipFill>
          <a:blip r:embed="rId3"/>
          <a:srcRect/>
          <a:stretch>
            <a:fillRect/>
          </a:stretch>
        </p:blipFill>
        <p:spPr bwMode="auto">
          <a:xfrm>
            <a:off x="2895600" y="1752600"/>
            <a:ext cx="2903538" cy="27209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377</TotalTime>
  <Words>210</Words>
  <Application>Microsoft Office PowerPoint</Application>
  <PresentationFormat>On-screen Show (4:3)</PresentationFormat>
  <Paragraphs>20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C H A P T E R   5 Dynamics of Uniform Circular Motion </vt:lpstr>
      <vt:lpstr>5.4 Banked Curves</vt:lpstr>
      <vt:lpstr>5.5 Satellites in Circular Orbits</vt:lpstr>
      <vt:lpstr>Orbital Speed of the Hubble Space Telescope </vt:lpstr>
      <vt:lpstr>Global Positioning System (GPS)</vt:lpstr>
      <vt:lpstr>Synchronous Satellites</vt:lpstr>
      <vt:lpstr>5.6 Apparent Weightlessness </vt:lpstr>
      <vt:lpstr>As she orbits the earth, this NASA astronaut floats around in a state of apparent weightlessness.</vt:lpstr>
      <vt:lpstr>Artificial Gravity  </vt:lpstr>
      <vt:lpstr>5.7 Vertical Circular Motion</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H A P T E R   5 Dynamics of Uniform Circular Motion</dc:title>
  <dc:creator>visitor</dc:creator>
  <cp:lastModifiedBy>Maheswaranathan, Ponn</cp:lastModifiedBy>
  <cp:revision>12</cp:revision>
  <dcterms:created xsi:type="dcterms:W3CDTF">2003-09-22T15:19:55Z</dcterms:created>
  <dcterms:modified xsi:type="dcterms:W3CDTF">2014-09-29T14:41:02Z</dcterms:modified>
</cp:coreProperties>
</file>