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1" r:id="rId3"/>
    <p:sldId id="282" r:id="rId4"/>
    <p:sldId id="283" r:id="rId5"/>
    <p:sldId id="285" r:id="rId6"/>
    <p:sldId id="284" r:id="rId7"/>
    <p:sldId id="281"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32" autoAdjust="0"/>
    <p:restoredTop sz="90929"/>
  </p:normalViewPr>
  <p:slideViewPr>
    <p:cSldViewPr>
      <p:cViewPr>
        <p:scale>
          <a:sx n="125" d="100"/>
          <a:sy n="125" d="100"/>
        </p:scale>
        <p:origin x="-5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A101096-D638-4349-A1D7-6CDB392A4FFF}" type="slidenum">
              <a:rPr lang="en-US" altLang="en-US"/>
              <a:pPr/>
              <a:t>‹#›</a:t>
            </a:fld>
            <a:endParaRPr lang="en-US" altLang="en-US"/>
          </a:p>
        </p:txBody>
      </p:sp>
    </p:spTree>
    <p:extLst>
      <p:ext uri="{BB962C8B-B14F-4D97-AF65-F5344CB8AC3E}">
        <p14:creationId xmlns:p14="http://schemas.microsoft.com/office/powerpoint/2010/main" xmlns="" val="4143010256"/>
      </p:ext>
    </p:extLst>
  </p:cSld>
  <p:clrMapOvr>
    <a:masterClrMapping/>
  </p:clrMapOvr>
  <p:transition>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2C0FB3F-2348-49ED-8D90-B153AA24D717}" type="slidenum">
              <a:rPr lang="en-US" altLang="en-US"/>
              <a:pPr/>
              <a:t>‹#›</a:t>
            </a:fld>
            <a:endParaRPr lang="en-US" altLang="en-US"/>
          </a:p>
        </p:txBody>
      </p:sp>
    </p:spTree>
    <p:extLst>
      <p:ext uri="{BB962C8B-B14F-4D97-AF65-F5344CB8AC3E}">
        <p14:creationId xmlns:p14="http://schemas.microsoft.com/office/powerpoint/2010/main" xmlns="" val="3024320651"/>
      </p:ext>
    </p:extLst>
  </p:cSld>
  <p:clrMapOvr>
    <a:masterClrMapping/>
  </p:clrMapOvr>
  <p:transition>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AAD4536-A16F-49F1-AE0E-6A815F7C88DF}" type="slidenum">
              <a:rPr lang="en-US" altLang="en-US"/>
              <a:pPr/>
              <a:t>‹#›</a:t>
            </a:fld>
            <a:endParaRPr lang="en-US" altLang="en-US"/>
          </a:p>
        </p:txBody>
      </p:sp>
    </p:spTree>
    <p:extLst>
      <p:ext uri="{BB962C8B-B14F-4D97-AF65-F5344CB8AC3E}">
        <p14:creationId xmlns:p14="http://schemas.microsoft.com/office/powerpoint/2010/main" xmlns="" val="3659248027"/>
      </p:ext>
    </p:extLst>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35AC12C-7E1B-471D-8425-4156250E9643}" type="slidenum">
              <a:rPr lang="en-US" altLang="en-US"/>
              <a:pPr/>
              <a:t>‹#›</a:t>
            </a:fld>
            <a:endParaRPr lang="en-US" altLang="en-US"/>
          </a:p>
        </p:txBody>
      </p:sp>
    </p:spTree>
    <p:extLst>
      <p:ext uri="{BB962C8B-B14F-4D97-AF65-F5344CB8AC3E}">
        <p14:creationId xmlns:p14="http://schemas.microsoft.com/office/powerpoint/2010/main" xmlns="" val="1381081930"/>
      </p:ext>
    </p:extLst>
  </p:cSld>
  <p:clrMapOvr>
    <a:masterClrMapping/>
  </p:clrMapOvr>
  <p:transition>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58AE8A-C141-412B-97D5-42E3892DC43F}" type="slidenum">
              <a:rPr lang="en-US" altLang="en-US"/>
              <a:pPr/>
              <a:t>‹#›</a:t>
            </a:fld>
            <a:endParaRPr lang="en-US" altLang="en-US"/>
          </a:p>
        </p:txBody>
      </p:sp>
    </p:spTree>
    <p:extLst>
      <p:ext uri="{BB962C8B-B14F-4D97-AF65-F5344CB8AC3E}">
        <p14:creationId xmlns:p14="http://schemas.microsoft.com/office/powerpoint/2010/main" xmlns="" val="585138661"/>
      </p:ext>
    </p:extLst>
  </p:cSld>
  <p:clrMapOvr>
    <a:masterClrMapping/>
  </p:clrMapOvr>
  <p:transition>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F44D542-E73A-4904-89EB-556DC7A6B1DF}" type="slidenum">
              <a:rPr lang="en-US" altLang="en-US"/>
              <a:pPr/>
              <a:t>‹#›</a:t>
            </a:fld>
            <a:endParaRPr lang="en-US" altLang="en-US"/>
          </a:p>
        </p:txBody>
      </p:sp>
    </p:spTree>
    <p:extLst>
      <p:ext uri="{BB962C8B-B14F-4D97-AF65-F5344CB8AC3E}">
        <p14:creationId xmlns:p14="http://schemas.microsoft.com/office/powerpoint/2010/main" xmlns="" val="1608791903"/>
      </p:ext>
    </p:extLst>
  </p:cSld>
  <p:clrMapOvr>
    <a:masterClrMapping/>
  </p:clrMapOvr>
  <p:transition>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0BA9A5E-0225-4DC3-83E4-6E007074703A}" type="slidenum">
              <a:rPr lang="en-US" altLang="en-US"/>
              <a:pPr/>
              <a:t>‹#›</a:t>
            </a:fld>
            <a:endParaRPr lang="en-US" altLang="en-US"/>
          </a:p>
        </p:txBody>
      </p:sp>
    </p:spTree>
    <p:extLst>
      <p:ext uri="{BB962C8B-B14F-4D97-AF65-F5344CB8AC3E}">
        <p14:creationId xmlns:p14="http://schemas.microsoft.com/office/powerpoint/2010/main" xmlns="" val="918344009"/>
      </p:ext>
    </p:extLst>
  </p:cSld>
  <p:clrMapOvr>
    <a:masterClrMapping/>
  </p:clrMapOvr>
  <p:transition>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411D2AA-8F19-4251-BAAF-689A73FA2A45}" type="slidenum">
              <a:rPr lang="en-US" altLang="en-US"/>
              <a:pPr/>
              <a:t>‹#›</a:t>
            </a:fld>
            <a:endParaRPr lang="en-US" altLang="en-US"/>
          </a:p>
        </p:txBody>
      </p:sp>
    </p:spTree>
    <p:extLst>
      <p:ext uri="{BB962C8B-B14F-4D97-AF65-F5344CB8AC3E}">
        <p14:creationId xmlns:p14="http://schemas.microsoft.com/office/powerpoint/2010/main" xmlns="" val="2886159970"/>
      </p:ext>
    </p:extLst>
  </p:cSld>
  <p:clrMapOvr>
    <a:masterClrMapping/>
  </p:clrMapOvr>
  <p:transition>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564FAD2-137F-4A94-9889-DB8C4D77517B}" type="slidenum">
              <a:rPr lang="en-US" altLang="en-US"/>
              <a:pPr/>
              <a:t>‹#›</a:t>
            </a:fld>
            <a:endParaRPr lang="en-US" altLang="en-US"/>
          </a:p>
        </p:txBody>
      </p:sp>
    </p:spTree>
    <p:extLst>
      <p:ext uri="{BB962C8B-B14F-4D97-AF65-F5344CB8AC3E}">
        <p14:creationId xmlns:p14="http://schemas.microsoft.com/office/powerpoint/2010/main" xmlns="" val="1588257170"/>
      </p:ext>
    </p:extLst>
  </p:cSld>
  <p:clrMapOvr>
    <a:masterClrMapping/>
  </p:clrMapOvr>
  <p:transition>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1091B69-073F-4498-BC93-5114CAE9E3D7}" type="slidenum">
              <a:rPr lang="en-US" altLang="en-US"/>
              <a:pPr/>
              <a:t>‹#›</a:t>
            </a:fld>
            <a:endParaRPr lang="en-US" altLang="en-US"/>
          </a:p>
        </p:txBody>
      </p:sp>
    </p:spTree>
    <p:extLst>
      <p:ext uri="{BB962C8B-B14F-4D97-AF65-F5344CB8AC3E}">
        <p14:creationId xmlns:p14="http://schemas.microsoft.com/office/powerpoint/2010/main" xmlns="" val="689280990"/>
      </p:ext>
    </p:extLst>
  </p:cSld>
  <p:clrMapOvr>
    <a:masterClrMapping/>
  </p:clrMapOvr>
  <p:transition>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A00446-2BF4-44C0-9EAB-771598414A82}" type="slidenum">
              <a:rPr lang="en-US" altLang="en-US"/>
              <a:pPr/>
              <a:t>‹#›</a:t>
            </a:fld>
            <a:endParaRPr lang="en-US" altLang="en-US"/>
          </a:p>
        </p:txBody>
      </p:sp>
    </p:spTree>
    <p:extLst>
      <p:ext uri="{BB962C8B-B14F-4D97-AF65-F5344CB8AC3E}">
        <p14:creationId xmlns:p14="http://schemas.microsoft.com/office/powerpoint/2010/main" xmlns="" val="3798010374"/>
      </p:ext>
    </p:extLst>
  </p:cSld>
  <p:clrMapOvr>
    <a:masterClrMapping/>
  </p:clrMapOvr>
  <p:transition>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CE506C2-B8B5-4919-8F50-90915DB1CD1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hecker/>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het.colorado.edu/en/simulation/fourier"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14400" y="762000"/>
            <a:ext cx="7772400" cy="1143000"/>
          </a:xfrm>
        </p:spPr>
        <p:txBody>
          <a:bodyPr/>
          <a:lstStyle/>
          <a:p>
            <a:r>
              <a:rPr lang="en-US" altLang="en-US" sz="3600" b="1">
                <a:solidFill>
                  <a:srgbClr val="000000"/>
                </a:solidFill>
                <a:latin typeface="Arial" charset="0"/>
                <a:cs typeface="Arial" charset="0"/>
              </a:rPr>
              <a:t>The Principle of Linear Superposition and Interference Phenomena</a:t>
            </a:r>
          </a:p>
        </p:txBody>
      </p:sp>
      <p:sp>
        <p:nvSpPr>
          <p:cNvPr id="15365" name="Text Box 5"/>
          <p:cNvSpPr txBox="1">
            <a:spLocks noChangeArrowheads="1"/>
          </p:cNvSpPr>
          <p:nvPr/>
        </p:nvSpPr>
        <p:spPr bwMode="auto">
          <a:xfrm>
            <a:off x="1600200" y="0"/>
            <a:ext cx="4800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a:t>CHAPTER 17</a:t>
            </a:r>
          </a:p>
        </p:txBody>
      </p:sp>
      <p:sp>
        <p:nvSpPr>
          <p:cNvPr id="15367" name="Text Box 7"/>
          <p:cNvSpPr txBox="1">
            <a:spLocks noChangeArrowheads="1"/>
          </p:cNvSpPr>
          <p:nvPr/>
        </p:nvSpPr>
        <p:spPr bwMode="auto">
          <a:xfrm>
            <a:off x="990600" y="2286000"/>
            <a:ext cx="6553200" cy="4291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u="sng"/>
              <a:t>Interference</a:t>
            </a:r>
            <a:endParaRPr lang="en-US" altLang="en-US"/>
          </a:p>
          <a:p>
            <a:pPr>
              <a:spcBef>
                <a:spcPct val="50000"/>
              </a:spcBef>
            </a:pPr>
            <a:r>
              <a:rPr lang="en-US" altLang="en-US"/>
              <a:t>Constructive and Destructive Interference: BEATS</a:t>
            </a:r>
          </a:p>
          <a:p>
            <a:pPr>
              <a:spcBef>
                <a:spcPct val="50000"/>
              </a:spcBef>
            </a:pPr>
            <a:r>
              <a:rPr lang="en-US" altLang="en-US"/>
              <a:t>Standing Waves:</a:t>
            </a:r>
          </a:p>
          <a:p>
            <a:pPr>
              <a:spcBef>
                <a:spcPct val="50000"/>
              </a:spcBef>
            </a:pPr>
            <a:r>
              <a:rPr lang="en-US" altLang="en-US"/>
              <a:t>	Transverse-Stringed Instruments</a:t>
            </a:r>
          </a:p>
          <a:p>
            <a:pPr>
              <a:spcBef>
                <a:spcPct val="50000"/>
              </a:spcBef>
            </a:pPr>
            <a:r>
              <a:rPr lang="en-US" altLang="en-US"/>
              <a:t>	 and </a:t>
            </a:r>
          </a:p>
          <a:p>
            <a:pPr>
              <a:spcBef>
                <a:spcPct val="50000"/>
              </a:spcBef>
            </a:pPr>
            <a:r>
              <a:rPr lang="en-US" altLang="en-US"/>
              <a:t>	Longitudinal-Wind Instruments.</a:t>
            </a:r>
          </a:p>
          <a:p>
            <a:pPr>
              <a:spcBef>
                <a:spcPct val="50000"/>
              </a:spcBef>
            </a:pPr>
            <a:r>
              <a:rPr lang="en-US" altLang="en-US" u="sng"/>
              <a:t>Diffraction</a:t>
            </a:r>
            <a:r>
              <a:rPr lang="en-US" altLang="en-US"/>
              <a:t>	</a:t>
            </a:r>
          </a:p>
          <a:p>
            <a:pPr>
              <a:spcBef>
                <a:spcPct val="50000"/>
              </a:spcBef>
            </a:pPr>
            <a:r>
              <a:rPr lang="en-US" altLang="en-US"/>
              <a:t>Speakers</a:t>
            </a:r>
          </a:p>
        </p:txBody>
      </p:sp>
      <p:sp>
        <p:nvSpPr>
          <p:cNvPr id="15369" name="Text Box 9"/>
          <p:cNvSpPr txBox="1">
            <a:spLocks noChangeArrowheads="1"/>
          </p:cNvSpPr>
          <p:nvPr/>
        </p:nvSpPr>
        <p:spPr bwMode="auto">
          <a:xfrm>
            <a:off x="1143000" y="3810000"/>
            <a:ext cx="6248400" cy="1004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en-US" altLang="en-US"/>
          </a:p>
          <a:p>
            <a:pPr>
              <a:spcBef>
                <a:spcPct val="50000"/>
              </a:spcBef>
            </a:pPr>
            <a:r>
              <a:rPr lang="en-US" altLang="en-US"/>
              <a:t> </a:t>
            </a:r>
          </a:p>
        </p:txBody>
      </p:sp>
      <p:sp>
        <p:nvSpPr>
          <p:cNvPr id="15372" name="Text Box 12"/>
          <p:cNvSpPr txBox="1">
            <a:spLocks noChangeArrowheads="1"/>
          </p:cNvSpPr>
          <p:nvPr/>
        </p:nvSpPr>
        <p:spPr bwMode="auto">
          <a:xfrm>
            <a:off x="990600" y="6019800"/>
            <a:ext cx="6172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b="1">
                <a:solidFill>
                  <a:srgbClr val="000000"/>
                </a:solidFill>
                <a:latin typeface="Arial" charset="0"/>
              </a:rPr>
              <a:t>17.6 </a:t>
            </a:r>
            <a:r>
              <a:rPr lang="en-US" altLang="en-US" b="1">
                <a:solidFill>
                  <a:srgbClr val="009999"/>
                </a:solidFill>
                <a:latin typeface="Arial" charset="0"/>
              </a:rPr>
              <a:t>Longitudinal Standing Waves </a:t>
            </a:r>
          </a:p>
        </p:txBody>
      </p:sp>
      <p:pic>
        <p:nvPicPr>
          <p:cNvPr id="19465" name="Picture 9" descr="fig17_2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53000" y="2133600"/>
            <a:ext cx="3771900" cy="3314700"/>
          </a:xfrm>
          <a:prstGeom prst="rect">
            <a:avLst/>
          </a:prstGeom>
          <a:noFill/>
          <a:extLst>
            <a:ext uri="{909E8E84-426E-40DD-AFC4-6F175D3DCCD1}">
              <a14:hiddenFill xmlns:a14="http://schemas.microsoft.com/office/drawing/2010/main" xmlns="">
                <a:solidFill>
                  <a:srgbClr val="FFFFFF"/>
                </a:solidFill>
              </a14:hiddenFill>
            </a:ext>
          </a:extLst>
        </p:spPr>
      </p:pic>
      <p:sp>
        <p:nvSpPr>
          <p:cNvPr id="19467" name="Text Box 11"/>
          <p:cNvSpPr txBox="1">
            <a:spLocks noChangeArrowheads="1"/>
          </p:cNvSpPr>
          <p:nvPr/>
        </p:nvSpPr>
        <p:spPr bwMode="auto">
          <a:xfrm>
            <a:off x="304800" y="2590800"/>
            <a:ext cx="4572000" cy="41549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t>Musical instruments in the wind family depend on </a:t>
            </a:r>
            <a:r>
              <a:rPr lang="en-US" altLang="en-US" dirty="0">
                <a:solidFill>
                  <a:srgbClr val="009900"/>
                </a:solidFill>
              </a:rPr>
              <a:t>longitudinal</a:t>
            </a:r>
            <a:r>
              <a:rPr lang="en-US" altLang="en-US" dirty="0"/>
              <a:t> standing waves in producing sound. </a:t>
            </a:r>
            <a:endParaRPr lang="en-US" altLang="en-US" dirty="0" smtClean="0"/>
          </a:p>
          <a:p>
            <a:pPr>
              <a:spcBef>
                <a:spcPct val="50000"/>
              </a:spcBef>
            </a:pPr>
            <a:r>
              <a:rPr lang="en-US" altLang="en-US" dirty="0" smtClean="0"/>
              <a:t>Since </a:t>
            </a:r>
            <a:r>
              <a:rPr lang="en-US" altLang="en-US" dirty="0"/>
              <a:t>wind instruments (trumpet, flute, clarinet, pipe organ, etc.) are modified tubes or columns of air, it is useful to examine the standing waves that can be set up in such tubes. </a:t>
            </a:r>
          </a:p>
          <a:p>
            <a:pPr>
              <a:spcBef>
                <a:spcPct val="50000"/>
              </a:spcBef>
            </a:pPr>
            <a:endParaRPr lang="en-US" alt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7">
                                            <p:txEl>
                                              <p:pRg st="0" end="0"/>
                                            </p:txEl>
                                          </p:spTgt>
                                        </p:tgtEl>
                                        <p:attrNameLst>
                                          <p:attrName>style.visibility</p:attrName>
                                        </p:attrNameLst>
                                      </p:cBhvr>
                                      <p:to>
                                        <p:strVal val="visible"/>
                                      </p:to>
                                    </p:set>
                                    <p:animEffect transition="in" filter="fade">
                                      <p:cBhvr>
                                        <p:cTn id="7" dur="2000"/>
                                        <p:tgtEl>
                                          <p:spTgt spid="19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7">
                                            <p:txEl>
                                              <p:pRg st="1" end="1"/>
                                            </p:txEl>
                                          </p:spTgt>
                                        </p:tgtEl>
                                        <p:attrNameLst>
                                          <p:attrName>style.visibility</p:attrName>
                                        </p:attrNameLst>
                                      </p:cBhvr>
                                      <p:to>
                                        <p:strVal val="visible"/>
                                      </p:to>
                                    </p:set>
                                    <p:animEffect transition="in" filter="fade">
                                      <p:cBhvr>
                                        <p:cTn id="12" dur="2000"/>
                                        <p:tgtEl>
                                          <p:spTgt spid="194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2" name="Rectangle 6"/>
          <p:cNvSpPr>
            <a:spLocks noGrp="1" noChangeArrowheads="1"/>
          </p:cNvSpPr>
          <p:nvPr>
            <p:ph type="title"/>
          </p:nvPr>
        </p:nvSpPr>
        <p:spPr/>
        <p:txBody>
          <a:bodyPr/>
          <a:lstStyle/>
          <a:p>
            <a:r>
              <a:rPr lang="en-US" altLang="en-US"/>
              <a:t>Open tube of air</a:t>
            </a:r>
          </a:p>
        </p:txBody>
      </p:sp>
      <p:sp>
        <p:nvSpPr>
          <p:cNvPr id="60420" name="Text Box 4"/>
          <p:cNvSpPr txBox="1">
            <a:spLocks noChangeArrowheads="1"/>
          </p:cNvSpPr>
          <p:nvPr/>
        </p:nvSpPr>
        <p:spPr bwMode="auto">
          <a:xfrm>
            <a:off x="762000" y="1905000"/>
            <a:ext cx="73914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00"/>
                </a:solidFill>
              </a:rPr>
              <a:t>A pictorial representation of </a:t>
            </a:r>
            <a:r>
              <a:rPr lang="en-US" altLang="en-US">
                <a:solidFill>
                  <a:srgbClr val="009900"/>
                </a:solidFill>
              </a:rPr>
              <a:t>longitudinal</a:t>
            </a:r>
            <a:r>
              <a:rPr lang="en-US" altLang="en-US">
                <a:solidFill>
                  <a:srgbClr val="000000"/>
                </a:solidFill>
              </a:rPr>
              <a:t> standing waves on a Slinky (left side) and in a tube of air (right side) that is open at both ends (A, antinode; N, node).</a:t>
            </a:r>
          </a:p>
        </p:txBody>
      </p:sp>
      <p:pic>
        <p:nvPicPr>
          <p:cNvPr id="60421" name="Picture 5" descr="fig17_2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3200400" y="3124200"/>
            <a:ext cx="2952750" cy="3524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381000"/>
            <a:ext cx="7772400" cy="1143000"/>
          </a:xfrm>
        </p:spPr>
        <p:txBody>
          <a:bodyPr/>
          <a:lstStyle/>
          <a:p>
            <a:r>
              <a:rPr lang="en-US" altLang="en-US"/>
              <a:t>Closed tube of air</a:t>
            </a:r>
          </a:p>
        </p:txBody>
      </p:sp>
      <p:sp>
        <p:nvSpPr>
          <p:cNvPr id="62468" name="Text Box 4"/>
          <p:cNvSpPr txBox="1">
            <a:spLocks noChangeArrowheads="1"/>
          </p:cNvSpPr>
          <p:nvPr/>
        </p:nvSpPr>
        <p:spPr bwMode="auto">
          <a:xfrm>
            <a:off x="609600" y="1676400"/>
            <a:ext cx="79248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00"/>
                </a:solidFill>
              </a:rPr>
              <a:t>A pictorial representation of the </a:t>
            </a:r>
            <a:r>
              <a:rPr lang="en-US" altLang="en-US">
                <a:solidFill>
                  <a:srgbClr val="009900"/>
                </a:solidFill>
              </a:rPr>
              <a:t>longitudinal</a:t>
            </a:r>
            <a:r>
              <a:rPr lang="en-US" altLang="en-US">
                <a:solidFill>
                  <a:srgbClr val="000000"/>
                </a:solidFill>
              </a:rPr>
              <a:t> standing waves on a Slinky (left side) and in a tube of air (right side) that is open only at one end (A, antinode; N, node).</a:t>
            </a:r>
          </a:p>
        </p:txBody>
      </p:sp>
      <p:pic>
        <p:nvPicPr>
          <p:cNvPr id="62469" name="Picture 5" descr="fig17_2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3124200" y="3124200"/>
            <a:ext cx="2952750" cy="3524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b="1">
                <a:solidFill>
                  <a:srgbClr val="000000"/>
                </a:solidFill>
              </a:rPr>
              <a:t>17.7 </a:t>
            </a:r>
            <a:r>
              <a:rPr lang="en-US" altLang="en-US" b="1">
                <a:solidFill>
                  <a:srgbClr val="009999"/>
                </a:solidFill>
              </a:rPr>
              <a:t>Complex Sound Waves</a:t>
            </a:r>
          </a:p>
        </p:txBody>
      </p:sp>
      <p:pic>
        <p:nvPicPr>
          <p:cNvPr id="66564" name="Picture 4" descr="fig17_26"/>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6248400" y="1981200"/>
            <a:ext cx="1909763"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66566" name="Rectangle 6"/>
          <p:cNvSpPr>
            <a:spLocks noChangeArrowheads="1"/>
          </p:cNvSpPr>
          <p:nvPr/>
        </p:nvSpPr>
        <p:spPr bwMode="auto">
          <a:xfrm>
            <a:off x="1295400" y="2133600"/>
            <a:ext cx="4572000" cy="3013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altLang="en-US" dirty="0"/>
              <a:t>The </a:t>
            </a:r>
            <a:r>
              <a:rPr lang="en-US" altLang="en-US" dirty="0">
                <a:solidFill>
                  <a:srgbClr val="009900"/>
                </a:solidFill>
              </a:rPr>
              <a:t>sound</a:t>
            </a:r>
            <a:r>
              <a:rPr lang="en-US" altLang="en-US" dirty="0"/>
              <a:t> </a:t>
            </a:r>
            <a:r>
              <a:rPr lang="en-US" altLang="en-US" dirty="0">
                <a:solidFill>
                  <a:srgbClr val="009900"/>
                </a:solidFill>
              </a:rPr>
              <a:t>wave</a:t>
            </a:r>
            <a:r>
              <a:rPr lang="en-US" altLang="en-US" dirty="0"/>
              <a:t> corresponding to a note produced by a musical instrument or a singer is called a </a:t>
            </a:r>
            <a:r>
              <a:rPr lang="en-US" altLang="en-US" b="1" i="1" dirty="0"/>
              <a:t>complex sound wave.</a:t>
            </a:r>
            <a:r>
              <a:rPr lang="en-US" altLang="en-US" dirty="0"/>
              <a:t> </a:t>
            </a:r>
          </a:p>
          <a:p>
            <a:endParaRPr lang="en-US" altLang="en-US" dirty="0"/>
          </a:p>
          <a:p>
            <a:r>
              <a:rPr lang="en-US" altLang="en-US" dirty="0"/>
              <a:t>It consists of a mixture of the fundamental and harmonic frequencies. </a:t>
            </a:r>
          </a:p>
        </p:txBody>
      </p:sp>
      <p:sp>
        <p:nvSpPr>
          <p:cNvPr id="2" name="Rectangle 1"/>
          <p:cNvSpPr/>
          <p:nvPr/>
        </p:nvSpPr>
        <p:spPr>
          <a:xfrm>
            <a:off x="228600" y="5732472"/>
            <a:ext cx="5791200" cy="461665"/>
          </a:xfrm>
          <a:prstGeom prst="rect">
            <a:avLst/>
          </a:prstGeom>
        </p:spPr>
        <p:txBody>
          <a:bodyPr wrap="square">
            <a:spAutoFit/>
          </a:bodyPr>
          <a:lstStyle/>
          <a:p>
            <a:r>
              <a:rPr lang="en-US" dirty="0" smtClean="0">
                <a:hlinkClick r:id="rId3"/>
              </a:rPr>
              <a:t>http://phet.colorado.edu/en/simulation/fourier</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66">
                                            <p:txEl>
                                              <p:pRg st="0" end="0"/>
                                            </p:txEl>
                                          </p:spTgt>
                                        </p:tgtEl>
                                        <p:attrNameLst>
                                          <p:attrName>style.visibility</p:attrName>
                                        </p:attrNameLst>
                                      </p:cBhvr>
                                      <p:to>
                                        <p:strVal val="visible"/>
                                      </p:to>
                                    </p:set>
                                    <p:animEffect transition="in" filter="fade">
                                      <p:cBhvr>
                                        <p:cTn id="7" dur="2000"/>
                                        <p:tgtEl>
                                          <p:spTgt spid="665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566">
                                            <p:txEl>
                                              <p:pRg st="2" end="2"/>
                                            </p:txEl>
                                          </p:spTgt>
                                        </p:tgtEl>
                                        <p:attrNameLst>
                                          <p:attrName>style.visibility</p:attrName>
                                        </p:attrNameLst>
                                      </p:cBhvr>
                                      <p:to>
                                        <p:strVal val="visible"/>
                                      </p:to>
                                    </p:set>
                                    <p:animEffect transition="in" filter="fade">
                                      <p:cBhvr>
                                        <p:cTn id="12" dur="2000"/>
                                        <p:tgtEl>
                                          <p:spTgt spid="6656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build="p"/>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5"/>
          <p:cNvSpPr>
            <a:spLocks noGrp="1" noChangeArrowheads="1"/>
          </p:cNvSpPr>
          <p:nvPr>
            <p:ph type="title"/>
          </p:nvPr>
        </p:nvSpPr>
        <p:spPr/>
        <p:txBody>
          <a:bodyPr/>
          <a:lstStyle/>
          <a:p>
            <a:r>
              <a:rPr lang="en-US" altLang="en-US"/>
              <a:t>Spectrum Analyzer</a:t>
            </a:r>
          </a:p>
        </p:txBody>
      </p:sp>
      <p:pic>
        <p:nvPicPr>
          <p:cNvPr id="64516" name="Picture 4" descr="fig17_27"/>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295400" y="3810000"/>
            <a:ext cx="6667500" cy="1905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64519" name="Text Box 7"/>
          <p:cNvSpPr txBox="1">
            <a:spLocks noChangeArrowheads="1"/>
          </p:cNvSpPr>
          <p:nvPr/>
        </p:nvSpPr>
        <p:spPr bwMode="auto">
          <a:xfrm>
            <a:off x="762000" y="2286000"/>
            <a:ext cx="7543800" cy="1187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000000"/>
                </a:solidFill>
              </a:rPr>
              <a:t>A microphone detects a complex </a:t>
            </a:r>
            <a:r>
              <a:rPr lang="en-US" altLang="en-US" dirty="0">
                <a:solidFill>
                  <a:srgbClr val="009900"/>
                </a:solidFill>
              </a:rPr>
              <a:t>sound</a:t>
            </a:r>
            <a:r>
              <a:rPr lang="en-US" altLang="en-US" dirty="0">
                <a:solidFill>
                  <a:srgbClr val="000000"/>
                </a:solidFill>
              </a:rPr>
              <a:t> </a:t>
            </a:r>
            <a:r>
              <a:rPr lang="en-US" altLang="en-US" dirty="0">
                <a:solidFill>
                  <a:srgbClr val="009900"/>
                </a:solidFill>
              </a:rPr>
              <a:t>wave</a:t>
            </a:r>
            <a:r>
              <a:rPr lang="en-US" altLang="en-US" dirty="0">
                <a:solidFill>
                  <a:srgbClr val="000000"/>
                </a:solidFill>
              </a:rPr>
              <a:t>, and a spectrum analyzer determines the amplitude and </a:t>
            </a:r>
            <a:r>
              <a:rPr lang="en-US" altLang="en-US" dirty="0">
                <a:solidFill>
                  <a:srgbClr val="009900"/>
                </a:solidFill>
              </a:rPr>
              <a:t>frequency</a:t>
            </a:r>
            <a:r>
              <a:rPr lang="en-US" altLang="en-US" dirty="0">
                <a:solidFill>
                  <a:srgbClr val="000000"/>
                </a:solidFill>
              </a:rPr>
              <a:t> of each harmonic present in the wave.</a:t>
            </a:r>
            <a:endParaRPr lang="en-US" altLang="en-US" dirty="0"/>
          </a:p>
        </p:txBody>
      </p:sp>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4"/>
          <p:cNvSpPr txBox="1">
            <a:spLocks noChangeArrowheads="1"/>
          </p:cNvSpPr>
          <p:nvPr/>
        </p:nvSpPr>
        <p:spPr bwMode="auto">
          <a:xfrm>
            <a:off x="304800" y="76200"/>
            <a:ext cx="8001000" cy="30469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smtClean="0">
                <a:solidFill>
                  <a:srgbClr val="009900"/>
                </a:solidFill>
              </a:rPr>
              <a:t>P41: Sound</a:t>
            </a:r>
            <a:r>
              <a:rPr lang="en-US" altLang="en-US" dirty="0" smtClean="0"/>
              <a:t> </a:t>
            </a:r>
            <a:r>
              <a:rPr lang="en-US" altLang="en-US" dirty="0"/>
              <a:t>enters the ear, travels through the auditory canal, and reaches the eardrum. The auditory canal is approximately a tube open at only one end. The other end is closed by the eardrum. A typical length for the auditory canal in an adult is about 2.9 cm. The speed of sound is 343 m/s. What is the fundamental </a:t>
            </a:r>
            <a:r>
              <a:rPr lang="en-US" altLang="en-US" dirty="0">
                <a:solidFill>
                  <a:srgbClr val="009900"/>
                </a:solidFill>
              </a:rPr>
              <a:t>frequency</a:t>
            </a:r>
            <a:r>
              <a:rPr lang="en-US" altLang="en-US" dirty="0"/>
              <a:t> of the canal? (Interestingly, the fundamental frequency is in the frequency range where human hearing is most sensitive</a:t>
            </a:r>
            <a:r>
              <a:rPr lang="en-US" altLang="en-US" dirty="0" smtClean="0"/>
              <a:t>.)</a:t>
            </a:r>
            <a:endParaRPr lang="en-US" altLang="en-US" dirty="0"/>
          </a:p>
        </p:txBody>
      </p:sp>
      <p:sp>
        <p:nvSpPr>
          <p:cNvPr id="2" name="Title 1"/>
          <p:cNvSpPr>
            <a:spLocks noGrp="1"/>
          </p:cNvSpPr>
          <p:nvPr>
            <p:ph type="title"/>
          </p:nvPr>
        </p:nvSpPr>
        <p:spPr/>
        <p:txBody>
          <a:bodyPr/>
          <a:lstStyle/>
          <a:p>
            <a:endParaRPr lang="en-US"/>
          </a:p>
        </p:txBody>
      </p:sp>
      <p:pic>
        <p:nvPicPr>
          <p:cNvPr id="7" name="Picture 5" descr="Each curve represents the intensity levels at which sounds of various frequencies have the same loudness. The curves are labeled by their intensity levels at 1000 Hz and are known as the FletcherMunson curves."/>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4191000" y="3810000"/>
            <a:ext cx="3667125" cy="26368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3" name="Rectangle 2"/>
          <p:cNvSpPr/>
          <p:nvPr/>
        </p:nvSpPr>
        <p:spPr>
          <a:xfrm>
            <a:off x="4038600" y="3128576"/>
            <a:ext cx="4604146" cy="461665"/>
          </a:xfrm>
          <a:prstGeom prst="rect">
            <a:avLst/>
          </a:prstGeom>
        </p:spPr>
        <p:txBody>
          <a:bodyPr wrap="none">
            <a:spAutoFit/>
          </a:bodyPr>
          <a:lstStyle/>
          <a:p>
            <a:r>
              <a:rPr lang="en-US" altLang="en-US" b="1" dirty="0" smtClean="0"/>
              <a:t>The Sensitivity of the Human Ear</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512</TotalTime>
  <Words>326</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The Principle of Linear Superposition and Interference Phenomena</vt:lpstr>
      <vt:lpstr>17.6 Longitudinal Standing Waves </vt:lpstr>
      <vt:lpstr>Open tube of air</vt:lpstr>
      <vt:lpstr>Closed tube of air</vt:lpstr>
      <vt:lpstr>17.7 Complex Sound Waves</vt:lpstr>
      <vt:lpstr>Spectrum Analyzer</vt:lpstr>
      <vt:lpstr>Slide 7</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17.1 The Principle of Linear Superposition</dc:title>
  <dc:creator>mahesp</dc:creator>
  <cp:lastModifiedBy>mahes</cp:lastModifiedBy>
  <cp:revision>17</cp:revision>
  <dcterms:created xsi:type="dcterms:W3CDTF">2003-01-27T22:33:33Z</dcterms:created>
  <dcterms:modified xsi:type="dcterms:W3CDTF">2014-12-03T02:54:52Z</dcterms:modified>
</cp:coreProperties>
</file>