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90" r:id="rId3"/>
    <p:sldId id="299" r:id="rId4"/>
    <p:sldId id="297" r:id="rId5"/>
    <p:sldId id="264" r:id="rId6"/>
    <p:sldId id="285" r:id="rId7"/>
    <p:sldId id="295"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632" autoAdjust="0"/>
    <p:restoredTop sz="90929"/>
  </p:normalViewPr>
  <p:slideViewPr>
    <p:cSldViewPr>
      <p:cViewPr varScale="1">
        <p:scale>
          <a:sx n="117" d="100"/>
          <a:sy n="117" d="100"/>
        </p:scale>
        <p:origin x="-146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201C97-340E-43B7-B83D-09ADDB3AB066}" type="slidenum">
              <a:rPr lang="en-US"/>
              <a:pPr/>
              <a:t>‹#›</a:t>
            </a:fld>
            <a:endParaRPr lang="en-US"/>
          </a:p>
        </p:txBody>
      </p:sp>
    </p:spTree>
  </p:cSld>
  <p:clrMapOvr>
    <a:masterClrMapping/>
  </p:clrMapOvr>
  <p:transition>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C4A0BCE-F63A-4E7C-88F3-DC36735EF0B9}" type="slidenum">
              <a:rPr lang="en-US"/>
              <a:pPr/>
              <a:t>‹#›</a:t>
            </a:fld>
            <a:endParaRPr lang="en-US"/>
          </a:p>
        </p:txBody>
      </p:sp>
    </p:spTree>
  </p:cSld>
  <p:clrMapOvr>
    <a:masterClrMapping/>
  </p:clrMapOvr>
  <p:transition>
    <p:check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8248825-A93D-466B-BC72-D111E96F2613}" type="slidenum">
              <a:rPr lang="en-US"/>
              <a:pPr/>
              <a:t>‹#›</a:t>
            </a:fld>
            <a:endParaRPr lang="en-US"/>
          </a:p>
        </p:txBody>
      </p:sp>
    </p:spTree>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1C6151F-34B9-4FC4-BDD9-24FC9680856C}" type="slidenum">
              <a:rPr lang="en-US"/>
              <a:pPr/>
              <a:t>‹#›</a:t>
            </a:fld>
            <a:endParaRPr lang="en-US"/>
          </a:p>
        </p:txBody>
      </p:sp>
    </p:spTree>
  </p:cSld>
  <p:clrMapOvr>
    <a:masterClrMapping/>
  </p:clrMapOvr>
  <p:transition>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E6CB2AB-E59C-4183-B4F0-B93734B03C08}" type="slidenum">
              <a:rPr lang="en-US"/>
              <a:pPr/>
              <a:t>‹#›</a:t>
            </a:fld>
            <a:endParaRPr lang="en-US"/>
          </a:p>
        </p:txBody>
      </p:sp>
    </p:spTree>
  </p:cSld>
  <p:clrMapOvr>
    <a:masterClrMapping/>
  </p:clrMapOvr>
  <p:transition>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1A1C67-D0CA-4387-93F2-D40326ACBD02}" type="slidenum">
              <a:rPr lang="en-US"/>
              <a:pPr/>
              <a:t>‹#›</a:t>
            </a:fld>
            <a:endParaRPr lang="en-US"/>
          </a:p>
        </p:txBody>
      </p:sp>
    </p:spTree>
  </p:cSld>
  <p:clrMapOvr>
    <a:masterClrMapping/>
  </p:clrMapOvr>
  <p:transition>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55E5CA9-2651-4DA0-9E36-E1B22DEA80C5}" type="slidenum">
              <a:rPr lang="en-US"/>
              <a:pPr/>
              <a:t>‹#›</a:t>
            </a:fld>
            <a:endParaRPr lang="en-US"/>
          </a:p>
        </p:txBody>
      </p:sp>
    </p:spTree>
  </p:cSld>
  <p:clrMapOvr>
    <a:masterClrMapping/>
  </p:clrMapOvr>
  <p:transition>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C7B5B38-D5D3-451B-B777-39C54EBDD8A4}" type="slidenum">
              <a:rPr lang="en-US"/>
              <a:pPr/>
              <a:t>‹#›</a:t>
            </a:fld>
            <a:endParaRPr lang="en-US"/>
          </a:p>
        </p:txBody>
      </p:sp>
    </p:spTree>
  </p:cSld>
  <p:clrMapOvr>
    <a:masterClrMapping/>
  </p:clrMapOvr>
  <p:transition>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FF26E3E-58B9-4775-BDB2-76CCB13138E1}" type="slidenum">
              <a:rPr lang="en-US"/>
              <a:pPr/>
              <a:t>‹#›</a:t>
            </a:fld>
            <a:endParaRPr lang="en-US"/>
          </a:p>
        </p:txBody>
      </p:sp>
    </p:spTree>
  </p:cSld>
  <p:clrMapOvr>
    <a:masterClrMapping/>
  </p:clrMapOvr>
  <p:transition>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C07D1E-DDDF-460E-9BB1-5917F9B9041D}" type="slidenum">
              <a:rPr lang="en-US"/>
              <a:pPr/>
              <a:t>‹#›</a:t>
            </a:fld>
            <a:endParaRPr lang="en-US"/>
          </a:p>
        </p:txBody>
      </p:sp>
    </p:spTree>
  </p:cSld>
  <p:clrMapOvr>
    <a:masterClrMapping/>
  </p:clrMapOvr>
  <p:transition>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30A626D-9E30-4E5E-A2F7-1E87A6A7A5D3}" type="slidenum">
              <a:rPr lang="en-US"/>
              <a:pPr/>
              <a:t>‹#›</a:t>
            </a:fld>
            <a:endParaRPr lang="en-US"/>
          </a:p>
        </p:txBody>
      </p:sp>
    </p:spTree>
  </p:cSld>
  <p:clrMapOvr>
    <a:masterClrMapping/>
  </p:clrMapOvr>
  <p:transition>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24D7B1E-C31B-4926-BB1C-1C439247D86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hecker/>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bcs.wiley.com/he-bcs/Books?action=mininav&amp;bcsId=6799&amp;itemId=0470879521&amp;assetId=268608&amp;resourceId=26543&amp;newwindow=true"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cs.wiley.com/he-bcs/Books?action=mininav&amp;bcsId=6799&amp;itemId=0470879521&amp;assetId=268608&amp;resourceId=26543&amp;newwindow=true"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914400" y="762000"/>
            <a:ext cx="7772400" cy="1143000"/>
          </a:xfrm>
        </p:spPr>
        <p:txBody>
          <a:bodyPr/>
          <a:lstStyle/>
          <a:p>
            <a:r>
              <a:rPr lang="en-US" sz="3600" b="1">
                <a:solidFill>
                  <a:srgbClr val="000000"/>
                </a:solidFill>
                <a:latin typeface="Arial" charset="0"/>
                <a:cs typeface="Arial" charset="0"/>
              </a:rPr>
              <a:t>The Principle of Linear Superposition and Interference Phenomena</a:t>
            </a:r>
          </a:p>
        </p:txBody>
      </p:sp>
      <p:sp>
        <p:nvSpPr>
          <p:cNvPr id="15365" name="Text Box 5"/>
          <p:cNvSpPr txBox="1">
            <a:spLocks noChangeArrowheads="1"/>
          </p:cNvSpPr>
          <p:nvPr/>
        </p:nvSpPr>
        <p:spPr bwMode="auto">
          <a:xfrm>
            <a:off x="1600200" y="0"/>
            <a:ext cx="4800600" cy="457200"/>
          </a:xfrm>
          <a:prstGeom prst="rect">
            <a:avLst/>
          </a:prstGeom>
          <a:noFill/>
          <a:ln w="9525">
            <a:noFill/>
            <a:miter lim="800000"/>
            <a:headEnd/>
            <a:tailEnd/>
          </a:ln>
          <a:effectLst/>
        </p:spPr>
        <p:txBody>
          <a:bodyPr>
            <a:spAutoFit/>
          </a:bodyPr>
          <a:lstStyle/>
          <a:p>
            <a:pPr>
              <a:spcBef>
                <a:spcPct val="50000"/>
              </a:spcBef>
            </a:pPr>
            <a:r>
              <a:rPr lang="en-US"/>
              <a:t>CHAPTER 17</a:t>
            </a:r>
          </a:p>
        </p:txBody>
      </p:sp>
      <p:sp>
        <p:nvSpPr>
          <p:cNvPr id="15367" name="Text Box 7"/>
          <p:cNvSpPr txBox="1">
            <a:spLocks noChangeArrowheads="1"/>
          </p:cNvSpPr>
          <p:nvPr/>
        </p:nvSpPr>
        <p:spPr bwMode="auto">
          <a:xfrm>
            <a:off x="990600" y="2286000"/>
            <a:ext cx="6553200" cy="4291013"/>
          </a:xfrm>
          <a:prstGeom prst="rect">
            <a:avLst/>
          </a:prstGeom>
          <a:noFill/>
          <a:ln w="9525">
            <a:noFill/>
            <a:miter lim="800000"/>
            <a:headEnd/>
            <a:tailEnd/>
          </a:ln>
          <a:effectLst/>
        </p:spPr>
        <p:txBody>
          <a:bodyPr>
            <a:spAutoFit/>
          </a:bodyPr>
          <a:lstStyle/>
          <a:p>
            <a:pPr>
              <a:spcBef>
                <a:spcPct val="50000"/>
              </a:spcBef>
            </a:pPr>
            <a:r>
              <a:rPr lang="en-US" u="sng"/>
              <a:t>Interference</a:t>
            </a:r>
            <a:endParaRPr lang="en-US"/>
          </a:p>
          <a:p>
            <a:pPr>
              <a:spcBef>
                <a:spcPct val="50000"/>
              </a:spcBef>
            </a:pPr>
            <a:r>
              <a:rPr lang="en-US"/>
              <a:t>Constructive and Destructive Interference: BEATS</a:t>
            </a:r>
          </a:p>
          <a:p>
            <a:pPr>
              <a:spcBef>
                <a:spcPct val="50000"/>
              </a:spcBef>
            </a:pPr>
            <a:r>
              <a:rPr lang="en-US"/>
              <a:t>Standing Waves:</a:t>
            </a:r>
          </a:p>
          <a:p>
            <a:pPr>
              <a:spcBef>
                <a:spcPct val="50000"/>
              </a:spcBef>
            </a:pPr>
            <a:r>
              <a:rPr lang="en-US"/>
              <a:t>	Transverse-Stringed Instruments</a:t>
            </a:r>
          </a:p>
          <a:p>
            <a:pPr>
              <a:spcBef>
                <a:spcPct val="50000"/>
              </a:spcBef>
            </a:pPr>
            <a:r>
              <a:rPr lang="en-US"/>
              <a:t>	 and </a:t>
            </a:r>
          </a:p>
          <a:p>
            <a:pPr>
              <a:spcBef>
                <a:spcPct val="50000"/>
              </a:spcBef>
            </a:pPr>
            <a:r>
              <a:rPr lang="en-US"/>
              <a:t>	Longitudinal-Wind Instruments.</a:t>
            </a:r>
          </a:p>
          <a:p>
            <a:pPr>
              <a:spcBef>
                <a:spcPct val="50000"/>
              </a:spcBef>
            </a:pPr>
            <a:r>
              <a:rPr lang="en-US" u="sng"/>
              <a:t>Diffraction</a:t>
            </a:r>
            <a:r>
              <a:rPr lang="en-US"/>
              <a:t>	</a:t>
            </a:r>
          </a:p>
          <a:p>
            <a:pPr>
              <a:spcBef>
                <a:spcPct val="50000"/>
              </a:spcBef>
            </a:pPr>
            <a:r>
              <a:rPr lang="en-US"/>
              <a:t>Speakers</a:t>
            </a:r>
          </a:p>
        </p:txBody>
      </p:sp>
      <p:sp>
        <p:nvSpPr>
          <p:cNvPr id="15369" name="Text Box 9"/>
          <p:cNvSpPr txBox="1">
            <a:spLocks noChangeArrowheads="1"/>
          </p:cNvSpPr>
          <p:nvPr/>
        </p:nvSpPr>
        <p:spPr bwMode="auto">
          <a:xfrm>
            <a:off x="1143000" y="3810000"/>
            <a:ext cx="6248400" cy="1004888"/>
          </a:xfrm>
          <a:prstGeom prst="rect">
            <a:avLst/>
          </a:prstGeom>
          <a:noFill/>
          <a:ln w="9525">
            <a:noFill/>
            <a:miter lim="800000"/>
            <a:headEnd/>
            <a:tailEnd/>
          </a:ln>
          <a:effectLst/>
        </p:spPr>
        <p:txBody>
          <a:bodyPr>
            <a:spAutoFit/>
          </a:bodyPr>
          <a:lstStyle/>
          <a:p>
            <a:pPr>
              <a:spcBef>
                <a:spcPct val="50000"/>
              </a:spcBef>
            </a:pPr>
            <a:endParaRPr lang="en-US"/>
          </a:p>
          <a:p>
            <a:pPr>
              <a:spcBef>
                <a:spcPct val="50000"/>
              </a:spcBef>
            </a:pPr>
            <a:r>
              <a:rPr lang="en-US"/>
              <a:t> </a:t>
            </a:r>
          </a:p>
        </p:txBody>
      </p:sp>
      <p:sp>
        <p:nvSpPr>
          <p:cNvPr id="15372" name="Text Box 12"/>
          <p:cNvSpPr txBox="1">
            <a:spLocks noChangeArrowheads="1"/>
          </p:cNvSpPr>
          <p:nvPr/>
        </p:nvSpPr>
        <p:spPr bwMode="auto">
          <a:xfrm>
            <a:off x="990600" y="6019800"/>
            <a:ext cx="6172200" cy="457200"/>
          </a:xfrm>
          <a:prstGeom prst="rect">
            <a:avLst/>
          </a:prstGeom>
          <a:noFill/>
          <a:ln w="9525">
            <a:noFill/>
            <a:miter lim="800000"/>
            <a:headEnd/>
            <a:tailEnd/>
          </a:ln>
          <a:effectLst/>
        </p:spPr>
        <p:txBody>
          <a:bodyPr>
            <a:spAutoFit/>
          </a:bodyPr>
          <a:lstStyle/>
          <a:p>
            <a:pPr>
              <a:spcBef>
                <a:spcPct val="50000"/>
              </a:spcBef>
            </a:pPr>
            <a:endParaRPr lang="en-US"/>
          </a:p>
        </p:txBody>
      </p:sp>
    </p:spTree>
  </p:cSld>
  <p:clrMapOvr>
    <a:masterClrMapping/>
  </p:clrMapOvr>
  <p:transition>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6"/>
          <p:cNvSpPr>
            <a:spLocks noGrp="1" noChangeArrowheads="1"/>
          </p:cNvSpPr>
          <p:nvPr>
            <p:ph type="title"/>
          </p:nvPr>
        </p:nvSpPr>
        <p:spPr/>
        <p:txBody>
          <a:bodyPr/>
          <a:lstStyle/>
          <a:p>
            <a:r>
              <a:rPr lang="en-US"/>
              <a:t>Beats with tuning forks</a:t>
            </a:r>
          </a:p>
        </p:txBody>
      </p:sp>
      <p:pic>
        <p:nvPicPr>
          <p:cNvPr id="1026" name="Picture 2"/>
          <p:cNvPicPr>
            <a:picLocks noChangeAspect="1" noChangeArrowheads="1"/>
          </p:cNvPicPr>
          <p:nvPr/>
        </p:nvPicPr>
        <p:blipFill>
          <a:blip r:embed="rId2" cstate="print"/>
          <a:srcRect/>
          <a:stretch>
            <a:fillRect/>
          </a:stretch>
        </p:blipFill>
        <p:spPr bwMode="auto">
          <a:xfrm>
            <a:off x="1981200" y="2057400"/>
            <a:ext cx="2895600" cy="3343275"/>
          </a:xfrm>
          <a:prstGeom prst="rect">
            <a:avLst/>
          </a:prstGeom>
          <a:noFill/>
          <a:ln w="9525">
            <a:noFill/>
            <a:miter lim="800000"/>
            <a:headEnd/>
            <a:tailEnd/>
          </a:ln>
        </p:spPr>
      </p:pic>
    </p:spTree>
  </p:cSld>
  <p:clrMapOvr>
    <a:masterClrMapping/>
  </p:clrMapOvr>
  <p:transition>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6"/>
          <p:cNvSpPr>
            <a:spLocks noGrp="1" noChangeArrowheads="1"/>
          </p:cNvSpPr>
          <p:nvPr>
            <p:ph type="title"/>
          </p:nvPr>
        </p:nvSpPr>
        <p:spPr/>
        <p:txBody>
          <a:bodyPr/>
          <a:lstStyle/>
          <a:p>
            <a:r>
              <a:rPr lang="en-US"/>
              <a:t>Beats with tuning forks</a:t>
            </a:r>
          </a:p>
        </p:txBody>
      </p:sp>
      <p:pic>
        <p:nvPicPr>
          <p:cNvPr id="59397" name="Picture 5" descr="Two tuning forks have slightly different frequencies of 440 and 438 Hz. The phenomenon of beats occurs when the forks are sounded simultaneously. The sound waves are not drawn to scale."/>
          <p:cNvPicPr>
            <a:picLocks noGrp="1" noChangeAspect="1" noChangeArrowheads="1"/>
          </p:cNvPicPr>
          <p:nvPr>
            <p:ph idx="1"/>
          </p:nvPr>
        </p:nvPicPr>
        <p:blipFill>
          <a:blip r:embed="rId2" cstate="print"/>
          <a:srcRect/>
          <a:stretch>
            <a:fillRect/>
          </a:stretch>
        </p:blipFill>
        <p:spPr>
          <a:xfrm>
            <a:off x="1981200" y="2057400"/>
            <a:ext cx="4852988" cy="3046413"/>
          </a:xfrm>
          <a:noFill/>
          <a:ln/>
        </p:spPr>
      </p:pic>
      <p:sp>
        <p:nvSpPr>
          <p:cNvPr id="4" name="Rectangle 3"/>
          <p:cNvSpPr/>
          <p:nvPr/>
        </p:nvSpPr>
        <p:spPr>
          <a:xfrm>
            <a:off x="838200" y="5410200"/>
            <a:ext cx="8001000" cy="1200329"/>
          </a:xfrm>
          <a:prstGeom prst="rect">
            <a:avLst/>
          </a:prstGeom>
        </p:spPr>
        <p:txBody>
          <a:bodyPr wrap="square">
            <a:spAutoFit/>
          </a:bodyPr>
          <a:lstStyle/>
          <a:p>
            <a:r>
              <a:rPr lang="en-US" dirty="0" smtClean="0">
                <a:hlinkClick r:id="rId3"/>
              </a:rPr>
              <a:t>http://bcs.wiley.com/he-bcs/Books?action=mininav&amp;bcsId=6799&amp;itemId=0470879521&amp;assetId=268608&amp;resourceId=26543&amp;newwindow=true</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US"/>
              <a:t>Beat Wave Pattern</a:t>
            </a:r>
          </a:p>
        </p:txBody>
      </p:sp>
      <p:pic>
        <p:nvPicPr>
          <p:cNvPr id="70660" name="Picture 4" descr="fig17_16"/>
          <p:cNvPicPr>
            <a:picLocks noGrp="1" noChangeAspect="1" noChangeArrowheads="1"/>
          </p:cNvPicPr>
          <p:nvPr>
            <p:ph idx="1"/>
          </p:nvPr>
        </p:nvPicPr>
        <p:blipFill>
          <a:blip r:embed="rId2" cstate="print"/>
          <a:srcRect/>
          <a:stretch>
            <a:fillRect/>
          </a:stretch>
        </p:blipFill>
        <p:spPr>
          <a:xfrm>
            <a:off x="2895600" y="1676400"/>
            <a:ext cx="3333750" cy="3143250"/>
          </a:xfrm>
          <a:noFill/>
          <a:ln/>
        </p:spPr>
      </p:pic>
      <p:sp>
        <p:nvSpPr>
          <p:cNvPr id="70662" name="Text Box 6"/>
          <p:cNvSpPr txBox="1">
            <a:spLocks noChangeArrowheads="1"/>
          </p:cNvSpPr>
          <p:nvPr/>
        </p:nvSpPr>
        <p:spPr bwMode="auto">
          <a:xfrm>
            <a:off x="762000" y="5105400"/>
            <a:ext cx="7848600" cy="1311275"/>
          </a:xfrm>
          <a:prstGeom prst="rect">
            <a:avLst/>
          </a:prstGeom>
          <a:noFill/>
          <a:ln w="9525">
            <a:noFill/>
            <a:miter lim="800000"/>
            <a:headEnd/>
            <a:tailEnd/>
          </a:ln>
          <a:effectLst/>
        </p:spPr>
        <p:txBody>
          <a:bodyPr>
            <a:spAutoFit/>
          </a:bodyPr>
          <a:lstStyle/>
          <a:p>
            <a:pPr>
              <a:spcBef>
                <a:spcPct val="50000"/>
              </a:spcBef>
            </a:pPr>
            <a:r>
              <a:rPr lang="en-US" sz="2000" dirty="0">
                <a:solidFill>
                  <a:srgbClr val="000000"/>
                </a:solidFill>
              </a:rPr>
              <a:t>A 10-Hz </a:t>
            </a:r>
            <a:r>
              <a:rPr lang="en-US" sz="2000" dirty="0">
                <a:solidFill>
                  <a:srgbClr val="009900"/>
                </a:solidFill>
              </a:rPr>
              <a:t>sound</a:t>
            </a:r>
            <a:r>
              <a:rPr lang="en-US" sz="2000" dirty="0">
                <a:solidFill>
                  <a:srgbClr val="000000"/>
                </a:solidFill>
              </a:rPr>
              <a:t> </a:t>
            </a:r>
            <a:r>
              <a:rPr lang="en-US" sz="2000" dirty="0">
                <a:solidFill>
                  <a:srgbClr val="009900"/>
                </a:solidFill>
              </a:rPr>
              <a:t>wave</a:t>
            </a:r>
            <a:r>
              <a:rPr lang="en-US" sz="2000" dirty="0">
                <a:solidFill>
                  <a:srgbClr val="000000"/>
                </a:solidFill>
              </a:rPr>
              <a:t> and a 12-Hz sound wave, when added together, produce a wave with a beat </a:t>
            </a:r>
            <a:r>
              <a:rPr lang="en-US" sz="2000" dirty="0">
                <a:solidFill>
                  <a:srgbClr val="009900"/>
                </a:solidFill>
              </a:rPr>
              <a:t>frequency</a:t>
            </a:r>
            <a:r>
              <a:rPr lang="en-US" sz="2000" dirty="0">
                <a:solidFill>
                  <a:srgbClr val="000000"/>
                </a:solidFill>
              </a:rPr>
              <a:t> of 2 Hz. The drawings show the </a:t>
            </a:r>
            <a:r>
              <a:rPr lang="en-US" sz="2000" dirty="0">
                <a:solidFill>
                  <a:srgbClr val="009900"/>
                </a:solidFill>
              </a:rPr>
              <a:t>pressure</a:t>
            </a:r>
            <a:r>
              <a:rPr lang="en-US" sz="2000" dirty="0">
                <a:solidFill>
                  <a:srgbClr val="000000"/>
                </a:solidFill>
              </a:rPr>
              <a:t> patterns (in blue) of the individual waves and the pressure pattern (in red) that results when the two overlap.</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0660"/>
                                        </p:tgtEl>
                                        <p:attrNameLst>
                                          <p:attrName>style.visibility</p:attrName>
                                        </p:attrNameLst>
                                      </p:cBhvr>
                                      <p:to>
                                        <p:strVal val="visible"/>
                                      </p:to>
                                    </p:set>
                                    <p:animEffect transition="in" filter="fade">
                                      <p:cBhvr>
                                        <p:cTn id="7" dur="2000"/>
                                        <p:tgtEl>
                                          <p:spTgt spid="7066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0662">
                                            <p:txEl>
                                              <p:pRg st="0" end="0"/>
                                            </p:txEl>
                                          </p:spTgt>
                                        </p:tgtEl>
                                        <p:attrNameLst>
                                          <p:attrName>style.visibility</p:attrName>
                                        </p:attrNameLst>
                                      </p:cBhvr>
                                      <p:to>
                                        <p:strVal val="visible"/>
                                      </p:to>
                                    </p:set>
                                    <p:animEffect transition="in" filter="fade">
                                      <p:cBhvr>
                                        <p:cTn id="12" dur="2000"/>
                                        <p:tgtEl>
                                          <p:spTgt spid="706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6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152400"/>
            <a:ext cx="7772400" cy="914400"/>
          </a:xfrm>
        </p:spPr>
        <p:txBody>
          <a:bodyPr/>
          <a:lstStyle/>
          <a:p>
            <a:r>
              <a:rPr lang="en-US" b="1" dirty="0" smtClean="0">
                <a:solidFill>
                  <a:srgbClr val="000000"/>
                </a:solidFill>
                <a:latin typeface="Arial" charset="0"/>
                <a:cs typeface="Arial" charset="0"/>
              </a:rPr>
              <a:t>Piano Tuning</a:t>
            </a:r>
            <a:endParaRPr lang="en-US" b="1" dirty="0">
              <a:solidFill>
                <a:srgbClr val="009999"/>
              </a:solidFill>
              <a:latin typeface="Arial" charset="0"/>
              <a:cs typeface="Arial" charset="0"/>
            </a:endParaRPr>
          </a:p>
        </p:txBody>
      </p:sp>
      <p:pic>
        <p:nvPicPr>
          <p:cNvPr id="11270" name="Picture 6" descr="fig17_14g"/>
          <p:cNvPicPr>
            <a:picLocks noChangeAspect="1" noChangeArrowheads="1"/>
          </p:cNvPicPr>
          <p:nvPr/>
        </p:nvPicPr>
        <p:blipFill>
          <a:blip r:embed="rId2" cstate="print"/>
          <a:srcRect/>
          <a:stretch>
            <a:fillRect/>
          </a:stretch>
        </p:blipFill>
        <p:spPr bwMode="auto">
          <a:xfrm>
            <a:off x="533400" y="1066800"/>
            <a:ext cx="8001000" cy="3760788"/>
          </a:xfrm>
          <a:prstGeom prst="rect">
            <a:avLst/>
          </a:prstGeom>
          <a:noFill/>
        </p:spPr>
      </p:pic>
      <p:sp>
        <p:nvSpPr>
          <p:cNvPr id="11271" name="Text Box 7"/>
          <p:cNvSpPr txBox="1">
            <a:spLocks noChangeArrowheads="1"/>
          </p:cNvSpPr>
          <p:nvPr/>
        </p:nvSpPr>
        <p:spPr bwMode="auto">
          <a:xfrm>
            <a:off x="228600" y="5181600"/>
            <a:ext cx="8915400" cy="1311275"/>
          </a:xfrm>
          <a:prstGeom prst="rect">
            <a:avLst/>
          </a:prstGeom>
          <a:noFill/>
          <a:ln w="9525">
            <a:noFill/>
            <a:miter lim="800000"/>
            <a:headEnd/>
            <a:tailEnd/>
          </a:ln>
          <a:effectLst/>
        </p:spPr>
        <p:txBody>
          <a:bodyPr>
            <a:spAutoFit/>
          </a:bodyPr>
          <a:lstStyle/>
          <a:p>
            <a:pPr>
              <a:spcBef>
                <a:spcPct val="50000"/>
              </a:spcBef>
            </a:pPr>
            <a:r>
              <a:rPr lang="en-US" sz="2000" dirty="0"/>
              <a:t>Musical instruments are tuned by listening to the beat </a:t>
            </a:r>
            <a:r>
              <a:rPr lang="en-US" sz="2000" dirty="0">
                <a:solidFill>
                  <a:srgbClr val="009900"/>
                </a:solidFill>
              </a:rPr>
              <a:t>frequency</a:t>
            </a:r>
            <a:r>
              <a:rPr lang="en-US" sz="2000" dirty="0"/>
              <a:t>. For instance, a piano tuner listens to the beats produced between the  string and a source with the correct frequency. The piano tuner adjusts the </a:t>
            </a:r>
            <a:r>
              <a:rPr lang="en-US" sz="2000" dirty="0">
                <a:solidFill>
                  <a:srgbClr val="009900"/>
                </a:solidFill>
              </a:rPr>
              <a:t>tension</a:t>
            </a:r>
            <a:r>
              <a:rPr lang="en-US" sz="2000" dirty="0"/>
              <a:t> in the string until the </a:t>
            </a:r>
            <a:r>
              <a:rPr lang="en-US" sz="2000" dirty="0">
                <a:solidFill>
                  <a:srgbClr val="009900"/>
                </a:solidFill>
              </a:rPr>
              <a:t>beats</a:t>
            </a:r>
            <a:r>
              <a:rPr lang="en-US" sz="2000" dirty="0"/>
              <a:t> vanish, ensuring that the string is vibrating at the correct frequency.</a:t>
            </a: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70"/>
                                        </p:tgtEl>
                                        <p:attrNameLst>
                                          <p:attrName>style.visibility</p:attrName>
                                        </p:attrNameLst>
                                      </p:cBhvr>
                                      <p:to>
                                        <p:strVal val="visible"/>
                                      </p:to>
                                    </p:set>
                                    <p:animEffect transition="in" filter="fade">
                                      <p:cBhvr>
                                        <p:cTn id="7" dur="2000"/>
                                        <p:tgtEl>
                                          <p:spTgt spid="1127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71">
                                            <p:txEl>
                                              <p:pRg st="0" end="0"/>
                                            </p:txEl>
                                          </p:spTgt>
                                        </p:tgtEl>
                                        <p:attrNameLst>
                                          <p:attrName>style.visibility</p:attrName>
                                        </p:attrNameLst>
                                      </p:cBhvr>
                                      <p:to>
                                        <p:strVal val="visible"/>
                                      </p:to>
                                    </p:set>
                                    <p:animEffect transition="in" filter="fade">
                                      <p:cBhvr>
                                        <p:cTn id="12" dur="2000"/>
                                        <p:tgtEl>
                                          <p:spTgt spid="112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0"/>
            <a:ext cx="7772400" cy="1143000"/>
          </a:xfrm>
        </p:spPr>
        <p:txBody>
          <a:bodyPr/>
          <a:lstStyle/>
          <a:p>
            <a:r>
              <a:rPr lang="en-US" b="1" dirty="0">
                <a:solidFill>
                  <a:srgbClr val="000000"/>
                </a:solidFill>
                <a:latin typeface="Arial" charset="0"/>
              </a:rPr>
              <a:t>17.5 </a:t>
            </a:r>
            <a:r>
              <a:rPr lang="en-US" b="1" dirty="0">
                <a:solidFill>
                  <a:srgbClr val="009999"/>
                </a:solidFill>
                <a:latin typeface="Arial" charset="0"/>
              </a:rPr>
              <a:t>Transverse Standing Waves</a:t>
            </a:r>
            <a:r>
              <a:rPr lang="en-US" dirty="0"/>
              <a:t> </a:t>
            </a:r>
          </a:p>
        </p:txBody>
      </p:sp>
      <p:sp>
        <p:nvSpPr>
          <p:cNvPr id="35843" name="Rectangle 3"/>
          <p:cNvSpPr>
            <a:spLocks noChangeArrowheads="1"/>
          </p:cNvSpPr>
          <p:nvPr/>
        </p:nvSpPr>
        <p:spPr bwMode="auto">
          <a:xfrm>
            <a:off x="0" y="1828800"/>
            <a:ext cx="6248400" cy="3140075"/>
          </a:xfrm>
          <a:prstGeom prst="rect">
            <a:avLst/>
          </a:prstGeom>
          <a:noFill/>
          <a:ln w="9525">
            <a:noFill/>
            <a:miter lim="800000"/>
            <a:headEnd/>
            <a:tailEnd/>
          </a:ln>
          <a:effectLst/>
        </p:spPr>
        <p:txBody>
          <a:bodyPr>
            <a:spAutoFit/>
          </a:bodyPr>
          <a:lstStyle/>
          <a:p>
            <a:r>
              <a:rPr lang="en-US" sz="2000" dirty="0"/>
              <a:t>A </a:t>
            </a:r>
            <a:r>
              <a:rPr lang="en-US" sz="2000" dirty="0">
                <a:solidFill>
                  <a:srgbClr val="009900"/>
                </a:solidFill>
              </a:rPr>
              <a:t>standing wave</a:t>
            </a:r>
            <a:r>
              <a:rPr lang="en-US" sz="2000" dirty="0"/>
              <a:t> is an </a:t>
            </a:r>
            <a:r>
              <a:rPr lang="en-US" sz="2000" dirty="0">
                <a:solidFill>
                  <a:srgbClr val="009900"/>
                </a:solidFill>
              </a:rPr>
              <a:t>interference</a:t>
            </a:r>
            <a:r>
              <a:rPr lang="en-US" sz="2000" dirty="0"/>
              <a:t> effect that can occur when two waves overlap. </a:t>
            </a:r>
          </a:p>
          <a:p>
            <a:endParaRPr lang="en-US" sz="2000" dirty="0"/>
          </a:p>
          <a:p>
            <a:r>
              <a:rPr lang="en-US" sz="2000" dirty="0"/>
              <a:t>Standing waves can arise with </a:t>
            </a:r>
            <a:r>
              <a:rPr lang="en-US" sz="2000" dirty="0">
                <a:solidFill>
                  <a:srgbClr val="009900"/>
                </a:solidFill>
              </a:rPr>
              <a:t>transverse</a:t>
            </a:r>
            <a:r>
              <a:rPr lang="en-US" sz="2000" dirty="0"/>
              <a:t> waves, such as those on a guitar string, and also with </a:t>
            </a:r>
            <a:r>
              <a:rPr lang="en-US" sz="2000" dirty="0">
                <a:solidFill>
                  <a:srgbClr val="009900"/>
                </a:solidFill>
              </a:rPr>
              <a:t>longitudinal</a:t>
            </a:r>
            <a:r>
              <a:rPr lang="en-US" sz="2000" dirty="0"/>
              <a:t> </a:t>
            </a:r>
            <a:r>
              <a:rPr lang="en-US" sz="2000" dirty="0">
                <a:solidFill>
                  <a:srgbClr val="009900"/>
                </a:solidFill>
              </a:rPr>
              <a:t>sound</a:t>
            </a:r>
            <a:r>
              <a:rPr lang="en-US" sz="2000" dirty="0"/>
              <a:t> waves, such as those in a flute. </a:t>
            </a:r>
          </a:p>
          <a:p>
            <a:endParaRPr lang="en-US" sz="2000" dirty="0"/>
          </a:p>
          <a:p>
            <a:r>
              <a:rPr lang="en-US" sz="2000" dirty="0"/>
              <a:t>In any case, the principle of linear </a:t>
            </a:r>
            <a:r>
              <a:rPr lang="en-US" sz="2000" dirty="0">
                <a:solidFill>
                  <a:srgbClr val="009900"/>
                </a:solidFill>
              </a:rPr>
              <a:t>superposition</a:t>
            </a:r>
            <a:r>
              <a:rPr lang="en-US" sz="2000" dirty="0"/>
              <a:t> provides an explanation of the effect, just as it does for </a:t>
            </a:r>
            <a:r>
              <a:rPr lang="en-US" sz="2000" dirty="0">
                <a:solidFill>
                  <a:srgbClr val="009900"/>
                </a:solidFill>
              </a:rPr>
              <a:t>diffraction</a:t>
            </a:r>
            <a:r>
              <a:rPr lang="en-US" sz="2000" dirty="0"/>
              <a:t> and </a:t>
            </a:r>
            <a:r>
              <a:rPr lang="en-US" sz="2000" dirty="0">
                <a:solidFill>
                  <a:srgbClr val="009900"/>
                </a:solidFill>
              </a:rPr>
              <a:t>beats</a:t>
            </a:r>
            <a:r>
              <a:rPr lang="en-US" sz="2000" dirty="0"/>
              <a:t>. </a:t>
            </a:r>
          </a:p>
        </p:txBody>
      </p:sp>
      <p:pic>
        <p:nvPicPr>
          <p:cNvPr id="60419" name="Picture 3" descr="c17/nw0706-n.gif"/>
          <p:cNvPicPr>
            <a:picLocks noGrp="1" noChangeAspect="1" noChangeArrowheads="1"/>
          </p:cNvPicPr>
          <p:nvPr>
            <p:ph idx="1"/>
          </p:nvPr>
        </p:nvPicPr>
        <p:blipFill>
          <a:blip r:embed="rId2" cstate="print"/>
          <a:srcRect/>
          <a:stretch>
            <a:fillRect/>
          </a:stretch>
        </p:blipFill>
        <p:spPr>
          <a:xfrm>
            <a:off x="6400800" y="1295400"/>
            <a:ext cx="2581275" cy="2962275"/>
          </a:xfrm>
          <a:noFill/>
          <a:ln/>
        </p:spPr>
      </p:pic>
      <p:sp>
        <p:nvSpPr>
          <p:cNvPr id="5" name="Rectangle 4"/>
          <p:cNvSpPr/>
          <p:nvPr/>
        </p:nvSpPr>
        <p:spPr>
          <a:xfrm>
            <a:off x="914400" y="5181600"/>
            <a:ext cx="7772400" cy="1200329"/>
          </a:xfrm>
          <a:prstGeom prst="rect">
            <a:avLst/>
          </a:prstGeom>
        </p:spPr>
        <p:txBody>
          <a:bodyPr wrap="square">
            <a:spAutoFit/>
          </a:bodyPr>
          <a:lstStyle/>
          <a:p>
            <a:r>
              <a:rPr lang="en-US" dirty="0" smtClean="0">
                <a:hlinkClick r:id="rId3"/>
              </a:rPr>
              <a:t>http://bcs.wiley.com/he-bcs/Books?action=mininav&amp;bcsId=6799&amp;itemId=0470879521&amp;assetId=268608&amp;resourceId=26543&amp;newwindow=true</a:t>
            </a:r>
            <a:endParaRPr lang="en-US" dirty="0"/>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fade">
                                      <p:cBhvr>
                                        <p:cTn id="7" dur="2000"/>
                                        <p:tgtEl>
                                          <p:spTgt spid="604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fade">
                                      <p:cBhvr>
                                        <p:cTn id="12" dur="2000"/>
                                        <p:tgtEl>
                                          <p:spTgt spid="3584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fade">
                                      <p:cBhvr>
                                        <p:cTn id="17" dur="2000"/>
                                        <p:tgtEl>
                                          <p:spTgt spid="35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5843">
                                            <p:txEl>
                                              <p:pRg st="4" end="4"/>
                                            </p:txEl>
                                          </p:spTgt>
                                        </p:tgtEl>
                                        <p:attrNameLst>
                                          <p:attrName>style.visibility</p:attrName>
                                        </p:attrNameLst>
                                      </p:cBhvr>
                                      <p:to>
                                        <p:strVal val="visible"/>
                                      </p:to>
                                    </p:set>
                                    <p:animEffect transition="in" filter="fade">
                                      <p:cBhvr>
                                        <p:cTn id="22" dur="2000"/>
                                        <p:tgtEl>
                                          <p:spTgt spid="3584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Effect transition="in" filter="fade">
                                      <p:cBhvr>
                                        <p:cTn id="2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dirty="0"/>
              <a:t>Standing wave patterns</a:t>
            </a:r>
          </a:p>
        </p:txBody>
      </p:sp>
      <p:pic>
        <p:nvPicPr>
          <p:cNvPr id="67588" name="Picture 4" descr="fig17_18"/>
          <p:cNvPicPr>
            <a:picLocks noGrp="1" noChangeAspect="1" noChangeArrowheads="1"/>
          </p:cNvPicPr>
          <p:nvPr>
            <p:ph idx="1"/>
          </p:nvPr>
        </p:nvPicPr>
        <p:blipFill>
          <a:blip r:embed="rId2" cstate="print"/>
          <a:srcRect/>
          <a:stretch>
            <a:fillRect/>
          </a:stretch>
        </p:blipFill>
        <p:spPr>
          <a:xfrm>
            <a:off x="914400" y="1981200"/>
            <a:ext cx="6013450" cy="4114800"/>
          </a:xfrm>
          <a:noFill/>
          <a:ln/>
        </p:spPr>
      </p:pic>
    </p:spTree>
  </p:cSld>
  <p:clrMapOvr>
    <a:masterClrMapping/>
  </p:clrMapOvr>
  <p:transition>
    <p:checke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548</TotalTime>
  <Words>226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The Principle of Linear Superposition and Interference Phenomena</vt:lpstr>
      <vt:lpstr>Beats with tuning forks</vt:lpstr>
      <vt:lpstr>Beats with tuning forks</vt:lpstr>
      <vt:lpstr>Beat Wave Pattern</vt:lpstr>
      <vt:lpstr>Piano Tuning</vt:lpstr>
      <vt:lpstr>17.5 Transverse Standing Waves </vt:lpstr>
      <vt:lpstr>Standing wave patterns</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17.1 The Principle of Linear Superposition</dc:title>
  <dc:creator>mahesp</dc:creator>
  <cp:lastModifiedBy>Maheswaranathan, Ponn</cp:lastModifiedBy>
  <cp:revision>17</cp:revision>
  <dcterms:created xsi:type="dcterms:W3CDTF">2003-01-27T22:33:33Z</dcterms:created>
  <dcterms:modified xsi:type="dcterms:W3CDTF">2014-12-01T15:33:58Z</dcterms:modified>
</cp:coreProperties>
</file>