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8" r:id="rId5"/>
    <p:sldId id="280" r:id="rId6"/>
    <p:sldId id="258" r:id="rId7"/>
    <p:sldId id="263" r:id="rId8"/>
    <p:sldId id="282" r:id="rId9"/>
    <p:sldId id="261" r:id="rId10"/>
    <p:sldId id="264" r:id="rId11"/>
    <p:sldId id="266" r:id="rId12"/>
    <p:sldId id="267" r:id="rId13"/>
    <p:sldId id="268" r:id="rId14"/>
    <p:sldId id="284" r:id="rId15"/>
    <p:sldId id="269" r:id="rId16"/>
    <p:sldId id="270" r:id="rId17"/>
    <p:sldId id="271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920E-7B1C-4EA6-A1FF-77E015720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09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A566F-F1E4-4BB1-B909-50DD62F49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21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EC509-7D00-4F73-80CD-7750D13EC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98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9E78-0D28-4776-B2F3-38BE59603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1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4DC2E-E632-484C-A76C-D25E0C8BD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3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7D909-7236-4115-B495-4E3BBE621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95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35CEF-9AD8-4F9B-B781-84175C630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4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CD1F-8207-4359-A889-FDBCE7ABF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7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B7E05-77E0-439F-A5E2-7EA2B836E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2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01A86-C727-48BF-A4CF-99EEC9368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58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907C7-71E4-487F-AC49-399F25499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58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58B2F0-EE93-4B56-A411-F961782E43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2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5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6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16.9 The Doppler Effect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ph idx="1"/>
          </p:nvPr>
        </p:nvGraphicFramePr>
        <p:xfrm>
          <a:off x="2438400" y="1905000"/>
          <a:ext cx="3743325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Bitmap Image" r:id="rId3" imgW="3219899" imgH="2390476" progId="Paint.Picture">
                  <p:embed/>
                </p:oleObj>
              </mc:Choice>
              <mc:Fallback>
                <p:oleObj name="Bitmap Image" r:id="rId3" imgW="3219899" imgH="239047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3743325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Bitmap Image" r:id="rId3" imgW="2809524" imgH="1838095" progId="Paint.Picture">
                  <p:embed/>
                </p:oleObj>
              </mc:Choice>
              <mc:Fallback>
                <p:oleObj name="Bitmap Image" r:id="rId3" imgW="2809524" imgH="183809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Bitmap Image" r:id="rId3" imgW="2809524" imgH="1838095" progId="Paint.Picture">
                  <p:embed/>
                </p:oleObj>
              </mc:Choice>
              <mc:Fallback>
                <p:oleObj name="Bitmap Image" r:id="rId3" imgW="2809524" imgH="183809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333750" y="5132388"/>
          <a:ext cx="22383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5" imgW="1002960" imgH="431640" progId="Equation.3">
                  <p:embed/>
                </p:oleObj>
              </mc:Choice>
              <mc:Fallback>
                <p:oleObj name="Equation" r:id="rId5" imgW="10029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132388"/>
                        <a:ext cx="22383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09800" y="1905000"/>
          <a:ext cx="403383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r:id="rId3" imgW="1054100" imgH="457200" progId="Equation.3">
                  <p:embed/>
                </p:oleObj>
              </mc:Choice>
              <mc:Fallback>
                <p:oleObj r:id="rId3" imgW="1054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033838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In the above equation +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towards the source and –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away from the source.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Effect</a:t>
            </a:r>
            <a:br>
              <a:rPr lang="en-US" altLang="en-US"/>
            </a:br>
            <a:r>
              <a:rPr lang="en-US" altLang="en-US"/>
              <a:t>General Case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1828800"/>
          <a:ext cx="3348038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r:id="rId3" imgW="1054100" imgH="482600" progId="Equation.3">
                  <p:embed/>
                </p:oleObj>
              </mc:Choice>
              <mc:Fallback>
                <p:oleObj r:id="rId3" imgW="10541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348038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Effect</a:t>
            </a:r>
            <a:br>
              <a:rPr lang="en-US" altLang="en-US"/>
            </a:br>
            <a:r>
              <a:rPr lang="en-US" altLang="en-US"/>
              <a:t>General Case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1828800"/>
          <a:ext cx="3348038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3" imgW="1054100" imgH="482600" progId="Equation.3">
                  <p:embed/>
                </p:oleObj>
              </mc:Choice>
              <mc:Fallback>
                <p:oleObj r:id="rId3" imgW="1054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348038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458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towards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away from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source moves towards the observer, and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is used when the source moves away from the observer.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txBody>
          <a:bodyPr/>
          <a:lstStyle/>
          <a:p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Application of Doppler Effect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solidFill>
                  <a:srgbClr val="000000"/>
                </a:solidFill>
                <a:cs typeface="Arial" charset="0"/>
              </a:rPr>
              <a:t>Nexrad: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Nex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t Generation Weather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Rad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ar</a:t>
            </a:r>
            <a:br>
              <a:rPr lang="en-US" altLang="en-US" b="1">
                <a:solidFill>
                  <a:srgbClr val="000000"/>
                </a:solidFill>
                <a:cs typeface="Arial" charset="0"/>
              </a:rPr>
            </a:br>
            <a:endParaRPr lang="en-US" alt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00175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4" name="Picture 4" descr="D:\PhsH\media\content\main\graphics\illustr\ch16\fig16_3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3436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Arial" charset="0"/>
              </a:rPr>
              <a:t>16.10 </a:t>
            </a:r>
            <a:r>
              <a:rPr lang="en-US" altLang="en-US" b="1">
                <a:solidFill>
                  <a:srgbClr val="009999"/>
                </a:solidFill>
                <a:cs typeface="Arial" charset="0"/>
              </a:rPr>
              <a:t>Applications of Sound in Medicine</a:t>
            </a: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</a:br>
            <a:endParaRPr lang="en-US" altLang="en-US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Ultrasonic Scanner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The cavitron ultrasonic surgical aspirator (CUSA)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Bloodless surgery:  High-intensity focused ultrasound (HIFU)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The Doppler flow meter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Ultrasonic Scanner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52788" y="1500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535" name="Picture 7" descr="nfg03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57150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The cavitron ultrasonic surgical aspirator</a:t>
            </a:r>
            <a:r>
              <a:rPr lang="en-US" altLang="en-US"/>
              <a:t> (CUSA)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28975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5604" name="Picture 4" descr="D:\PhsH\media\content\main\graphics\illustr\ch16\fig16_35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248025" cy="41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62000" y="59436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Neurosurgeons use a cavitron ultrasonic surgical aspirator (CUSA) to “cut out” brain tumors without adversely affecting the surrounding healthy tissue.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Bloodless surgery  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High-intensity focused ultrasound (HIFU)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6962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Another application of ultrasound is in a new type of bloodless surgery, which can eliminate abnormal cells, such as those in benign hyperplasia of the prostate gland.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This technique is known as HIFU (</a:t>
            </a:r>
            <a:r>
              <a:rPr lang="en-US" altLang="en-US" b="1"/>
              <a:t>h</a:t>
            </a:r>
            <a:r>
              <a:rPr lang="en-US" altLang="en-US"/>
              <a:t>igh-</a:t>
            </a:r>
            <a:r>
              <a:rPr lang="en-US" altLang="en-US" b="1"/>
              <a:t>i</a:t>
            </a:r>
            <a:r>
              <a:rPr lang="en-US" altLang="en-US"/>
              <a:t>ntensity </a:t>
            </a:r>
            <a:r>
              <a:rPr lang="en-US" altLang="en-US" b="1"/>
              <a:t>f</a:t>
            </a:r>
            <a:r>
              <a:rPr lang="en-US" altLang="en-US"/>
              <a:t>ocused </a:t>
            </a:r>
            <a:r>
              <a:rPr lang="en-US" altLang="en-US" b="1"/>
              <a:t>u</a:t>
            </a:r>
            <a:r>
              <a:rPr lang="en-US" altLang="en-US"/>
              <a:t>ltrasound). It is analogous to focusing the sun’s electromagnetic waves by using a magnifying glass and producing a small region where the energy carried by the waves can cause localized heating. Ultrasonic waves can be used in a similar fashion.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waves enter directly through the skin and come into focus inside the body over a region that is sufficiently well defined to be surgically useful. Within this region the energy of the waves causes localized heating, leading to a temperature of about 56 °C (normal body temperature is 37 °C), which is sufficient to kill abnormal cells. The killed cells are eventually removed by the body’s natural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/>
              <a:t>16.9 The Doppler Effect</a:t>
            </a:r>
          </a:p>
        </p:txBody>
      </p:sp>
      <p:pic>
        <p:nvPicPr>
          <p:cNvPr id="4100" name="Picture 4" descr="fig16_2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219200"/>
            <a:ext cx="6419850" cy="2219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Flow Meter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00400" y="219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6628" name="Picture 4" descr="D:\PhsH\media\content\main\graphics\illustr\ch16\fig16_3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3505200" cy="31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5715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A Doppler flow meter measures the speed of red blood cells.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/>
              <a:t>16.9 The Doppler Effect</a:t>
            </a:r>
          </a:p>
        </p:txBody>
      </p:sp>
      <p:pic>
        <p:nvPicPr>
          <p:cNvPr id="4100" name="Picture 4" descr="fig16_2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219200"/>
            <a:ext cx="6419850" cy="2219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 descr="http://www.physicsclassroom.com/Class/waves/u10l3d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31146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8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/>
              <a:t>16.9 The Doppler Effect</a:t>
            </a:r>
          </a:p>
        </p:txBody>
      </p:sp>
      <p:pic>
        <p:nvPicPr>
          <p:cNvPr id="4100" name="Picture 4" descr="fig16_2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219200"/>
            <a:ext cx="6419850" cy="2219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 descr="http://www.physicsclassroom.com/Class/waves/u10l3d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31146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704" y="56388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Doppler effect</a:t>
            </a:r>
            <a:r>
              <a:rPr lang="en-US" dirty="0" smtClean="0"/>
              <a:t> is the change in frequency or pitch of a wave for an observer moving relative to its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altLang="en-US" sz="4000" dirty="0" smtClean="0"/>
              <a:t>Source Moving Towards Observer</a:t>
            </a:r>
            <a:endParaRPr lang="en-US" sz="4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676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6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Source Moving Towards Observer</a:t>
            </a:r>
          </a:p>
        </p:txBody>
      </p:sp>
      <p:pic>
        <p:nvPicPr>
          <p:cNvPr id="8196" name="Picture 4" descr="fig16_30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57983"/>
              </p:ext>
            </p:extLst>
          </p:nvPr>
        </p:nvGraphicFramePr>
        <p:xfrm>
          <a:off x="5334000" y="5486400"/>
          <a:ext cx="22574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4" imgW="1040948" imgH="482391" progId="Equation.3">
                  <p:embed/>
                </p:oleObj>
              </mc:Choice>
              <mc:Fallback>
                <p:oleObj name="Equation" r:id="rId4" imgW="1040948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225742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 Moving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43200" y="1752600"/>
          <a:ext cx="28098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1054100" imgH="482600" progId="Equation.3">
                  <p:embed/>
                </p:oleObj>
              </mc:Choice>
              <mc:Fallback>
                <p:oleObj name="Equation" r:id="rId3" imgW="10541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8098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….when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source moves towards the observer.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… when the source moves away from the observer.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353</Words>
  <Application>Microsoft Office PowerPoint</Application>
  <PresentationFormat>On-screen Show (4:3)</PresentationFormat>
  <Paragraphs>36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Default Design</vt:lpstr>
      <vt:lpstr>Bitmap Image</vt:lpstr>
      <vt:lpstr>Microsoft Equation 3.0</vt:lpstr>
      <vt:lpstr>16.9 The Doppler Effect</vt:lpstr>
      <vt:lpstr>16.9 The Doppler Effect</vt:lpstr>
      <vt:lpstr>16.9 The Doppler Effect</vt:lpstr>
      <vt:lpstr>16.9 The Doppler Effect</vt:lpstr>
      <vt:lpstr>Source Moving Towards Observer</vt:lpstr>
      <vt:lpstr>Source Moving Towards Observer</vt:lpstr>
      <vt:lpstr>Source Moving Towards Observer</vt:lpstr>
      <vt:lpstr>Source Moving Towards Observer</vt:lpstr>
      <vt:lpstr>Source Moving</vt:lpstr>
      <vt:lpstr>Moving Observer</vt:lpstr>
      <vt:lpstr>Moving Observer</vt:lpstr>
      <vt:lpstr>Moving Observer</vt:lpstr>
      <vt:lpstr>Doppler Effect General Case</vt:lpstr>
      <vt:lpstr>Doppler Effect General Case</vt:lpstr>
      <vt:lpstr>Application of Doppler Effect Nexrad: Next Generation Weather Radar </vt:lpstr>
      <vt:lpstr>16.10 Applications of Sound in Medicine  </vt:lpstr>
      <vt:lpstr>Ultrasonic Scanner</vt:lpstr>
      <vt:lpstr>The cavitron ultrasonic surgical aspirator (CUSA)</vt:lpstr>
      <vt:lpstr>Bloodless surgery   High-intensity focused ultrasound (HIFU)</vt:lpstr>
      <vt:lpstr>Doppler Flow Meter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16.9 The Doppler Effect</dc:title>
  <dc:creator>mahesp</dc:creator>
  <cp:lastModifiedBy>Maheswaranathan, Ponn</cp:lastModifiedBy>
  <cp:revision>8</cp:revision>
  <dcterms:created xsi:type="dcterms:W3CDTF">2005-01-11T20:20:30Z</dcterms:created>
  <dcterms:modified xsi:type="dcterms:W3CDTF">2014-11-21T15:18:05Z</dcterms:modified>
</cp:coreProperties>
</file>