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3" r:id="rId4"/>
    <p:sldId id="272" r:id="rId5"/>
    <p:sldId id="299" r:id="rId6"/>
    <p:sldId id="277" r:id="rId7"/>
    <p:sldId id="279" r:id="rId8"/>
    <p:sldId id="297" r:id="rId9"/>
    <p:sldId id="283" r:id="rId10"/>
    <p:sldId id="294" r:id="rId11"/>
    <p:sldId id="290" r:id="rId12"/>
    <p:sldId id="29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-5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8FC2C-8C0D-47AE-9472-495921711E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ED7DF-9820-48B8-9BDE-A266BA0AD1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3ED86-2963-43F6-877D-C34F0B1FDD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71596-1EBB-4C9A-83AA-E35FB29F3B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6659F-4443-4CFB-B8C4-75D2325871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80D0C-463F-4D10-9082-F4400C8F24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9B835-BA83-4E4E-BEEB-8C4391926D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D842A-ABA6-4A2A-8C58-A7D6042E2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30935-95E0-43E4-94EF-36984F9ABB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3DA91-52A7-4C00-B783-06ED3C71D9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F9E43-110B-4068-BC0F-29A4AED7AB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34E376-F172-4C4F-AFD8-7C9F7D222D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12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hyperphysics.phy-astr.gsu.edu/hbase/sound/earsens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mgMath\16\ch16\eq16_39.gif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owner\pixel.gi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13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ce7AMJdq0Gw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14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18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http://edugen.wiley.com/edugen/courses/crs1000/art/common/pixel.gi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21.gif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file:///D:\PhsH\media\content\main\graphics\imgMath\16\ch16\eq16_27.gif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16.5 </a:t>
            </a:r>
            <a:r>
              <a:rPr lang="en-US" b="1">
                <a:solidFill>
                  <a:srgbClr val="009999"/>
                </a:solidFill>
                <a:latin typeface="Arial" charset="0"/>
                <a:cs typeface="Times New Roman" pitchFamily="18" charset="0"/>
              </a:rPr>
              <a:t>The Nature of Sound</a:t>
            </a:r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09600" y="1897063"/>
            <a:ext cx="7848600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Longitudinal Sound Waves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Sound</a:t>
            </a:r>
            <a:r>
              <a:rPr lang="en-US" dirty="0">
                <a:cs typeface="Times New Roman" pitchFamily="18" charset="0"/>
              </a:rPr>
              <a:t> in air is a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longitudinal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wave</a:t>
            </a:r>
            <a:r>
              <a:rPr lang="en-US" dirty="0">
                <a:cs typeface="Times New Roman" pitchFamily="18" charset="0"/>
              </a:rPr>
              <a:t> that is created by a vibrating object, such as a guitar string, the human vocal cords, or the diaphragm of a loudspeaker.</a:t>
            </a:r>
            <a:endParaRPr lang="en-US" dirty="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700213" y="2276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5365" name="Picture 5" descr="D:\PhsH\media\content\main\graphics\illustr\ch16\fig16_12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600200" y="4114800"/>
            <a:ext cx="5743575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Human Ear and </a:t>
            </a:r>
            <a:r>
              <a:rPr lang="en-US" dirty="0">
                <a:hlinkClick r:id="rId2"/>
              </a:rPr>
              <a:t>Sensitivity</a:t>
            </a:r>
            <a:endParaRPr lang="en-US" dirty="0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914400" y="1066800"/>
            <a:ext cx="7467600" cy="301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Audible frequency range: 20 Hz – 20,000 Hz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Audible intensity range: 10</a:t>
            </a:r>
            <a:r>
              <a:rPr lang="en-US" baseline="30000" dirty="0"/>
              <a:t>–12</a:t>
            </a:r>
            <a:r>
              <a:rPr lang="en-US" dirty="0"/>
              <a:t> W/m</a:t>
            </a:r>
            <a:r>
              <a:rPr lang="en-US" baseline="30000" dirty="0"/>
              <a:t>2</a:t>
            </a:r>
            <a:r>
              <a:rPr lang="en-US" dirty="0"/>
              <a:t> - 10 w/m</a:t>
            </a:r>
            <a:r>
              <a:rPr lang="en-US" baseline="30000" dirty="0"/>
              <a:t>2</a:t>
            </a:r>
          </a:p>
          <a:p>
            <a:pPr>
              <a:spcBef>
                <a:spcPct val="50000"/>
              </a:spcBef>
            </a:pPr>
            <a:r>
              <a:rPr lang="en-US" baseline="30000" dirty="0"/>
              <a:t>	</a:t>
            </a:r>
            <a:r>
              <a:rPr lang="en-US" dirty="0"/>
              <a:t>10</a:t>
            </a:r>
            <a:r>
              <a:rPr lang="en-US" baseline="30000" dirty="0"/>
              <a:t>–12</a:t>
            </a:r>
            <a:r>
              <a:rPr lang="en-US" dirty="0"/>
              <a:t> W/m</a:t>
            </a:r>
            <a:r>
              <a:rPr lang="en-US" baseline="30000" dirty="0"/>
              <a:t>2</a:t>
            </a:r>
            <a:r>
              <a:rPr lang="en-US" dirty="0"/>
              <a:t> = Threshold of hearing</a:t>
            </a:r>
          </a:p>
          <a:p>
            <a:pPr>
              <a:spcBef>
                <a:spcPct val="50000"/>
              </a:spcBef>
            </a:pPr>
            <a:r>
              <a:rPr lang="en-US" dirty="0"/>
              <a:t>	10 W/m</a:t>
            </a:r>
            <a:r>
              <a:rPr lang="en-US" baseline="30000" dirty="0"/>
              <a:t>2</a:t>
            </a:r>
            <a:r>
              <a:rPr lang="en-US" dirty="0"/>
              <a:t> = Threshold of pain</a:t>
            </a:r>
          </a:p>
          <a:p>
            <a:pPr>
              <a:spcBef>
                <a:spcPct val="50000"/>
              </a:spcBef>
            </a:pPr>
            <a:r>
              <a:rPr lang="en-US" baseline="30000" dirty="0"/>
              <a:t>	</a:t>
            </a:r>
          </a:p>
        </p:txBody>
      </p:sp>
      <p:pic>
        <p:nvPicPr>
          <p:cNvPr id="40969" name="Picture 9" descr="ID783_fg16_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2832" y="3886200"/>
            <a:ext cx="3864418" cy="2828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16.8 </a:t>
            </a:r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Decibels</a:t>
            </a:r>
            <a:r>
              <a:rPr lang="en-US" b="1">
                <a:solidFill>
                  <a:srgbClr val="009999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b="1">
                <a:solidFill>
                  <a:srgbClr val="009999"/>
                </a:solidFill>
                <a:latin typeface="Arial" charset="0"/>
                <a:cs typeface="Times New Roman" pitchFamily="18" charset="0"/>
              </a:rPr>
            </a:br>
            <a:endParaRPr lang="en-US" b="1">
              <a:solidFill>
                <a:srgbClr val="009999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876675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6868" name="Picture 4" descr="D:\PhsH\media\content\main\graphics\imgMath\16\ch16\eq16_39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667000" y="3581400"/>
            <a:ext cx="2600325" cy="944563"/>
          </a:xfrm>
          <a:prstGeom prst="rect">
            <a:avLst/>
          </a:prstGeom>
          <a:noFill/>
        </p:spPr>
      </p:pic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914400" y="1447800"/>
            <a:ext cx="68580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</a:t>
            </a:r>
            <a:r>
              <a:rPr lang="en-US" b="1" i="1" dirty="0">
                <a:cs typeface="Times New Roman" pitchFamily="18" charset="0"/>
              </a:rPr>
              <a:t>decibel</a:t>
            </a:r>
            <a:r>
              <a:rPr lang="en-US" dirty="0">
                <a:cs typeface="Times New Roman" pitchFamily="18" charset="0"/>
              </a:rPr>
              <a:t> (dB) is a measurement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unit</a:t>
            </a:r>
            <a:r>
              <a:rPr lang="en-US" dirty="0">
                <a:cs typeface="Times New Roman" pitchFamily="18" charset="0"/>
              </a:rPr>
              <a:t> used when comparing two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sound</a:t>
            </a:r>
            <a:r>
              <a:rPr lang="en-US" dirty="0">
                <a:cs typeface="Times New Roman" pitchFamily="18" charset="0"/>
              </a:rPr>
              <a:t> intensities. 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</a:t>
            </a:r>
            <a:r>
              <a:rPr lang="en-US" b="1" i="1" dirty="0">
                <a:cs typeface="Times New Roman" pitchFamily="18" charset="0"/>
              </a:rPr>
              <a:t>intensity level </a:t>
            </a:r>
            <a:r>
              <a:rPr lang="en-US" b="1" i="1" dirty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dirty="0">
                <a:cs typeface="Times New Roman" pitchFamily="18" charset="0"/>
              </a:rPr>
              <a:t>  (expressed in decibels) relative to the threshold of hearing, </a:t>
            </a:r>
            <a:r>
              <a:rPr lang="en-US" i="1" dirty="0">
                <a:cs typeface="Times New Roman" pitchFamily="18" charset="0"/>
              </a:rPr>
              <a:t>I</a:t>
            </a:r>
            <a:r>
              <a:rPr lang="en-US" i="1" baseline="-25000" dirty="0">
                <a:cs typeface="Times New Roman" pitchFamily="18" charset="0"/>
              </a:rPr>
              <a:t>o</a:t>
            </a:r>
            <a:r>
              <a:rPr lang="en-US" dirty="0">
                <a:cs typeface="Times New Roman" pitchFamily="18" charset="0"/>
              </a:rPr>
              <a:t>  is defined as follows: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3" descr="D:\PhsH\media\content\main\graphics\owner\pixel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447800" y="238125"/>
            <a:ext cx="9525" cy="9525"/>
          </a:xfrm>
          <a:prstGeom prst="rect">
            <a:avLst/>
          </a:prstGeom>
          <a:noFill/>
        </p:spPr>
      </p:pic>
      <p:pic>
        <p:nvPicPr>
          <p:cNvPr id="38917" name="Picture 5" descr="D:\PhsH\media\content\main\graphics\owner\pixel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447800" y="219075"/>
            <a:ext cx="9525" cy="9525"/>
          </a:xfrm>
          <a:prstGeom prst="rect">
            <a:avLst/>
          </a:prstGeom>
          <a:noFill/>
        </p:spPr>
      </p:pic>
      <p:grpSp>
        <p:nvGrpSpPr>
          <p:cNvPr id="38919" name="Group 7"/>
          <p:cNvGrpSpPr>
            <a:grpSpLocks/>
          </p:cNvGrpSpPr>
          <p:nvPr/>
        </p:nvGrpSpPr>
        <p:grpSpPr bwMode="auto">
          <a:xfrm>
            <a:off x="1447800" y="228600"/>
            <a:ext cx="6249988" cy="6192838"/>
            <a:chOff x="0" y="0"/>
            <a:chExt cx="3937" cy="4057"/>
          </a:xfrm>
        </p:grpSpPr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3937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/>
              <a:endParaRPr lang="en-US" dirty="0"/>
            </a:p>
          </p:txBody>
        </p:sp>
        <p:grpSp>
          <p:nvGrpSpPr>
            <p:cNvPr id="38921" name="Group 9"/>
            <p:cNvGrpSpPr>
              <a:grpSpLocks/>
            </p:cNvGrpSpPr>
            <p:nvPr/>
          </p:nvGrpSpPr>
          <p:grpSpPr bwMode="auto">
            <a:xfrm>
              <a:off x="0" y="394"/>
              <a:ext cx="3937" cy="18"/>
              <a:chOff x="0" y="394"/>
              <a:chExt cx="3937" cy="18"/>
            </a:xfrm>
          </p:grpSpPr>
          <p:sp>
            <p:nvSpPr>
              <p:cNvPr id="38922" name="Rectangle 10"/>
              <p:cNvSpPr>
                <a:spLocks noChangeArrowheads="1"/>
              </p:cNvSpPr>
              <p:nvPr/>
            </p:nvSpPr>
            <p:spPr bwMode="auto">
              <a:xfrm>
                <a:off x="0" y="394"/>
                <a:ext cx="3937" cy="18"/>
              </a:xfrm>
              <a:prstGeom prst="rect">
                <a:avLst/>
              </a:prstGeom>
              <a:solidFill>
                <a:srgbClr val="00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3" name="Rectangle 11"/>
              <p:cNvSpPr>
                <a:spLocks noChangeArrowheads="1"/>
              </p:cNvSpPr>
              <p:nvPr/>
            </p:nvSpPr>
            <p:spPr bwMode="auto">
              <a:xfrm>
                <a:off x="0" y="394"/>
                <a:ext cx="3937" cy="18"/>
              </a:xfrm>
              <a:prstGeom prst="rect">
                <a:avLst/>
              </a:prstGeom>
              <a:solidFill>
                <a:srgbClr val="00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30" y="412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 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609" y="412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Intensity </a:t>
              </a:r>
              <a:r>
                <a:rPr lang="en-US" sz="1200" i="1">
                  <a:cs typeface="Times New Roman" pitchFamily="18" charset="0"/>
                </a:rPr>
                <a:t>I</a:t>
              </a:r>
              <a:r>
                <a:rPr lang="en-US" sz="1200">
                  <a:cs typeface="Times New Roman" pitchFamily="18" charset="0"/>
                </a:rPr>
                <a:t> (W/m</a:t>
              </a:r>
              <a:r>
                <a:rPr lang="en-US" sz="1200" baseline="30000">
                  <a:cs typeface="Times New Roman" pitchFamily="18" charset="0"/>
                </a:rPr>
                <a:t>2</a:t>
              </a:r>
              <a:r>
                <a:rPr lang="en-US" sz="1200">
                  <a:cs typeface="Times New Roman" pitchFamily="18" charset="0"/>
                </a:rPr>
                <a:t>)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26" name="Rectangle 14"/>
            <p:cNvSpPr>
              <a:spLocks noChangeArrowheads="1"/>
            </p:cNvSpPr>
            <p:nvPr/>
          </p:nvSpPr>
          <p:spPr bwMode="auto">
            <a:xfrm>
              <a:off x="2607" y="412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Intensity Level </a:t>
              </a:r>
              <a:r>
                <a:rPr lang="en-US" sz="1200" i="1">
                  <a:latin typeface="Symbol" pitchFamily="18" charset="2"/>
                  <a:cs typeface="Times New Roman" pitchFamily="18" charset="0"/>
                </a:rPr>
                <a:t>b</a:t>
              </a:r>
              <a:r>
                <a:rPr lang="en-US" sz="1200">
                  <a:cs typeface="Times New Roman" pitchFamily="18" charset="0"/>
                </a:rPr>
                <a:t> (dB)</a:t>
              </a:r>
            </a:p>
            <a:p>
              <a:pPr algn="ctr" eaLnBrk="0" hangingPunct="0"/>
              <a:endParaRPr lang="en-US"/>
            </a:p>
          </p:txBody>
        </p:sp>
        <p:grpSp>
          <p:nvGrpSpPr>
            <p:cNvPr id="38927" name="Group 15"/>
            <p:cNvGrpSpPr>
              <a:grpSpLocks/>
            </p:cNvGrpSpPr>
            <p:nvPr/>
          </p:nvGrpSpPr>
          <p:grpSpPr bwMode="auto">
            <a:xfrm>
              <a:off x="0" y="815"/>
              <a:ext cx="3937" cy="6"/>
              <a:chOff x="0" y="815"/>
              <a:chExt cx="3937" cy="6"/>
            </a:xfrm>
          </p:grpSpPr>
          <p:sp>
            <p:nvSpPr>
              <p:cNvPr id="38928" name="Rectangle 16"/>
              <p:cNvSpPr>
                <a:spLocks noChangeArrowheads="1"/>
              </p:cNvSpPr>
              <p:nvPr/>
            </p:nvSpPr>
            <p:spPr bwMode="auto">
              <a:xfrm>
                <a:off x="0" y="815"/>
                <a:ext cx="3937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9" name="Rectangle 17"/>
              <p:cNvSpPr>
                <a:spLocks noChangeArrowheads="1"/>
              </p:cNvSpPr>
              <p:nvPr/>
            </p:nvSpPr>
            <p:spPr bwMode="auto">
              <a:xfrm>
                <a:off x="0" y="815"/>
                <a:ext cx="3937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8930" name="Rectangle 18"/>
            <p:cNvSpPr>
              <a:spLocks noChangeArrowheads="1"/>
            </p:cNvSpPr>
            <p:nvPr/>
          </p:nvSpPr>
          <p:spPr bwMode="auto">
            <a:xfrm>
              <a:off x="30" y="821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 dirty="0">
                  <a:cs typeface="Times New Roman" pitchFamily="18" charset="0"/>
                </a:rPr>
                <a:t>Threshold of hearing</a:t>
              </a:r>
            </a:p>
            <a:p>
              <a:pPr eaLnBrk="0" hangingPunct="0"/>
              <a:endParaRPr lang="en-US" dirty="0"/>
            </a:p>
          </p:txBody>
        </p:sp>
        <p:sp>
          <p:nvSpPr>
            <p:cNvPr id="38931" name="Rectangle 19"/>
            <p:cNvSpPr>
              <a:spLocks noChangeArrowheads="1"/>
            </p:cNvSpPr>
            <p:nvPr/>
          </p:nvSpPr>
          <p:spPr bwMode="auto">
            <a:xfrm>
              <a:off x="1609" y="821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1.0 × 10</a:t>
              </a:r>
              <a:r>
                <a:rPr lang="en-US" sz="1200" baseline="30000">
                  <a:cs typeface="Times New Roman" pitchFamily="18" charset="0"/>
                </a:rPr>
                <a:t>-12</a:t>
              </a:r>
              <a:endParaRPr lang="en-US" sz="1200">
                <a:cs typeface="Times New Roman" pitchFamily="18" charset="0"/>
              </a:endParaRPr>
            </a:p>
            <a:p>
              <a:pPr algn="ctr" eaLnBrk="0" hangingPunct="0"/>
              <a:endParaRPr lang="en-US"/>
            </a:p>
          </p:txBody>
        </p:sp>
        <p:sp>
          <p:nvSpPr>
            <p:cNvPr id="38932" name="Rectangle 20"/>
            <p:cNvSpPr>
              <a:spLocks noChangeArrowheads="1"/>
            </p:cNvSpPr>
            <p:nvPr/>
          </p:nvSpPr>
          <p:spPr bwMode="auto">
            <a:xfrm>
              <a:off x="2607" y="821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33" name="Rectangle 21"/>
            <p:cNvSpPr>
              <a:spLocks noChangeArrowheads="1"/>
            </p:cNvSpPr>
            <p:nvPr/>
          </p:nvSpPr>
          <p:spPr bwMode="auto">
            <a:xfrm>
              <a:off x="30" y="1224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Rustling leaves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34" name="Rectangle 22"/>
            <p:cNvSpPr>
              <a:spLocks noChangeArrowheads="1"/>
            </p:cNvSpPr>
            <p:nvPr/>
          </p:nvSpPr>
          <p:spPr bwMode="auto">
            <a:xfrm>
              <a:off x="1609" y="1224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1.0 × 10</a:t>
              </a:r>
              <a:r>
                <a:rPr lang="en-US" sz="1200" baseline="30000">
                  <a:cs typeface="Times New Roman" pitchFamily="18" charset="0"/>
                </a:rPr>
                <a:t>-11</a:t>
              </a:r>
              <a:endParaRPr lang="en-US" sz="1200">
                <a:cs typeface="Times New Roman" pitchFamily="18" charset="0"/>
              </a:endParaRPr>
            </a:p>
            <a:p>
              <a:pPr algn="ctr" eaLnBrk="0" hangingPunct="0"/>
              <a:endParaRPr lang="en-US"/>
            </a:p>
          </p:txBody>
        </p:sp>
        <p:sp>
          <p:nvSpPr>
            <p:cNvPr id="38935" name="Rectangle 23"/>
            <p:cNvSpPr>
              <a:spLocks noChangeArrowheads="1"/>
            </p:cNvSpPr>
            <p:nvPr/>
          </p:nvSpPr>
          <p:spPr bwMode="auto">
            <a:xfrm>
              <a:off x="2607" y="1224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36" name="Rectangle 24"/>
            <p:cNvSpPr>
              <a:spLocks noChangeArrowheads="1"/>
            </p:cNvSpPr>
            <p:nvPr/>
          </p:nvSpPr>
          <p:spPr bwMode="auto">
            <a:xfrm>
              <a:off x="30" y="1627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Whisper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37" name="Rectangle 25"/>
            <p:cNvSpPr>
              <a:spLocks noChangeArrowheads="1"/>
            </p:cNvSpPr>
            <p:nvPr/>
          </p:nvSpPr>
          <p:spPr bwMode="auto">
            <a:xfrm>
              <a:off x="1609" y="1627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1.0 × 10</a:t>
              </a:r>
              <a:r>
                <a:rPr lang="en-US" sz="1200" baseline="30000">
                  <a:cs typeface="Times New Roman" pitchFamily="18" charset="0"/>
                </a:rPr>
                <a:t>-10</a:t>
              </a:r>
              <a:endParaRPr lang="en-US" sz="1200">
                <a:cs typeface="Times New Roman" pitchFamily="18" charset="0"/>
              </a:endParaRPr>
            </a:p>
            <a:p>
              <a:pPr algn="ctr" eaLnBrk="0" hangingPunct="0"/>
              <a:endParaRPr lang="en-US"/>
            </a:p>
          </p:txBody>
        </p:sp>
        <p:sp>
          <p:nvSpPr>
            <p:cNvPr id="38938" name="Rectangle 26"/>
            <p:cNvSpPr>
              <a:spLocks noChangeArrowheads="1"/>
            </p:cNvSpPr>
            <p:nvPr/>
          </p:nvSpPr>
          <p:spPr bwMode="auto">
            <a:xfrm>
              <a:off x="2607" y="1627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20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39" name="Rectangle 27"/>
            <p:cNvSpPr>
              <a:spLocks noChangeArrowheads="1"/>
            </p:cNvSpPr>
            <p:nvPr/>
          </p:nvSpPr>
          <p:spPr bwMode="auto">
            <a:xfrm>
              <a:off x="30" y="2030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Normal conversation (1 meter)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40" name="Rectangle 28"/>
            <p:cNvSpPr>
              <a:spLocks noChangeArrowheads="1"/>
            </p:cNvSpPr>
            <p:nvPr/>
          </p:nvSpPr>
          <p:spPr bwMode="auto">
            <a:xfrm>
              <a:off x="1609" y="2030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3.2 × 10</a:t>
              </a:r>
              <a:r>
                <a:rPr lang="en-US" sz="1200" baseline="30000">
                  <a:cs typeface="Times New Roman" pitchFamily="18" charset="0"/>
                </a:rPr>
                <a:t>-6</a:t>
              </a:r>
              <a:endParaRPr lang="en-US" sz="1200">
                <a:cs typeface="Times New Roman" pitchFamily="18" charset="0"/>
              </a:endParaRPr>
            </a:p>
            <a:p>
              <a:pPr algn="ctr" eaLnBrk="0" hangingPunct="0"/>
              <a:endParaRPr lang="en-US"/>
            </a:p>
          </p:txBody>
        </p:sp>
        <p:sp>
          <p:nvSpPr>
            <p:cNvPr id="38941" name="Rectangle 29"/>
            <p:cNvSpPr>
              <a:spLocks noChangeArrowheads="1"/>
            </p:cNvSpPr>
            <p:nvPr/>
          </p:nvSpPr>
          <p:spPr bwMode="auto">
            <a:xfrm>
              <a:off x="2607" y="2030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65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42" name="Rectangle 30"/>
            <p:cNvSpPr>
              <a:spLocks noChangeArrowheads="1"/>
            </p:cNvSpPr>
            <p:nvPr/>
          </p:nvSpPr>
          <p:spPr bwMode="auto">
            <a:xfrm>
              <a:off x="30" y="2433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Inside car in city traffic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43" name="Rectangle 31"/>
            <p:cNvSpPr>
              <a:spLocks noChangeArrowheads="1"/>
            </p:cNvSpPr>
            <p:nvPr/>
          </p:nvSpPr>
          <p:spPr bwMode="auto">
            <a:xfrm>
              <a:off x="1609" y="2433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1.0 × 10</a:t>
              </a:r>
              <a:r>
                <a:rPr lang="en-US" sz="1200" baseline="30000">
                  <a:cs typeface="Times New Roman" pitchFamily="18" charset="0"/>
                </a:rPr>
                <a:t>-4</a:t>
              </a:r>
              <a:endParaRPr lang="en-US" sz="1200">
                <a:cs typeface="Times New Roman" pitchFamily="18" charset="0"/>
              </a:endParaRPr>
            </a:p>
            <a:p>
              <a:pPr algn="ctr" eaLnBrk="0" hangingPunct="0"/>
              <a:endParaRPr lang="en-US"/>
            </a:p>
          </p:txBody>
        </p:sp>
        <p:sp>
          <p:nvSpPr>
            <p:cNvPr id="38944" name="Rectangle 32"/>
            <p:cNvSpPr>
              <a:spLocks noChangeArrowheads="1"/>
            </p:cNvSpPr>
            <p:nvPr/>
          </p:nvSpPr>
          <p:spPr bwMode="auto">
            <a:xfrm>
              <a:off x="2607" y="2433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80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45" name="Rectangle 33"/>
            <p:cNvSpPr>
              <a:spLocks noChangeArrowheads="1"/>
            </p:cNvSpPr>
            <p:nvPr/>
          </p:nvSpPr>
          <p:spPr bwMode="auto">
            <a:xfrm>
              <a:off x="30" y="2836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Car without muffler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46" name="Rectangle 34"/>
            <p:cNvSpPr>
              <a:spLocks noChangeArrowheads="1"/>
            </p:cNvSpPr>
            <p:nvPr/>
          </p:nvSpPr>
          <p:spPr bwMode="auto">
            <a:xfrm>
              <a:off x="1609" y="2836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1.0 × 10</a:t>
              </a:r>
              <a:r>
                <a:rPr lang="en-US" sz="1200" baseline="30000">
                  <a:cs typeface="Times New Roman" pitchFamily="18" charset="0"/>
                </a:rPr>
                <a:t>-2</a:t>
              </a:r>
              <a:endParaRPr lang="en-US" sz="1200">
                <a:cs typeface="Times New Roman" pitchFamily="18" charset="0"/>
              </a:endParaRPr>
            </a:p>
            <a:p>
              <a:pPr algn="ctr" eaLnBrk="0" hangingPunct="0"/>
              <a:endParaRPr lang="en-US"/>
            </a:p>
          </p:txBody>
        </p:sp>
        <p:sp>
          <p:nvSpPr>
            <p:cNvPr id="38947" name="Rectangle 35"/>
            <p:cNvSpPr>
              <a:spLocks noChangeArrowheads="1"/>
            </p:cNvSpPr>
            <p:nvPr/>
          </p:nvSpPr>
          <p:spPr bwMode="auto">
            <a:xfrm>
              <a:off x="2607" y="2836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100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48" name="Rectangle 36"/>
            <p:cNvSpPr>
              <a:spLocks noChangeArrowheads="1"/>
            </p:cNvSpPr>
            <p:nvPr/>
          </p:nvSpPr>
          <p:spPr bwMode="auto">
            <a:xfrm>
              <a:off x="30" y="3239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Live rock concert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49" name="Rectangle 37"/>
            <p:cNvSpPr>
              <a:spLocks noChangeArrowheads="1"/>
            </p:cNvSpPr>
            <p:nvPr/>
          </p:nvSpPr>
          <p:spPr bwMode="auto">
            <a:xfrm>
              <a:off x="1609" y="3239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1.0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50" name="Rectangle 38"/>
            <p:cNvSpPr>
              <a:spLocks noChangeArrowheads="1"/>
            </p:cNvSpPr>
            <p:nvPr/>
          </p:nvSpPr>
          <p:spPr bwMode="auto">
            <a:xfrm>
              <a:off x="2607" y="3239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120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51" name="Rectangle 39"/>
            <p:cNvSpPr>
              <a:spLocks noChangeArrowheads="1"/>
            </p:cNvSpPr>
            <p:nvPr/>
          </p:nvSpPr>
          <p:spPr bwMode="auto">
            <a:xfrm>
              <a:off x="30" y="3642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Threshold of pain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52" name="Rectangle 40"/>
            <p:cNvSpPr>
              <a:spLocks noChangeArrowheads="1"/>
            </p:cNvSpPr>
            <p:nvPr/>
          </p:nvSpPr>
          <p:spPr bwMode="auto">
            <a:xfrm>
              <a:off x="1609" y="3642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53" name="Rectangle 41"/>
            <p:cNvSpPr>
              <a:spLocks noChangeArrowheads="1"/>
            </p:cNvSpPr>
            <p:nvPr/>
          </p:nvSpPr>
          <p:spPr bwMode="auto">
            <a:xfrm>
              <a:off x="2607" y="3642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130</a:t>
              </a:r>
            </a:p>
            <a:p>
              <a:pPr algn="ctr" eaLnBrk="0" hangingPunct="0"/>
              <a:endParaRPr lang="en-US"/>
            </a:p>
          </p:txBody>
        </p:sp>
        <p:grpSp>
          <p:nvGrpSpPr>
            <p:cNvPr id="38954" name="Group 42"/>
            <p:cNvGrpSpPr>
              <a:grpSpLocks/>
            </p:cNvGrpSpPr>
            <p:nvPr/>
          </p:nvGrpSpPr>
          <p:grpSpPr bwMode="auto">
            <a:xfrm>
              <a:off x="0" y="4045"/>
              <a:ext cx="3937" cy="12"/>
              <a:chOff x="0" y="4045"/>
              <a:chExt cx="3937" cy="12"/>
            </a:xfrm>
          </p:grpSpPr>
          <p:sp>
            <p:nvSpPr>
              <p:cNvPr id="38955" name="Rectangle 43"/>
              <p:cNvSpPr>
                <a:spLocks noChangeArrowheads="1"/>
              </p:cNvSpPr>
              <p:nvPr/>
            </p:nvSpPr>
            <p:spPr bwMode="auto">
              <a:xfrm>
                <a:off x="0" y="4045"/>
                <a:ext cx="3937" cy="12"/>
              </a:xfrm>
              <a:prstGeom prst="rect">
                <a:avLst/>
              </a:prstGeom>
              <a:solidFill>
                <a:srgbClr val="00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56" name="Rectangle 44"/>
              <p:cNvSpPr>
                <a:spLocks noChangeArrowheads="1"/>
              </p:cNvSpPr>
              <p:nvPr/>
            </p:nvSpPr>
            <p:spPr bwMode="auto">
              <a:xfrm>
                <a:off x="0" y="4045"/>
                <a:ext cx="3937" cy="12"/>
              </a:xfrm>
              <a:prstGeom prst="rect">
                <a:avLst/>
              </a:prstGeom>
              <a:solidFill>
                <a:srgbClr val="00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pic>
        <p:nvPicPr>
          <p:cNvPr id="38957" name="Picture 45" descr="D:\PhsH\media\content\main\graphics\owner\pixel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447800" y="228600"/>
            <a:ext cx="9525" cy="9525"/>
          </a:xfrm>
          <a:prstGeom prst="rect">
            <a:avLst/>
          </a:prstGeom>
          <a:noFill/>
        </p:spPr>
      </p:pic>
      <p:sp>
        <p:nvSpPr>
          <p:cNvPr id="48" name="Rectangle 47"/>
          <p:cNvSpPr/>
          <p:nvPr/>
        </p:nvSpPr>
        <p:spPr>
          <a:xfrm>
            <a:off x="1143000" y="0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TABLE 16.2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     Typical Sound Intensities and Intensity Levels Relative to the Threshold of Hearing</a:t>
            </a: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Times New Roman" pitchFamily="18" charset="0"/>
              </a:rPr>
              <a:t>Sound cannot propagate in a vacuum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100388" y="2457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6388" name="Picture 4" descr="D:\PhsH\media\content\main\graphics\illustr\ch16\fig16_13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590800" y="3505200"/>
            <a:ext cx="3552825" cy="23463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124200" y="25146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Bell in a vacuum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How do we hear?</a:t>
            </a:r>
          </a:p>
        </p:txBody>
      </p:sp>
      <p:pic>
        <p:nvPicPr>
          <p:cNvPr id="19460" name="Picture 4" descr="D:\PhsH\media\content\main\graphics\illustr\ch16\fig16_14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895600" y="1981200"/>
            <a:ext cx="3362325" cy="330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Wave Picture 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647950" y="1838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8436" name="Picture 4" descr="D:\PhsH\media\content\main\graphics\illustr\ch16\fig16_18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438400" y="2438400"/>
            <a:ext cx="3848100" cy="3181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Graphic representations of a </a:t>
            </a:r>
            <a:br>
              <a:rPr lang="en-US" sz="4000"/>
            </a:br>
            <a:r>
              <a:rPr lang="en-US" sz="4000"/>
              <a:t>sound wave. </a:t>
            </a:r>
          </a:p>
        </p:txBody>
      </p:sp>
      <p:pic>
        <p:nvPicPr>
          <p:cNvPr id="50179" name="Picture 3" descr="Art:Figure 1: Graphic representations of a sound wave. (A) Air at equilibrium, in the absence of a sound wave; (B) compressions and rarefactions that constitute a sound wave; (C) transverse representation of the wave, showing amplitude (A) and wavelength (l)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05000"/>
            <a:ext cx="4962525" cy="3524250"/>
          </a:xfrm>
          <a:prstGeom prst="rect">
            <a:avLst/>
          </a:prstGeom>
          <a:noFill/>
        </p:spPr>
      </p:pic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5181600" y="1905000"/>
            <a:ext cx="3276600" cy="380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800" dirty="0">
                <a:latin typeface="Arial" charset="0"/>
              </a:rPr>
              <a:t>	Air at equilibrium, in the absence of a sound wave;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/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Compressions and rarefactions that constitute a sound wave; </a:t>
            </a:r>
          </a:p>
          <a:p>
            <a:pPr marL="342900" indent="-342900">
              <a:spcBef>
                <a:spcPct val="50000"/>
              </a:spcBef>
            </a:pPr>
            <a:r>
              <a:rPr lang="en-US" sz="1800" dirty="0">
                <a:latin typeface="Arial" charset="0"/>
              </a:rPr>
              <a:t>	</a:t>
            </a:r>
          </a:p>
          <a:p>
            <a:pPr marL="342900" indent="-342900">
              <a:spcBef>
                <a:spcPct val="50000"/>
              </a:spcBef>
            </a:pPr>
            <a:r>
              <a:rPr lang="en-US" sz="1800" dirty="0">
                <a:latin typeface="Arial" charset="0"/>
              </a:rPr>
              <a:t>	Transverse representation of the wave, showing amplitude (A) and wavelength (</a:t>
            </a:r>
            <a:r>
              <a:rPr lang="el-GR" sz="1800" dirty="0">
                <a:latin typeface="Arial" charset="0"/>
                <a:cs typeface="Arial" charset="0"/>
              </a:rPr>
              <a:t>λ</a:t>
            </a:r>
            <a:r>
              <a:rPr lang="en-US" sz="1800" dirty="0">
                <a:latin typeface="Arial" charset="0"/>
              </a:rPr>
              <a:t>). </a:t>
            </a:r>
          </a:p>
          <a:p>
            <a:pPr marL="342900" indent="-342900">
              <a:spcBef>
                <a:spcPct val="50000"/>
              </a:spcBef>
            </a:pPr>
            <a:endParaRPr lang="en-US" sz="1800" dirty="0">
              <a:latin typeface="Arial" charset="0"/>
            </a:endParaRP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81000" y="5562600"/>
            <a:ext cx="83058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Arial" charset="0"/>
              </a:rPr>
              <a:t>Name the x axis?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charset="0"/>
              </a:rPr>
              <a:t>What are the choices for the y-axis? 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charset="0"/>
              </a:rPr>
              <a:t>Draw a transverse representation of a wave, name the axes, and show period.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build="p"/>
      <p:bldP spid="5018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Times New Roman" pitchFamily="18" charset="0"/>
              </a:rPr>
              <a:t>The Frequency of a Sound Wave 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81000" y="2201863"/>
            <a:ext cx="8610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Audible Range: 20 Hz ----- 20,000 Hz.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Infrasonic waves: Sound waves with frequencies &lt; 20 Hz.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Rhinoceroses use infrasonic frequencies as low as 5 Hz to call one another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Ultrasonic waves:  Sound waves with frequencies &gt; 20,000 Hz.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Bats use ultrasonic frequencies up to 100 kHz for locating their food sources and navigating.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Times New Roman" pitchFamily="18" charset="0"/>
              </a:rPr>
              <a:t>Objective and Subjective properties of sound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38200" y="1752600"/>
            <a:ext cx="76962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Objective properties can be measured, used in physics. 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Subjective properties are subjective to the person, used in music.  </a:t>
            </a:r>
          </a:p>
        </p:txBody>
      </p:sp>
      <p:grpSp>
        <p:nvGrpSpPr>
          <p:cNvPr id="25632" name="Group 32"/>
          <p:cNvGrpSpPr>
            <a:grpSpLocks/>
          </p:cNvGrpSpPr>
          <p:nvPr/>
        </p:nvGrpSpPr>
        <p:grpSpPr bwMode="auto">
          <a:xfrm>
            <a:off x="1295400" y="3886200"/>
            <a:ext cx="5905500" cy="2816225"/>
            <a:chOff x="-3" y="535"/>
            <a:chExt cx="3720" cy="1774"/>
          </a:xfrm>
        </p:grpSpPr>
        <p:grpSp>
          <p:nvGrpSpPr>
            <p:cNvPr id="25630" name="Group 30"/>
            <p:cNvGrpSpPr>
              <a:grpSpLocks/>
            </p:cNvGrpSpPr>
            <p:nvPr/>
          </p:nvGrpSpPr>
          <p:grpSpPr bwMode="auto">
            <a:xfrm>
              <a:off x="0" y="538"/>
              <a:ext cx="3714" cy="1768"/>
              <a:chOff x="0" y="538"/>
              <a:chExt cx="3714" cy="1768"/>
            </a:xfrm>
          </p:grpSpPr>
          <p:grpSp>
            <p:nvGrpSpPr>
              <p:cNvPr id="25615" name="Group 15"/>
              <p:cNvGrpSpPr>
                <a:grpSpLocks/>
              </p:cNvGrpSpPr>
              <p:nvPr/>
            </p:nvGrpSpPr>
            <p:grpSpPr bwMode="auto">
              <a:xfrm>
                <a:off x="0" y="538"/>
                <a:ext cx="1857" cy="442"/>
                <a:chOff x="0" y="538"/>
                <a:chExt cx="1857" cy="442"/>
              </a:xfrm>
            </p:grpSpPr>
            <p:sp>
              <p:nvSpPr>
                <p:cNvPr id="25606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538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 u="sng" dirty="0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Objective property</a:t>
                  </a:r>
                </a:p>
                <a:p>
                  <a:pPr eaLnBrk="0" hangingPunct="0"/>
                  <a:endParaRPr lang="en-US" u="sng" dirty="0"/>
                </a:p>
              </p:txBody>
            </p:sp>
            <p:sp>
              <p:nvSpPr>
                <p:cNvPr id="25614" name="Rectangle 14"/>
                <p:cNvSpPr>
                  <a:spLocks noChangeArrowheads="1"/>
                </p:cNvSpPr>
                <p:nvPr/>
              </p:nvSpPr>
              <p:spPr bwMode="auto">
                <a:xfrm>
                  <a:off x="0" y="538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5617" name="Group 17"/>
              <p:cNvGrpSpPr>
                <a:grpSpLocks/>
              </p:cNvGrpSpPr>
              <p:nvPr/>
            </p:nvGrpSpPr>
            <p:grpSpPr bwMode="auto">
              <a:xfrm>
                <a:off x="1857" y="538"/>
                <a:ext cx="1857" cy="442"/>
                <a:chOff x="1857" y="538"/>
                <a:chExt cx="1857" cy="442"/>
              </a:xfrm>
            </p:grpSpPr>
            <p:sp>
              <p:nvSpPr>
                <p:cNvPr id="25607" name="Rectangle 7"/>
                <p:cNvSpPr>
                  <a:spLocks noChangeArrowheads="1"/>
                </p:cNvSpPr>
                <p:nvPr/>
              </p:nvSpPr>
              <p:spPr bwMode="auto">
                <a:xfrm>
                  <a:off x="1900" y="538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 u="sng" dirty="0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Subjective quality</a:t>
                  </a:r>
                </a:p>
                <a:p>
                  <a:pPr eaLnBrk="0" hangingPunct="0"/>
                  <a:endParaRPr lang="en-US" dirty="0"/>
                </a:p>
              </p:txBody>
            </p:sp>
            <p:sp>
              <p:nvSpPr>
                <p:cNvPr id="25616" name="Rectangle 16"/>
                <p:cNvSpPr>
                  <a:spLocks noChangeArrowheads="1"/>
                </p:cNvSpPr>
                <p:nvPr/>
              </p:nvSpPr>
              <p:spPr bwMode="auto">
                <a:xfrm>
                  <a:off x="1857" y="538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5619" name="Group 19"/>
              <p:cNvGrpSpPr>
                <a:grpSpLocks/>
              </p:cNvGrpSpPr>
              <p:nvPr/>
            </p:nvGrpSpPr>
            <p:grpSpPr bwMode="auto">
              <a:xfrm>
                <a:off x="0" y="980"/>
                <a:ext cx="1857" cy="442"/>
                <a:chOff x="0" y="980"/>
                <a:chExt cx="1857" cy="442"/>
              </a:xfrm>
            </p:grpSpPr>
            <p:sp>
              <p:nvSpPr>
                <p:cNvPr id="25608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980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 dirty="0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Frequency</a:t>
                  </a:r>
                </a:p>
                <a:p>
                  <a:pPr eaLnBrk="0" hangingPunct="0"/>
                  <a:endParaRPr lang="en-US" dirty="0"/>
                </a:p>
              </p:txBody>
            </p:sp>
            <p:sp>
              <p:nvSpPr>
                <p:cNvPr id="25618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980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5621" name="Group 21"/>
              <p:cNvGrpSpPr>
                <a:grpSpLocks/>
              </p:cNvGrpSpPr>
              <p:nvPr/>
            </p:nvGrpSpPr>
            <p:grpSpPr bwMode="auto">
              <a:xfrm>
                <a:off x="1857" y="980"/>
                <a:ext cx="1857" cy="442"/>
                <a:chOff x="1857" y="980"/>
                <a:chExt cx="1857" cy="442"/>
              </a:xfrm>
            </p:grpSpPr>
            <p:sp>
              <p:nvSpPr>
                <p:cNvPr id="25609" name="Rectangle 9"/>
                <p:cNvSpPr>
                  <a:spLocks noChangeArrowheads="1"/>
                </p:cNvSpPr>
                <p:nvPr/>
              </p:nvSpPr>
              <p:spPr bwMode="auto">
                <a:xfrm>
                  <a:off x="1900" y="980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 dirty="0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Pitch</a:t>
                  </a:r>
                </a:p>
                <a:p>
                  <a:pPr eaLnBrk="0" hangingPunct="0"/>
                  <a:endParaRPr lang="en-US" dirty="0"/>
                </a:p>
              </p:txBody>
            </p:sp>
            <p:sp>
              <p:nvSpPr>
                <p:cNvPr id="25620" name="Rectangle 20"/>
                <p:cNvSpPr>
                  <a:spLocks noChangeArrowheads="1"/>
                </p:cNvSpPr>
                <p:nvPr/>
              </p:nvSpPr>
              <p:spPr bwMode="auto">
                <a:xfrm>
                  <a:off x="1857" y="980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5623" name="Group 23"/>
              <p:cNvGrpSpPr>
                <a:grpSpLocks/>
              </p:cNvGrpSpPr>
              <p:nvPr/>
            </p:nvGrpSpPr>
            <p:grpSpPr bwMode="auto">
              <a:xfrm>
                <a:off x="0" y="1422"/>
                <a:ext cx="1857" cy="442"/>
                <a:chOff x="0" y="1422"/>
                <a:chExt cx="1857" cy="442"/>
              </a:xfrm>
            </p:grpSpPr>
            <p:sp>
              <p:nvSpPr>
                <p:cNvPr id="25610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1422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 dirty="0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Intensity</a:t>
                  </a:r>
                </a:p>
                <a:p>
                  <a:pPr eaLnBrk="0" hangingPunct="0"/>
                  <a:endParaRPr lang="en-US" dirty="0"/>
                </a:p>
              </p:txBody>
            </p:sp>
            <p:sp>
              <p:nvSpPr>
                <p:cNvPr id="25622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1422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5625" name="Group 25"/>
              <p:cNvGrpSpPr>
                <a:grpSpLocks/>
              </p:cNvGrpSpPr>
              <p:nvPr/>
            </p:nvGrpSpPr>
            <p:grpSpPr bwMode="auto">
              <a:xfrm>
                <a:off x="1857" y="1422"/>
                <a:ext cx="1857" cy="442"/>
                <a:chOff x="1857" y="1422"/>
                <a:chExt cx="1857" cy="442"/>
              </a:xfrm>
            </p:grpSpPr>
            <p:sp>
              <p:nvSpPr>
                <p:cNvPr id="25611" name="Rectangle 11"/>
                <p:cNvSpPr>
                  <a:spLocks noChangeArrowheads="1"/>
                </p:cNvSpPr>
                <p:nvPr/>
              </p:nvSpPr>
              <p:spPr bwMode="auto">
                <a:xfrm>
                  <a:off x="1900" y="1422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Loudness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5624" name="Rectangle 24"/>
                <p:cNvSpPr>
                  <a:spLocks noChangeArrowheads="1"/>
                </p:cNvSpPr>
                <p:nvPr/>
              </p:nvSpPr>
              <p:spPr bwMode="auto">
                <a:xfrm>
                  <a:off x="1857" y="1422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5627" name="Group 27"/>
              <p:cNvGrpSpPr>
                <a:grpSpLocks/>
              </p:cNvGrpSpPr>
              <p:nvPr/>
            </p:nvGrpSpPr>
            <p:grpSpPr bwMode="auto">
              <a:xfrm>
                <a:off x="0" y="1864"/>
                <a:ext cx="1857" cy="442"/>
                <a:chOff x="0" y="1864"/>
                <a:chExt cx="1857" cy="442"/>
              </a:xfrm>
            </p:grpSpPr>
            <p:sp>
              <p:nvSpPr>
                <p:cNvPr id="25612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1864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Waveform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5626" name="Rectangle 26"/>
                <p:cNvSpPr>
                  <a:spLocks noChangeArrowheads="1"/>
                </p:cNvSpPr>
                <p:nvPr/>
              </p:nvSpPr>
              <p:spPr bwMode="auto">
                <a:xfrm>
                  <a:off x="0" y="1864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5629" name="Group 29"/>
              <p:cNvGrpSpPr>
                <a:grpSpLocks/>
              </p:cNvGrpSpPr>
              <p:nvPr/>
            </p:nvGrpSpPr>
            <p:grpSpPr bwMode="auto">
              <a:xfrm>
                <a:off x="1857" y="1864"/>
                <a:ext cx="1857" cy="442"/>
                <a:chOff x="1857" y="1864"/>
                <a:chExt cx="1857" cy="442"/>
              </a:xfrm>
            </p:grpSpPr>
            <p:sp>
              <p:nvSpPr>
                <p:cNvPr id="25613" name="Rectangle 13"/>
                <p:cNvSpPr>
                  <a:spLocks noChangeArrowheads="1"/>
                </p:cNvSpPr>
                <p:nvPr/>
              </p:nvSpPr>
              <p:spPr bwMode="auto">
                <a:xfrm>
                  <a:off x="1900" y="1864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Tymbre or Quality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5628" name="Rectangle 28"/>
                <p:cNvSpPr>
                  <a:spLocks noChangeArrowheads="1"/>
                </p:cNvSpPr>
                <p:nvPr/>
              </p:nvSpPr>
              <p:spPr bwMode="auto">
                <a:xfrm>
                  <a:off x="1857" y="1864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5631" name="Rectangle 31"/>
            <p:cNvSpPr>
              <a:spLocks noChangeArrowheads="1"/>
            </p:cNvSpPr>
            <p:nvPr/>
          </p:nvSpPr>
          <p:spPr bwMode="auto">
            <a:xfrm>
              <a:off x="-3" y="535"/>
              <a:ext cx="3720" cy="177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z="4000" b="1" i="1" dirty="0" smtClean="0"/>
              <a:t>Speed </a:t>
            </a:r>
            <a:r>
              <a:rPr lang="en-US" sz="4000" b="1" i="1" dirty="0"/>
              <a:t>of </a:t>
            </a:r>
            <a:r>
              <a:rPr lang="en-US" sz="4000" b="1" i="1" dirty="0" smtClean="0"/>
              <a:t>Sound in an ideal gas</a:t>
            </a:r>
            <a:r>
              <a:rPr lang="en-US" sz="4000" b="1" dirty="0"/>
              <a:t> </a:t>
            </a:r>
            <a:br>
              <a:rPr lang="en-US" sz="4000" b="1" dirty="0"/>
            </a:br>
            <a:endParaRPr lang="en-US" sz="4000" b="1" dirty="0"/>
          </a:p>
        </p:txBody>
      </p:sp>
      <p:graphicFrame>
        <p:nvGraphicFramePr>
          <p:cNvPr id="47107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1981200"/>
          <a:ext cx="2819400" cy="4030345"/>
        </p:xfrm>
        <a:graphic>
          <a:graphicData uri="http://schemas.openxmlformats.org/drawingml/2006/table">
            <a:tbl>
              <a:tblPr/>
              <a:tblGrid>
                <a:gridCol w="2103181"/>
                <a:gridCol w="716219"/>
              </a:tblGrid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Gases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400" b="1" i="1" dirty="0" smtClean="0"/>
                        <a:t>Speed of Sound </a:t>
                      </a:r>
                      <a:r>
                        <a:rPr lang="en-US" sz="1400" b="1" dirty="0" smtClean="0"/>
                        <a:t>(m/s)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Air (0 °C)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331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Air (20 °C)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343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Carbon dioxide (0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259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Oxygen (0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316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Helium (0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965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solidFill>
            <a:srgbClr val="93519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7125" name="Picture 21" descr="http://edugen.wiley.com/edugen/courses/crs1000/art/common/pixel.g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0" y="2314575"/>
            <a:ext cx="9525" cy="19050"/>
          </a:xfrm>
          <a:prstGeom prst="rect">
            <a:avLst/>
          </a:prstGeom>
          <a:noFill/>
        </p:spPr>
      </p:pic>
      <p:graphicFrame>
        <p:nvGraphicFramePr>
          <p:cNvPr id="47126" name="Group 22"/>
          <p:cNvGraphicFramePr>
            <a:graphicFrameLocks noGrp="1"/>
          </p:cNvGraphicFramePr>
          <p:nvPr>
            <p:ph sz="half" idx="2"/>
          </p:nvPr>
        </p:nvGraphicFramePr>
        <p:xfrm>
          <a:off x="3505200" y="2286000"/>
          <a:ext cx="2895600" cy="4114800"/>
        </p:xfrm>
        <a:graphic>
          <a:graphicData uri="http://schemas.openxmlformats.org/drawingml/2006/table">
            <a:tbl>
              <a:tblPr/>
              <a:tblGrid>
                <a:gridCol w="2107483"/>
                <a:gridCol w="788117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Liquids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400" b="1" i="1" dirty="0" smtClean="0"/>
                        <a:t>Speed of Sound </a:t>
                      </a:r>
                      <a:r>
                        <a:rPr lang="en-US" sz="1400" b="1" dirty="0" smtClean="0"/>
                        <a:t>(m/s)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Chloroform (20 °C)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1004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Ethyl alcohol (20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1162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Mercury (20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1450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Fresh water (20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1482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Seawater (20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1522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143" name="Group 39"/>
          <p:cNvGraphicFramePr>
            <a:graphicFrameLocks noGrp="1"/>
          </p:cNvGraphicFramePr>
          <p:nvPr/>
        </p:nvGraphicFramePr>
        <p:xfrm>
          <a:off x="6781800" y="2514600"/>
          <a:ext cx="2209800" cy="3718560"/>
        </p:xfrm>
        <a:graphic>
          <a:graphicData uri="http://schemas.openxmlformats.org/drawingml/2006/table">
            <a:tbl>
              <a:tblPr/>
              <a:tblGrid>
                <a:gridCol w="1443736"/>
                <a:gridCol w="766064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Solids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400" b="1" i="1" dirty="0" smtClean="0"/>
                        <a:t>Speed of Sound </a:t>
                      </a:r>
                      <a:r>
                        <a:rPr lang="en-US" sz="1400" b="1" dirty="0" smtClean="0"/>
                        <a:t>(m/s)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Copper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5010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Glass (Pyrex)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5640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Lead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1960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Steel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5960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7159" name="Picture 55" descr="pix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3038" y="4872038"/>
            <a:ext cx="9525" cy="19050"/>
          </a:xfrm>
          <a:prstGeom prst="rect">
            <a:avLst/>
          </a:prstGeom>
          <a:noFill/>
        </p:spPr>
      </p:pic>
      <p:graphicFrame>
        <p:nvGraphicFramePr>
          <p:cNvPr id="47160" name="Object 56"/>
          <p:cNvGraphicFramePr>
            <a:graphicFrameLocks noChangeAspect="1"/>
          </p:cNvGraphicFramePr>
          <p:nvPr/>
        </p:nvGraphicFramePr>
        <p:xfrm>
          <a:off x="609600" y="762000"/>
          <a:ext cx="1728788" cy="1193800"/>
        </p:xfrm>
        <a:graphic>
          <a:graphicData uri="http://schemas.openxmlformats.org/presentationml/2006/ole">
            <p:oleObj spid="_x0000_s47160" name="Equation" r:id="rId5" imgW="647419" imgH="444307" progId="Equation.3">
              <p:embed/>
            </p:oleObj>
          </a:graphicData>
        </a:graphic>
      </p:graphicFrame>
      <p:sp>
        <p:nvSpPr>
          <p:cNvPr id="59" name="Rectangle 58"/>
          <p:cNvSpPr/>
          <p:nvPr/>
        </p:nvSpPr>
        <p:spPr>
          <a:xfrm>
            <a:off x="3048000" y="685800"/>
            <a:ext cx="5410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γ </a:t>
            </a:r>
            <a:r>
              <a:rPr lang="en-US" sz="2000" dirty="0"/>
              <a:t>= 1.40 (ratio of specific heats for air</a:t>
            </a:r>
            <a:r>
              <a:rPr lang="en-US" sz="2000" dirty="0" smtClean="0"/>
              <a:t>)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m = 4.8 x 10</a:t>
            </a:r>
            <a:r>
              <a:rPr lang="en-US" sz="2000" baseline="30000" dirty="0"/>
              <a:t>-26</a:t>
            </a:r>
            <a:r>
              <a:rPr lang="en-US" sz="2000" dirty="0"/>
              <a:t> kg (average molecular mass of air</a:t>
            </a:r>
            <a:r>
              <a:rPr lang="en-US" sz="2000" dirty="0" smtClean="0"/>
              <a:t>) 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k = 1.38 x 10</a:t>
            </a:r>
            <a:r>
              <a:rPr lang="en-US" sz="2000" baseline="30000" dirty="0"/>
              <a:t>-23</a:t>
            </a:r>
            <a:r>
              <a:rPr lang="en-US" sz="2000" dirty="0"/>
              <a:t> J/K (Boltzmann constant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T= temperature in Kelvin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16.7 </a:t>
            </a:r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Sound Intensity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200400" y="2638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9702" name="Picture 6" descr="D:\PhsH\media\content\main\graphics\illustr\ch16\fig16_21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667000" y="1600200"/>
            <a:ext cx="2743200" cy="1581150"/>
          </a:xfrm>
          <a:prstGeom prst="rect">
            <a:avLst/>
          </a:prstGeom>
          <a:noFill/>
        </p:spPr>
      </p:pic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762000" y="3200400"/>
            <a:ext cx="7467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</a:t>
            </a:r>
            <a:r>
              <a:rPr lang="en-US" b="1" i="1" dirty="0">
                <a:cs typeface="Times New Roman" pitchFamily="18" charset="0"/>
              </a:rPr>
              <a:t>sound intensity I</a:t>
            </a:r>
            <a:r>
              <a:rPr lang="en-US" dirty="0">
                <a:cs typeface="Times New Roman" pitchFamily="18" charset="0"/>
              </a:rPr>
              <a:t> is defined as the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sound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power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 that passes perpendicularly through a surface divided by the area </a:t>
            </a:r>
            <a:r>
              <a:rPr lang="en-US" i="1" dirty="0">
                <a:cs typeface="Times New Roman" pitchFamily="18" charset="0"/>
              </a:rPr>
              <a:t>A</a:t>
            </a:r>
            <a:r>
              <a:rPr lang="en-US" dirty="0">
                <a:cs typeface="Times New Roman" pitchFamily="18" charset="0"/>
              </a:rPr>
              <a:t> of that surface: </a:t>
            </a:r>
            <a:endParaRPr lang="en-US" dirty="0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4357688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9705" name="Picture 9" descr="D:\PhsH\media\content\main\graphics\imgMath\16\ch16\eq16_27.gif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733800" y="4267200"/>
            <a:ext cx="1190625" cy="1190625"/>
          </a:xfrm>
          <a:prstGeom prst="rect">
            <a:avLst/>
          </a:prstGeom>
          <a:noFill/>
        </p:spPr>
      </p:pic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914400" y="55626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unit</a:t>
            </a:r>
            <a:r>
              <a:rPr lang="en-US" dirty="0">
                <a:cs typeface="Times New Roman" pitchFamily="18" charset="0"/>
              </a:rPr>
              <a:t> of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sound intensity</a:t>
            </a:r>
            <a:r>
              <a:rPr lang="en-US" dirty="0">
                <a:cs typeface="Times New Roman" pitchFamily="18" charset="0"/>
              </a:rPr>
              <a:t> is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power</a:t>
            </a:r>
            <a:r>
              <a:rPr lang="en-US" dirty="0">
                <a:cs typeface="Times New Roman" pitchFamily="18" charset="0"/>
              </a:rPr>
              <a:t> per unit area, or W/m</a:t>
            </a:r>
            <a:r>
              <a:rPr lang="en-US" baseline="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 build="p"/>
      <p:bldP spid="2970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365</Words>
  <Application>Microsoft Office PowerPoint</Application>
  <PresentationFormat>On-screen Show (4:3)</PresentationFormat>
  <Paragraphs>109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Times New Roman</vt:lpstr>
      <vt:lpstr>Arial</vt:lpstr>
      <vt:lpstr>Arial Unicode MS</vt:lpstr>
      <vt:lpstr>Symbol</vt:lpstr>
      <vt:lpstr>Default Design</vt:lpstr>
      <vt:lpstr>Microsoft Equation 3.0</vt:lpstr>
      <vt:lpstr>16.5 The Nature of Sound </vt:lpstr>
      <vt:lpstr>Sound cannot propagate in a vacuum</vt:lpstr>
      <vt:lpstr>How do we hear?</vt:lpstr>
      <vt:lpstr>Wave Picture </vt:lpstr>
      <vt:lpstr>Graphic representations of a  sound wave. </vt:lpstr>
      <vt:lpstr>The Frequency of a Sound Wave </vt:lpstr>
      <vt:lpstr>Objective and Subjective properties of sound</vt:lpstr>
      <vt:lpstr>Speed of Sound in an ideal gas  </vt:lpstr>
      <vt:lpstr>16.7 Sound Intensity</vt:lpstr>
      <vt:lpstr>Human Ear and Sensitivity</vt:lpstr>
      <vt:lpstr>16.8 Decibels </vt:lpstr>
      <vt:lpstr>Slide 12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Chapter-16</dc:title>
  <dc:creator>mahesp</dc:creator>
  <cp:lastModifiedBy>mahes</cp:lastModifiedBy>
  <cp:revision>14</cp:revision>
  <dcterms:created xsi:type="dcterms:W3CDTF">2004-01-16T03:57:03Z</dcterms:created>
  <dcterms:modified xsi:type="dcterms:W3CDTF">2014-11-19T03:15:28Z</dcterms:modified>
</cp:coreProperties>
</file>