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9" r:id="rId4"/>
    <p:sldId id="288" r:id="rId5"/>
    <p:sldId id="286" r:id="rId6"/>
    <p:sldId id="292" r:id="rId7"/>
    <p:sldId id="291" r:id="rId8"/>
    <p:sldId id="294" r:id="rId9"/>
    <p:sldId id="277" r:id="rId10"/>
    <p:sldId id="296" r:id="rId11"/>
    <p:sldId id="273" r:id="rId12"/>
    <p:sldId id="301" r:id="rId13"/>
    <p:sldId id="300" r:id="rId14"/>
    <p:sldId id="299" r:id="rId15"/>
    <p:sldId id="298" r:id="rId16"/>
    <p:sldId id="303" r:id="rId17"/>
    <p:sldId id="262" r:id="rId18"/>
    <p:sldId id="264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110" d="100"/>
          <a:sy n="110" d="100"/>
        </p:scale>
        <p:origin x="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1D25-4195-4857-8584-33C36EBFC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202E-6F25-4D65-A502-5F460254E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C138-C7B4-4D42-B480-34D78A041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7A89-3F1A-44AF-BBE6-F77FCD8FD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688D-2CCF-430E-88B4-C252595E3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A056-755A-402A-83E2-D06BC05C1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0A16-0E1F-451E-B787-71FA48B28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EE55-EAAF-4303-8A50-EBCABD60E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F18C-3B56-43C3-913E-51EAFF242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47D8-474E-4DE9-AA6D-908AB243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F13E-85AE-41E3-91B1-C1351A26B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8F6EF6-32EB-4B53-922F-C55039FBF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338-898E-BA42-90B2-3F3D9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sz="4000" b="1" dirty="0"/>
              <a:t>Ch3: Kinematics in Two Dimensions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7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" y="0"/>
            <a:ext cx="82296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866" y="1041994"/>
            <a:ext cx="881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park ranger wanted to measure the height of a tall tree.  The ranger stood 9.50 m from the base of the tree; and he observed that his line of sight made an angle of 65.2° above the horizontal as he looked at the top of the tree.  The park ranger's eyes are 1.80 m above the ground.  What is the height of the tree?</a:t>
            </a:r>
          </a:p>
        </p:txBody>
      </p:sp>
    </p:spTree>
    <p:extLst>
      <p:ext uri="{BB962C8B-B14F-4D97-AF65-F5344CB8AC3E}">
        <p14:creationId xmlns:p14="http://schemas.microsoft.com/office/powerpoint/2010/main" val="353729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95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length of the vector arrow is proportional to the magnitude of the vector and the arrow represents the direction</a:t>
            </a:r>
            <a:r>
              <a:rPr lang="en-US" b="1" i="1" dirty="0"/>
              <a:t>.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39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8534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length of the vector arrow is proportional to the magnitude of the vector and the arrow represents the direction</a:t>
            </a:r>
            <a:r>
              <a:rPr lang="en-US" b="1" i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In the text, bold face is used for vectors and italics is used for scalars. When hand written an arrow is placed above the symbol.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3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8534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length of the vector arrow is proportional to the magnitude of the vector and the arrow represents the direction</a:t>
            </a:r>
            <a:r>
              <a:rPr lang="en-US" b="1" i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In the text, bold face is used for vectors and italics is used for scalars. When hand written an arrow is placed above the symbol. </a:t>
            </a:r>
          </a:p>
          <a:p>
            <a:pPr>
              <a:spcBef>
                <a:spcPct val="50000"/>
              </a:spcBef>
            </a:pPr>
            <a:r>
              <a:rPr lang="en-US" dirty="0"/>
              <a:t>A vector can be moved, keeping its magnitude and direction.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/>
              <a:t>	</a:t>
            </a:r>
            <a:endParaRPr lang="en-US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Vector Illustration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8534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length of the vector arrow is proportional to the magnitude of the vector and the arrow represents the direction</a:t>
            </a:r>
            <a:r>
              <a:rPr lang="en-US" b="1" i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In the text, bold face is used for vectors and italics is used for scalars. When hand written an arrow is placed above the symbol. </a:t>
            </a:r>
          </a:p>
          <a:p>
            <a:pPr>
              <a:spcBef>
                <a:spcPct val="50000"/>
              </a:spcBef>
            </a:pPr>
            <a:r>
              <a:rPr lang="en-US" dirty="0"/>
              <a:t>A vector can be moved, keeping its magnitude and direction.</a:t>
            </a:r>
          </a:p>
          <a:p>
            <a:pPr>
              <a:spcBef>
                <a:spcPct val="50000"/>
              </a:spcBef>
            </a:pPr>
            <a:r>
              <a:rPr lang="en-US" dirty="0"/>
              <a:t>		              Head and Tail of a vector are: 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the following displacement vector: 2 km @ 30</a:t>
            </a:r>
            <a:r>
              <a:rPr lang="en-US" baseline="30000" dirty="0"/>
              <a:t>0</a:t>
            </a:r>
            <a:r>
              <a:rPr lang="en-US" dirty="0"/>
              <a:t> North of East. 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24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202140"/>
            <a:ext cx="1704975" cy="16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88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</a:rPr>
              <a:t>Components of a Vector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005013"/>
          <a:ext cx="363855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Bitmap Image" r:id="rId3" imgW="2114845" imgH="1438095" progId="Paint.Picture">
                  <p:embed/>
                </p:oleObj>
              </mc:Choice>
              <mc:Fallback>
                <p:oleObj name="Bitmap Image" r:id="rId3" imgW="2114845" imgH="1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05013"/>
                        <a:ext cx="3638550" cy="247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Consider the following vector, </a:t>
            </a:r>
            <a:r>
              <a:rPr lang="en-US" altLang="en-US" b="1"/>
              <a:t>A</a:t>
            </a:r>
            <a:r>
              <a:rPr lang="en-US" altLang="en-US"/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How can we replace vector </a:t>
            </a:r>
            <a:r>
              <a:rPr lang="en-US" altLang="en-US" b="1"/>
              <a:t>A</a:t>
            </a:r>
            <a:r>
              <a:rPr lang="en-US" altLang="en-US"/>
              <a:t> by two perpendicular components?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</a:rPr>
              <a:t>Components of a Vector</a:t>
            </a:r>
            <a:r>
              <a:rPr lang="en-US" altLang="en-US" dirty="0">
                <a:latin typeface="Arial" charset="0"/>
              </a:rPr>
              <a:t> 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1905000"/>
          <a:ext cx="3633788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Bitmap Image" r:id="rId3" imgW="2085714" imgH="1666667" progId="PBrush">
                  <p:embed/>
                </p:oleObj>
              </mc:Choice>
              <mc:Fallback>
                <p:oleObj name="Bitmap Image" r:id="rId3" imgW="2085714" imgH="1666667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3633788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95400" y="510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i="1"/>
              <a:t>A</a:t>
            </a:r>
            <a:r>
              <a:rPr lang="en-US" altLang="en-US" baseline="-25000"/>
              <a:t>adj</a:t>
            </a:r>
            <a:r>
              <a:rPr lang="en-US" altLang="en-US"/>
              <a:t>=</a:t>
            </a:r>
            <a:r>
              <a:rPr lang="en-US" altLang="en-US" i="1"/>
              <a:t>A</a:t>
            </a:r>
            <a:r>
              <a:rPr lang="en-US" altLang="en-US" i="1">
                <a:cs typeface="Arial" charset="0"/>
              </a:rPr>
              <a:t>∙</a:t>
            </a:r>
            <a:r>
              <a:rPr lang="en-US" altLang="en-US"/>
              <a:t>Cos </a:t>
            </a:r>
            <a:r>
              <a:rPr lang="el-GR" altLang="en-US">
                <a:cs typeface="Arial" charset="0"/>
              </a:rPr>
              <a:t>θ</a:t>
            </a:r>
            <a:r>
              <a:rPr lang="en-US" altLang="en-US">
                <a:cs typeface="Arial" charset="0"/>
              </a:rPr>
              <a:t>	and 	 </a:t>
            </a:r>
            <a:r>
              <a:rPr lang="en-US" altLang="en-US" i="1"/>
              <a:t>A</a:t>
            </a:r>
            <a:r>
              <a:rPr lang="en-US" altLang="en-US" baseline="-25000"/>
              <a:t>opp</a:t>
            </a:r>
            <a:r>
              <a:rPr lang="en-US" altLang="en-US"/>
              <a:t>=</a:t>
            </a:r>
            <a:r>
              <a:rPr lang="en-US" altLang="en-US" i="1"/>
              <a:t>A</a:t>
            </a:r>
            <a:r>
              <a:rPr lang="en-US" altLang="en-US">
                <a:cs typeface="Arial" charset="0"/>
              </a:rPr>
              <a:t>∙</a:t>
            </a:r>
            <a:r>
              <a:rPr lang="en-US" altLang="en-US"/>
              <a:t>Sin </a:t>
            </a:r>
            <a:r>
              <a:rPr lang="el-GR" altLang="en-US"/>
              <a:t>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3, Problem 15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15. Find the north and east components of the displacement from San Francisco to Sacramento shown in Figure 3.59.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524000"/>
            <a:ext cx="34385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1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338-898E-BA42-90B2-3F3D9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/>
              <a:t>3.1 Kinematics in Two Dimensions: An Introduction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3815A1-4961-F748-8B3F-A8FD0028B90B}"/>
              </a:ext>
            </a:extLst>
          </p:cNvPr>
          <p:cNvSpPr/>
          <p:nvPr/>
        </p:nvSpPr>
        <p:spPr>
          <a:xfrm>
            <a:off x="1066800" y="1262754"/>
            <a:ext cx="570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Neue Helvetica W01"/>
              </a:rPr>
              <a:t>Two-Dimensional Motion: Walking in a City</a:t>
            </a:r>
            <a:endParaRPr lang="en-US" sz="2400" b="1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</p:spTree>
    <p:extLst>
      <p:ext uri="{BB962C8B-B14F-4D97-AF65-F5344CB8AC3E}">
        <p14:creationId xmlns:p14="http://schemas.microsoft.com/office/powerpoint/2010/main" val="187059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338-898E-BA42-90B2-3F3D9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/>
              <a:t>3.1 Kinematics in Two Dimensions: An Introduction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941C-1EEA-6B41-80B1-CDC72B7C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" y="1981200"/>
            <a:ext cx="36576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3815A1-4961-F748-8B3F-A8FD0028B90B}"/>
              </a:ext>
            </a:extLst>
          </p:cNvPr>
          <p:cNvSpPr/>
          <p:nvPr/>
        </p:nvSpPr>
        <p:spPr>
          <a:xfrm>
            <a:off x="1066800" y="1262754"/>
            <a:ext cx="570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Neue Helvetica W01"/>
              </a:rPr>
              <a:t>Two-Dimensional Motion: Walking in a City</a:t>
            </a:r>
            <a:endParaRPr lang="en-US" sz="2400" b="1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</p:spTree>
    <p:extLst>
      <p:ext uri="{BB962C8B-B14F-4D97-AF65-F5344CB8AC3E}">
        <p14:creationId xmlns:p14="http://schemas.microsoft.com/office/powerpoint/2010/main" val="233366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338-898E-BA42-90B2-3F3D926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/>
              <a:t>3.1 Kinematics in Two Dimensions: An Introduction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941C-1EEA-6B41-80B1-CDC72B7C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" y="1981200"/>
            <a:ext cx="36576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3815A1-4961-F748-8B3F-A8FD0028B90B}"/>
              </a:ext>
            </a:extLst>
          </p:cNvPr>
          <p:cNvSpPr/>
          <p:nvPr/>
        </p:nvSpPr>
        <p:spPr>
          <a:xfrm>
            <a:off x="1066800" y="1262754"/>
            <a:ext cx="570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Neue Helvetica W01"/>
              </a:rPr>
              <a:t>Two-Dimensional Motion: Walking in a City</a:t>
            </a:r>
            <a:endParaRPr lang="en-US" sz="2400" b="1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6C9F-1E8D-3A44-8139-4D3C7C55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19" y="2307832"/>
            <a:ext cx="5313570" cy="24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2D2-A0B3-CD40-8A4F-A057A70C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Independence of Perpendicular Motions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9DB47-78F0-3C4A-94F4-922478904DDD}"/>
              </a:ext>
            </a:extLst>
          </p:cNvPr>
          <p:cNvSpPr/>
          <p:nvPr/>
        </p:nvSpPr>
        <p:spPr>
          <a:xfrm>
            <a:off x="152400" y="1417638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The horizontal and vertical components of two-dimensional motion are independent of each other. </a:t>
            </a:r>
          </a:p>
          <a:p>
            <a:endParaRPr lang="en-US" sz="2400" dirty="0">
              <a:solidFill>
                <a:srgbClr val="424242"/>
              </a:solidFill>
              <a:latin typeface="Neue Helvetica W01"/>
            </a:endParaRPr>
          </a:p>
        </p:txBody>
      </p:sp>
    </p:spTree>
    <p:extLst>
      <p:ext uri="{BB962C8B-B14F-4D97-AF65-F5344CB8AC3E}">
        <p14:creationId xmlns:p14="http://schemas.microsoft.com/office/powerpoint/2010/main" val="105496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2D2-A0B3-CD40-8A4F-A057A70C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Independence of Perpendicular Motions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9DB47-78F0-3C4A-94F4-922478904DDD}"/>
              </a:ext>
            </a:extLst>
          </p:cNvPr>
          <p:cNvSpPr/>
          <p:nvPr/>
        </p:nvSpPr>
        <p:spPr>
          <a:xfrm>
            <a:off x="152400" y="1417638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The horizontal and vertical components of two-dimensional motion are independent of each other. </a:t>
            </a:r>
          </a:p>
          <a:p>
            <a:endParaRPr lang="en-US" sz="24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Any motion in the horizontal direction does not affect motion in the vertical direction, and vice versa.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29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2D2-A0B3-CD40-8A4F-A057A70C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Independence of Perpendicular Motions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9DB47-78F0-3C4A-94F4-922478904DDD}"/>
              </a:ext>
            </a:extLst>
          </p:cNvPr>
          <p:cNvSpPr/>
          <p:nvPr/>
        </p:nvSpPr>
        <p:spPr>
          <a:xfrm>
            <a:off x="152400" y="1417638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The horizontal and vertical components of two-dimensional motion are independent of each other. </a:t>
            </a:r>
          </a:p>
          <a:p>
            <a:endParaRPr lang="en-US" sz="24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Any motion in the horizontal direction does not affect motion in the vertical direction, and vice versa.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06BEC-0754-A144-8F48-B96C5DC2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5" y="4830100"/>
            <a:ext cx="4379089" cy="1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62D2-A0B3-CD40-8A4F-A057A70C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Independence of Perpendicular Motions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9DB47-78F0-3C4A-94F4-922478904DDD}"/>
              </a:ext>
            </a:extLst>
          </p:cNvPr>
          <p:cNvSpPr/>
          <p:nvPr/>
        </p:nvSpPr>
        <p:spPr>
          <a:xfrm>
            <a:off x="152400" y="1417638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The horizontal and vertical components of two-dimensional motion are independent of each other. </a:t>
            </a:r>
          </a:p>
          <a:p>
            <a:endParaRPr lang="en-US" sz="24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400" dirty="0">
                <a:solidFill>
                  <a:srgbClr val="424242"/>
                </a:solidFill>
                <a:latin typeface="Neue Helvetica W01"/>
              </a:rPr>
              <a:t>Any motion in the horizontal direction does not affect motion in the vertical direction, and vice versa.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CF52F-D8F8-CA40-9F2A-A60B52E2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0787"/>
            <a:ext cx="4051300" cy="5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06BEC-0754-A144-8F48-B96C5DC2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5" y="4830100"/>
            <a:ext cx="4379089" cy="1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4" y="0"/>
            <a:ext cx="82296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122" y="3048000"/>
            <a:ext cx="8810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from the base, a camper do the following walks and gets lost.</a:t>
            </a:r>
            <a:br>
              <a:rPr lang="en-US" dirty="0"/>
            </a:br>
            <a:r>
              <a:rPr lang="en-US" dirty="0"/>
              <a:t>First 3 miles north, then 4 miles east, and then 6 miles south. How will you direct a helicopter pilot to reach the stranded camper?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3000" y="1143000"/>
          <a:ext cx="6278878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Right-Triangle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Pythagorean Theorem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tan θ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608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703</Words>
  <Application>Microsoft Macintosh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Neue Helvetica W01</vt:lpstr>
      <vt:lpstr>Times New Roman</vt:lpstr>
      <vt:lpstr>Default Design</vt:lpstr>
      <vt:lpstr>Bitmap Image</vt:lpstr>
      <vt:lpstr>Ch3: Kinematics in Two Dimensions </vt:lpstr>
      <vt:lpstr>3.1 Kinematics in Two Dimensions: An Introduction </vt:lpstr>
      <vt:lpstr>3.1 Kinematics in Two Dimensions: An Introduction </vt:lpstr>
      <vt:lpstr>3.1 Kinematics in Two Dimensions: An Introduction </vt:lpstr>
      <vt:lpstr>The Independence of Perpendicular Motions </vt:lpstr>
      <vt:lpstr>The Independence of Perpendicular Motions </vt:lpstr>
      <vt:lpstr>The Independence of Perpendicular Motions </vt:lpstr>
      <vt:lpstr>The Independence of Perpendicular Motions </vt:lpstr>
      <vt:lpstr>Trigonometry</vt:lpstr>
      <vt:lpstr>Trigonometry</vt:lpstr>
      <vt:lpstr>Vector Illustration</vt:lpstr>
      <vt:lpstr>Vector Illustration</vt:lpstr>
      <vt:lpstr>Vector Illustration</vt:lpstr>
      <vt:lpstr>Vector Illustration</vt:lpstr>
      <vt:lpstr>Vector Illustration</vt:lpstr>
      <vt:lpstr>Vector Illustration</vt:lpstr>
      <vt:lpstr>Components of a Vector</vt:lpstr>
      <vt:lpstr>Components of a Vector </vt:lpstr>
      <vt:lpstr>Chapter 3, Problem 15 </vt:lpstr>
    </vt:vector>
  </TitlesOfParts>
  <Company>Winthrop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Microsoft Office User</cp:lastModifiedBy>
  <cp:revision>32</cp:revision>
  <dcterms:created xsi:type="dcterms:W3CDTF">2004-08-26T14:06:27Z</dcterms:created>
  <dcterms:modified xsi:type="dcterms:W3CDTF">2020-09-01T00:41:52Z</dcterms:modified>
</cp:coreProperties>
</file>