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4" r:id="rId5"/>
    <p:sldId id="287" r:id="rId6"/>
    <p:sldId id="288" r:id="rId7"/>
    <p:sldId id="278" r:id="rId8"/>
    <p:sldId id="281" r:id="rId9"/>
    <p:sldId id="282" r:id="rId10"/>
    <p:sldId id="285" r:id="rId11"/>
    <p:sldId id="286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0DF85-E438-4648-A383-40F8BD7F5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444F-B593-4F4F-92A1-199C51A22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075A5-3FF0-4409-A116-CB1C43411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87270-C42B-437C-BF2E-96008F85D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B113-11C9-4E42-8D2D-5C659AD0E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578B2-C016-452F-B584-87016CCEF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6F3DD-873C-47EB-9BFB-099EDFD01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544B-F4E3-49C9-AB07-090166C80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DB4B-03A7-433C-B812-822587499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BF7A7-6FFE-4B17-87F5-14F03C569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91A1E-6DE5-471A-A9A2-3EDA75675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1CBFE8-7BA8-4FCE-84BE-EA4FB7E7E6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NQzqCcTXR4&amp;index=5&amp;list=PLCF-Lie6gOOTx_CUIBUUXkhH2ezY8zcJB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charset="0"/>
              </a:rPr>
              <a:t>C H A P T E R   2</a:t>
            </a:r>
            <a:br>
              <a:rPr lang="en-US" dirty="0">
                <a:solidFill>
                  <a:srgbClr val="CC3300"/>
                </a:solidFill>
                <a:latin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hlinkClick r:id="rId2"/>
              </a:rPr>
              <a:t>Kinematics in One Dimension</a:t>
            </a:r>
            <a:br>
              <a:rPr lang="en-US" b="1" dirty="0">
                <a:solidFill>
                  <a:srgbClr val="000000"/>
                </a:solidFill>
                <a:latin typeface="Arial" charset="0"/>
                <a:hlinkClick r:id="rId2"/>
              </a:rPr>
            </a:b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Velocity versus Time graph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77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A car is moving along a straight-line path starting from rest at a constant acceleration. Once the car reaches a velocity of 45 MPH, that velocity is maintained for a while. Finally the brakes are applied with a constant deceleration and the car comes to rest.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Can you plot Velocity VS. Time for the car? 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905000" y="3886200"/>
          <a:ext cx="434340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Bitmap Image" r:id="rId3" imgW="4342857" imgH="2190476" progId="Paint.Picture">
                  <p:embed/>
                </p:oleObj>
              </mc:Choice>
              <mc:Fallback>
                <p:oleObj name="Bitmap Image" r:id="rId3" imgW="4342857" imgH="2190476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434340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Velocity VS. Time 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14600" y="1752600"/>
          <a:ext cx="424815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Bitmap Image" r:id="rId3" imgW="4247619" imgH="2190476" progId="Paint.Picture">
                  <p:embed/>
                </p:oleObj>
              </mc:Choice>
              <mc:Fallback>
                <p:oleObj name="Bitmap Image" r:id="rId3" imgW="4247619" imgH="2190476" progId="Paint.Picture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24815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slope of the velocity versus time graph is the acceleration.</a:t>
            </a:r>
            <a:r>
              <a:rPr lang="en-US" dirty="0"/>
              <a:t> 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471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3048000" y="4716463"/>
          <a:ext cx="3962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r:id="rId5" imgW="2197100" imgH="393700" progId="Equation.3">
                  <p:embed/>
                </p:oleObj>
              </mc:Choice>
              <mc:Fallback>
                <p:oleObj r:id="rId5" imgW="21971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16463"/>
                        <a:ext cx="39624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143000" y="57150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area under the velocity versus time graph is the displacement.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Problem 59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00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A snowmobile moves according to the velocity-time graph shown in the drawing. 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/>
              <a:t>What is the snowmobile’s average acceleration during each of the segments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, and </a:t>
            </a:r>
            <a:r>
              <a:rPr lang="en-US" i="1"/>
              <a:t>C</a:t>
            </a:r>
            <a:r>
              <a:rPr lang="en-US"/>
              <a:t>?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/>
              <a:t>How far it travels during each of the segments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, and </a:t>
            </a:r>
            <a:r>
              <a:rPr lang="en-US" i="1"/>
              <a:t>C</a:t>
            </a:r>
            <a:r>
              <a:rPr lang="en-US"/>
              <a:t>?</a:t>
            </a:r>
          </a:p>
        </p:txBody>
      </p:sp>
      <p:pic>
        <p:nvPicPr>
          <p:cNvPr id="72710" name="Picture 6" descr="c02/nw006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1066800"/>
            <a:ext cx="2790825" cy="2324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2.6 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Freely Falling </a:t>
            </a:r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Bodies</a:t>
            </a:r>
            <a:endParaRPr lang="en-US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 the absence of air resistance, </a:t>
            </a:r>
            <a:r>
              <a:rPr lang="en-US" sz="2000" dirty="0" smtClean="0"/>
              <a:t>all </a:t>
            </a:r>
            <a:r>
              <a:rPr lang="en-US" sz="2000" dirty="0"/>
              <a:t>bodies at the same location above the earth fall vertically with the same acceleration. 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If </a:t>
            </a:r>
            <a:r>
              <a:rPr lang="en-US" sz="2000" dirty="0"/>
              <a:t>the distance of the fall is small compared to the radius of the earth, the </a:t>
            </a:r>
            <a:r>
              <a:rPr lang="en-US" sz="2000" dirty="0">
                <a:solidFill>
                  <a:srgbClr val="009900"/>
                </a:solidFill>
              </a:rPr>
              <a:t>acceleration</a:t>
            </a:r>
            <a:r>
              <a:rPr lang="en-US" sz="2000" dirty="0"/>
              <a:t> remains essentially constant throughout the fall.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This idealized motion, in which air resistance is neglected and the acceleration is nearly constant, is known as </a:t>
            </a:r>
            <a:r>
              <a:rPr lang="en-US" sz="2000" b="1" i="1" dirty="0"/>
              <a:t>free-fall.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009900"/>
                </a:solidFill>
              </a:rPr>
              <a:t>acceleration</a:t>
            </a:r>
            <a:r>
              <a:rPr lang="en-US" sz="2000" dirty="0" smtClean="0"/>
              <a:t> of a freely falling body is called the </a:t>
            </a:r>
            <a:r>
              <a:rPr lang="en-US" sz="2000" b="1" i="1" dirty="0" smtClean="0"/>
              <a:t>acceleration due to gravity,</a:t>
            </a:r>
            <a:r>
              <a:rPr lang="en-US" sz="2000" dirty="0" smtClean="0"/>
              <a:t> </a:t>
            </a:r>
            <a:r>
              <a:rPr lang="en-US" sz="2000" i="1" dirty="0" smtClean="0"/>
              <a:t>g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The acceleration due to gravity is directed downward, toward the center of the earth. 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Near the earth's surface, </a:t>
            </a:r>
            <a:r>
              <a:rPr lang="en-US" sz="2000" i="1" dirty="0" smtClean="0">
                <a:cs typeface="Times New Roman" pitchFamily="18" charset="0"/>
              </a:rPr>
              <a:t>g</a:t>
            </a:r>
            <a:r>
              <a:rPr lang="en-US" sz="2000" dirty="0" smtClean="0">
                <a:cs typeface="Times New Roman" pitchFamily="18" charset="0"/>
              </a:rPr>
              <a:t> = 9.80 m/s</a:t>
            </a:r>
            <a:r>
              <a:rPr lang="en-US" sz="2000" baseline="30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, down.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/>
              <a:t>Since the acceleration is constant in free-fall,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/>
              <a:t>equations of </a:t>
            </a:r>
            <a:r>
              <a:rPr lang="en-US" sz="2000" dirty="0">
                <a:solidFill>
                  <a:srgbClr val="009900"/>
                </a:solidFill>
              </a:rPr>
              <a:t>kinematics</a:t>
            </a:r>
            <a:r>
              <a:rPr lang="en-US" sz="2000" dirty="0"/>
              <a:t> can be used.</a:t>
            </a:r>
          </a:p>
        </p:txBody>
      </p:sp>
      <p:pic>
        <p:nvPicPr>
          <p:cNvPr id="6" name="Picture 8" descr="D:\PhsH\media\content\main\graphics\illustr\ch5\fig05_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95800"/>
            <a:ext cx="2392345" cy="216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Heavy and light objects fall at the same rate</a:t>
            </a:r>
          </a:p>
        </p:txBody>
      </p:sp>
      <p:pic>
        <p:nvPicPr>
          <p:cNvPr id="21509" name="Picture 5" descr="D:\PhsH\media\content\main\graphics\illustr\ch2\fig02_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362200"/>
            <a:ext cx="2468563" cy="3703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A Falling Stone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stone is dropped from rest from the top of a tall building, as the figure indicates.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After 3.00 s of free-fall, </a:t>
            </a:r>
            <a:br>
              <a:rPr lang="en-US" dirty="0"/>
            </a:br>
            <a:r>
              <a:rPr lang="en-US" dirty="0"/>
              <a:t>	a. what is the velocity v of the stone? </a:t>
            </a:r>
          </a:p>
          <a:p>
            <a:pPr>
              <a:spcBef>
                <a:spcPct val="50000"/>
              </a:spcBef>
            </a:pPr>
            <a:r>
              <a:rPr lang="en-US" dirty="0"/>
              <a:t>	b. what is the </a:t>
            </a:r>
            <a:r>
              <a:rPr lang="en-US" dirty="0">
                <a:solidFill>
                  <a:srgbClr val="009900"/>
                </a:solidFill>
              </a:rPr>
              <a:t>displacement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of the stone?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352800" y="2286000"/>
          <a:ext cx="25431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Bitmap Image" r:id="rId3" imgW="2542857" imgH="2657846" progId="Paint.Picture">
                  <p:embed/>
                </p:oleObj>
              </mc:Choice>
              <mc:Fallback>
                <p:oleObj name="Bitmap Image" r:id="rId3" imgW="2542857" imgH="2657846" progId="Paint.Pictur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2543175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Coin Toss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football game customarily begins with a coin toss to determine who kicks off. The referee tosses the coin up with an initial </a:t>
            </a:r>
            <a:r>
              <a:rPr lang="en-US">
                <a:solidFill>
                  <a:srgbClr val="009900"/>
                </a:solidFill>
              </a:rPr>
              <a:t>speed</a:t>
            </a:r>
            <a:r>
              <a:rPr lang="en-US"/>
              <a:t> of 6.00 m/s. In the absence of air resistance, how high does the coin go above its point of release?</a:t>
            </a:r>
          </a:p>
        </p:txBody>
      </p:sp>
      <p:pic>
        <p:nvPicPr>
          <p:cNvPr id="70662" name="Picture 6" descr="D:\PhsH\media\content\main\graphics\illustr\ch2\fig02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438400"/>
            <a:ext cx="2778125" cy="4125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What is the velocity and acceleration at the maximum height?</a:t>
            </a:r>
          </a:p>
        </p:txBody>
      </p:sp>
      <p:pic>
        <p:nvPicPr>
          <p:cNvPr id="71687" name="Picture 7" descr="For a given displacement along the motional path, the upward speed of the coin is equal to its downward speed, but the two velocities point in opposite direction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2386013"/>
            <a:ext cx="2305050" cy="3305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2.7 </a:t>
            </a:r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Graphical Analysis of Motion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819400" y="3505200"/>
          <a:ext cx="314325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Bitmap Image" r:id="rId3" imgW="3142857" imgH="2324424" progId="Paint.Picture">
                  <p:embed/>
                </p:oleObj>
              </mc:Choice>
              <mc:Fallback>
                <p:oleObj name="Bitmap Image" r:id="rId3" imgW="3142857" imgH="2324424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5200"/>
                        <a:ext cx="314325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315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First we will graphically look at a motion where a person walks at a constant velocity along a straight-line path. 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Can you plot the position, x (m) versus time, t (s) graph?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Position VS. Time graph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3048000" y="1905000"/>
          <a:ext cx="3048000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Bitmap Image" r:id="rId3" imgW="3048426" imgH="2219635" progId="Paint.Picture">
                  <p:embed/>
                </p:oleObj>
              </mc:Choice>
              <mc:Fallback>
                <p:oleObj name="Bitmap Image" r:id="rId3" imgW="3048426" imgH="2219635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3048000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the slope of the position VS. time graph?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6242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133600" y="5105400"/>
          <a:ext cx="35718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r:id="rId5" imgW="1892300" imgH="393700" progId="Equation.3">
                  <p:embed/>
                </p:oleObj>
              </mc:Choice>
              <mc:Fallback>
                <p:oleObj r:id="rId5" imgW="18923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35718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400" b="1">
                <a:solidFill>
                  <a:srgbClr val="009999"/>
                </a:solidFill>
                <a:latin typeface="Arial" charset="0"/>
                <a:cs typeface="Arial" charset="0"/>
              </a:rPr>
              <a:t>EXAMPLE 16 </a:t>
            </a:r>
            <a:r>
              <a:rPr lang="en-US" sz="2400" b="1">
                <a:solidFill>
                  <a:srgbClr val="000000"/>
                </a:solidFill>
                <a:latin typeface="Arial" charset="0"/>
                <a:cs typeface="Arial" charset="0"/>
              </a:rPr>
              <a:t>A Bicycle Trip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bicyclist maintains a constant </a:t>
            </a:r>
            <a:r>
              <a:rPr lang="en-US" sz="2000">
                <a:solidFill>
                  <a:srgbClr val="009900"/>
                </a:solidFill>
              </a:rPr>
              <a:t>velocity</a:t>
            </a:r>
            <a:r>
              <a:rPr lang="en-US" sz="2000"/>
              <a:t> on the outgoing leg of a journey, zero velocity while stopped for lunch, and another constant velocity on the way back.</a:t>
            </a:r>
          </a:p>
        </p:txBody>
      </p:sp>
      <p:pic>
        <p:nvPicPr>
          <p:cNvPr id="65542" name="Picture 6" descr="D:\PhsH\media\content\main\graphics\illustr\ch2\fig02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7848600" cy="474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460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Bitmap Image</vt:lpstr>
      <vt:lpstr>Microsoft Equation 3.0</vt:lpstr>
      <vt:lpstr>C H A P T E R   2 Kinematics in One Dimension </vt:lpstr>
      <vt:lpstr>2.6 Freely Falling Bodies</vt:lpstr>
      <vt:lpstr>Heavy and light objects fall at the same rate</vt:lpstr>
      <vt:lpstr>A Falling Stone</vt:lpstr>
      <vt:lpstr>Coin Toss</vt:lpstr>
      <vt:lpstr>What is the velocity and acceleration at the maximum height?</vt:lpstr>
      <vt:lpstr>2.7 Graphical Analysis of Motion</vt:lpstr>
      <vt:lpstr>Position VS. Time graph</vt:lpstr>
      <vt:lpstr>EXAMPLE 16 A Bicycle Trip</vt:lpstr>
      <vt:lpstr>Velocity versus Time graph </vt:lpstr>
      <vt:lpstr>Velocity VS. Time </vt:lpstr>
      <vt:lpstr>Problem 59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15</cp:revision>
  <dcterms:created xsi:type="dcterms:W3CDTF">2004-08-05T18:16:09Z</dcterms:created>
  <dcterms:modified xsi:type="dcterms:W3CDTF">2015-09-03T14:33:30Z</dcterms:modified>
</cp:coreProperties>
</file>