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358" r:id="rId3"/>
    <p:sldId id="292" r:id="rId4"/>
    <p:sldId id="276" r:id="rId5"/>
    <p:sldId id="335" r:id="rId6"/>
    <p:sldId id="340" r:id="rId7"/>
    <p:sldId id="326" r:id="rId8"/>
    <p:sldId id="347" r:id="rId9"/>
    <p:sldId id="350" r:id="rId10"/>
    <p:sldId id="357" r:id="rId11"/>
    <p:sldId id="359" r:id="rId12"/>
    <p:sldId id="336" r:id="rId13"/>
    <p:sldId id="349" r:id="rId14"/>
    <p:sldId id="339" r:id="rId15"/>
    <p:sldId id="34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3"/>
    <p:restoredTop sz="90923"/>
  </p:normalViewPr>
  <p:slideViewPr>
    <p:cSldViewPr>
      <p:cViewPr varScale="1">
        <p:scale>
          <a:sx n="105" d="100"/>
          <a:sy n="105" d="100"/>
        </p:scale>
        <p:origin x="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016244-DAAA-45D1-A222-F24C9D952CF4}" type="datetimeFigureOut">
              <a:rPr lang="en-US"/>
              <a:pPr>
                <a:defRPr/>
              </a:pPr>
              <a:t>8/23/20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B847F7-EBAB-4D8F-A188-BC829C1D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9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611324-579E-4F8D-ADAA-26490152914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2F92-0FE1-4A4D-893B-532DA1057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61CA-747F-40FE-B93A-55095B02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8481-A7AE-4D8D-9F9C-EDF582D67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5068-8946-4FB6-89CE-9135CE9C7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2A89-6F22-4EB3-8CA8-230D71D4E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FBDD-341A-41A2-9508-CDD46179E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4260A-FC15-4690-A532-79F314656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CBBE-3F67-4CA9-BD6F-561A3266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47C3-A49B-4FF6-902A-A39E2BE5C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671D6-4A84-4C87-83A6-CA3F26071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F898-3CE9-4E4C-8D4F-A784C37F0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5AB560-4733-4EA0-B834-493300C6B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meet-constants" TargetMode="External"/><Relationship Id="rId2" Type="http://schemas.openxmlformats.org/officeDocument/2006/relationships/hyperlink" Target="https://www.reddit.com/r/coolguides/comments/a83k62/the_international_system_of_units_c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si-redefinition/meet-constan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ollege-physics/pages/1-2-physical-quantities-and-units#30948" TargetMode="External"/><Relationship Id="rId2" Type="http://schemas.openxmlformats.org/officeDocument/2006/relationships/hyperlink" Target="https://openstax.org/books/college-physics/pages/1-1-physics-an-introduction#44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stax.org/books/college-physics/pages/1-4-approximation#89704" TargetMode="External"/><Relationship Id="rId4" Type="http://schemas.openxmlformats.org/officeDocument/2006/relationships/hyperlink" Target="https://openstax.org/books/college-physics/pages/1-3-accuracy-precision-and-significant-figures#6355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si-redefini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kilogram-focus-histo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696200" cy="2514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 H A P T E R   1</a:t>
            </a:r>
            <a:br>
              <a:rPr lang="en-US" altLang="en-US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Introduction and </a:t>
            </a:r>
            <a:br>
              <a:rPr lang="en-US" alt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Nature of Physics</a:t>
            </a:r>
            <a:br>
              <a:rPr lang="en-US" alt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alt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181B4-BA2F-134F-8EEC-53CA330E7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1143000"/>
          </a:xfrm>
        </p:spPr>
        <p:txBody>
          <a:bodyPr/>
          <a:lstStyle/>
          <a:p>
            <a:r>
              <a:rPr lang="en-US" dirty="0"/>
              <a:t>2019 SI Redefinition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31486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https://www.reddit.com/r/coolguides/comments/a83k62/the_international_system_of_units_card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77652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https://www.nist.gov/si-redefinition/meet-constants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566863"/>
            <a:ext cx="9172576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7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77339-62B8-DC41-8E59-7D5882FA2CDB}"/>
              </a:ext>
            </a:extLst>
          </p:cNvPr>
          <p:cNvSpPr/>
          <p:nvPr/>
        </p:nvSpPr>
        <p:spPr>
          <a:xfrm>
            <a:off x="685800" y="6096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https://www.nist.gov/si-redefinition/meet-constants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CF30C-0B14-FC40-97A8-39217CB8B1F8}"/>
              </a:ext>
            </a:extLst>
          </p:cNvPr>
          <p:cNvSpPr/>
          <p:nvPr/>
        </p:nvSpPr>
        <p:spPr>
          <a:xfrm>
            <a:off x="304800" y="1295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 Web"/>
              </a:rPr>
              <a:t>The below graphic shows the seven base SI units and the constants used to define them. </a:t>
            </a:r>
            <a:r>
              <a:rPr lang="en-US" b="1" dirty="0">
                <a:solidFill>
                  <a:srgbClr val="000000"/>
                </a:solidFill>
                <a:latin typeface="Source Sans Pro Web"/>
              </a:rPr>
              <a:t>Click on each of the SI units (outer boxes) to see which constants (inner boxes) define them.</a:t>
            </a:r>
            <a:endParaRPr lang="en-US" dirty="0">
              <a:solidFill>
                <a:srgbClr val="000000"/>
              </a:solidFill>
              <a:latin typeface="Source Sans Pro Web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4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/>
              <a:t>Accuracy and Precision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14382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Accuracy </a:t>
            </a:r>
            <a:r>
              <a:rPr lang="en-US"/>
              <a:t>is how close a measurement is to the correct value for that measurement.</a:t>
            </a:r>
          </a:p>
          <a:p>
            <a:r>
              <a:rPr lang="en-US"/>
              <a:t>The </a:t>
            </a:r>
            <a:r>
              <a:rPr lang="en-US" b="1"/>
              <a:t>precision </a:t>
            </a:r>
            <a:r>
              <a:rPr lang="en-US"/>
              <a:t>of a measurement system is refers to how close the agreement is between repeated measurements.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34290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76600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59515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Low precision and high accuracy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59515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High precision and low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Uncertainties in Calculations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or Subtraction: add the uncertainties</a:t>
            </a:r>
          </a:p>
          <a:p>
            <a:r>
              <a:rPr lang="en-US" dirty="0"/>
              <a:t>Multiplication or Division: add the percent uncertainties</a:t>
            </a:r>
          </a:p>
        </p:txBody>
      </p:sp>
    </p:spTree>
    <p:extLst>
      <p:ext uri="{BB962C8B-B14F-4D97-AF65-F5344CB8AC3E}">
        <p14:creationId xmlns:p14="http://schemas.microsoft.com/office/powerpoint/2010/main" val="558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Significant Figures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4582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Expressing the significant figures: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Calculations:</a:t>
            </a:r>
          </a:p>
          <a:p>
            <a:pPr>
              <a:defRPr/>
            </a:pPr>
            <a:r>
              <a:rPr lang="en-US" dirty="0"/>
              <a:t>	For multiplication and division: The result should have 	the same number of significant figures as the quantity 	having the least significant figures entering into the 	calculation.</a:t>
            </a:r>
          </a:p>
          <a:p>
            <a:pPr>
              <a:defRPr/>
            </a:pPr>
            <a:br>
              <a:rPr lang="en-US" dirty="0"/>
            </a:br>
            <a:r>
              <a:rPr lang="en-US" dirty="0"/>
              <a:t>	For addition and subtraction: The answer can contain no 	more decimal places than the least precise </a:t>
            </a:r>
            <a:r>
              <a:rPr lang="en-US"/>
              <a:t>(decimals)  	measurement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this class you will always express numbers with more than the minimum significant figures, unless asked specifically for a particular problem/question.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Approximation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400" y="12954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many occasions, physicists, other scientists, and engineers need to make </a:t>
            </a:r>
            <a:r>
              <a:rPr lang="en-US" b="1" dirty="0"/>
              <a:t>approximations</a:t>
            </a:r>
            <a:r>
              <a:rPr lang="en-US" dirty="0"/>
              <a:t> or “guesstimates” for a particular quantity.</a:t>
            </a:r>
          </a:p>
          <a:p>
            <a:endParaRPr lang="en-US" dirty="0"/>
          </a:p>
          <a:p>
            <a:r>
              <a:rPr lang="en-US" dirty="0"/>
              <a:t>These approximations allow us to rule out certain scenarios or unrealistic numbers. Approximations also allow us to challenge others and guide us in our approaches to our scientific world.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2CE4-255F-3A4E-908E-2370F4AB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33333"/>
                </a:solidFill>
                <a:latin typeface="Neue Helvetica W01"/>
              </a:rPr>
              <a:t>Chapter Outline</a:t>
            </a:r>
            <a:br>
              <a:rPr lang="en-US" b="1" dirty="0">
                <a:solidFill>
                  <a:srgbClr val="333333"/>
                </a:solidFill>
                <a:latin typeface="Neue Helvetica W01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AF600A-0195-354C-8A83-B3E0FA02A0C9}"/>
              </a:ext>
            </a:extLst>
          </p:cNvPr>
          <p:cNvSpPr/>
          <p:nvPr/>
        </p:nvSpPr>
        <p:spPr>
          <a:xfrm>
            <a:off x="152400" y="9906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27EB5"/>
                </a:solidFill>
                <a:latin typeface="Neue Helvetica W01"/>
                <a:hlinkClick r:id="rId2"/>
              </a:rPr>
              <a:t>1.1 Physics: An Introduction</a:t>
            </a:r>
            <a:r>
              <a:rPr lang="en-US" u="sng" dirty="0">
                <a:solidFill>
                  <a:srgbClr val="027EB5"/>
                </a:solidFill>
                <a:latin typeface="Neue Helvetica W01"/>
              </a:rPr>
              <a:t> </a:t>
            </a:r>
            <a:br>
              <a:rPr lang="en-US" u="sng" dirty="0">
                <a:solidFill>
                  <a:srgbClr val="027EB5"/>
                </a:solidFill>
                <a:latin typeface="Neue Helvetica W01"/>
              </a:rPr>
            </a:br>
            <a:r>
              <a:rPr lang="en-US" dirty="0">
                <a:solidFill>
                  <a:srgbClr val="424242"/>
                </a:solidFill>
                <a:latin typeface="Neue Helvetica W01"/>
              </a:rPr>
              <a:t>Explain the difference between a principle and a law.</a:t>
            </a:r>
          </a:p>
          <a:p>
            <a:r>
              <a:rPr lang="en-US" dirty="0">
                <a:solidFill>
                  <a:srgbClr val="424242"/>
                </a:solidFill>
                <a:latin typeface="Neue Helvetica W01"/>
              </a:rPr>
              <a:t>Explain the difference between a model and a theory.</a:t>
            </a:r>
          </a:p>
          <a:p>
            <a:r>
              <a:rPr lang="en-US" u="sng" dirty="0">
                <a:solidFill>
                  <a:srgbClr val="027EB5"/>
                </a:solidFill>
                <a:latin typeface="Neue Helvetica W01"/>
                <a:hlinkClick r:id="rId3"/>
              </a:rPr>
              <a:t>1.2 Physical Quantities and Units</a:t>
            </a:r>
            <a:r>
              <a:rPr lang="en-US" u="sng" dirty="0">
                <a:solidFill>
                  <a:srgbClr val="027EB5"/>
                </a:solidFill>
                <a:latin typeface="Neue Helvetica W01"/>
              </a:rPr>
              <a:t> </a:t>
            </a:r>
            <a:br>
              <a:rPr lang="en-US" u="sng" dirty="0">
                <a:solidFill>
                  <a:srgbClr val="027EB5"/>
                </a:solidFill>
                <a:latin typeface="Neue Helvetica W01"/>
              </a:rPr>
            </a:br>
            <a:r>
              <a:rPr lang="en-US" dirty="0">
                <a:solidFill>
                  <a:srgbClr val="424242"/>
                </a:solidFill>
                <a:latin typeface="Neue Helvetica W01"/>
              </a:rPr>
              <a:t>Perform unit conversions both in the SI and English units.</a:t>
            </a:r>
          </a:p>
          <a:p>
            <a:r>
              <a:rPr lang="en-US" dirty="0">
                <a:solidFill>
                  <a:srgbClr val="424242"/>
                </a:solidFill>
                <a:latin typeface="Neue Helvetica W01"/>
              </a:rPr>
              <a:t>Explain the most common prefixes in the SI units and be able to write them in scientific notation.</a:t>
            </a:r>
          </a:p>
          <a:p>
            <a:r>
              <a:rPr lang="en-US" u="sng" dirty="0">
                <a:solidFill>
                  <a:srgbClr val="027EB5"/>
                </a:solidFill>
                <a:latin typeface="Neue Helvetica W01"/>
                <a:hlinkClick r:id="rId4"/>
              </a:rPr>
              <a:t>1.3 Accuracy, Precision, and Significant Figures</a:t>
            </a:r>
            <a:endParaRPr lang="en-US" u="sng" dirty="0">
              <a:solidFill>
                <a:srgbClr val="027EB5"/>
              </a:solidFill>
              <a:latin typeface="Neue Helvetica W01"/>
            </a:endParaRPr>
          </a:p>
          <a:p>
            <a:r>
              <a:rPr lang="en-US" dirty="0">
                <a:solidFill>
                  <a:srgbClr val="424242"/>
                </a:solidFill>
                <a:latin typeface="Neue Helvetica W01"/>
              </a:rPr>
              <a:t>Determine the appropriate number of significant figures in both addition and subtraction, as well as multiplication and division calculations.</a:t>
            </a:r>
          </a:p>
          <a:p>
            <a:r>
              <a:rPr lang="en-US" dirty="0">
                <a:solidFill>
                  <a:srgbClr val="424242"/>
                </a:solidFill>
                <a:latin typeface="Neue Helvetica W01"/>
              </a:rPr>
              <a:t>Calculate the percent uncertainty of a measurement.</a:t>
            </a:r>
          </a:p>
          <a:p>
            <a:r>
              <a:rPr lang="en-US" u="sng" dirty="0">
                <a:solidFill>
                  <a:srgbClr val="027EB5"/>
                </a:solidFill>
                <a:latin typeface="Neue Helvetica W01"/>
                <a:hlinkClick r:id="rId5"/>
              </a:rPr>
              <a:t>1.4 Approximation</a:t>
            </a:r>
            <a:endParaRPr lang="en-US" u="sng" dirty="0">
              <a:solidFill>
                <a:srgbClr val="027EB5"/>
              </a:solidFill>
              <a:latin typeface="Neue Helvetica W01"/>
            </a:endParaRPr>
          </a:p>
          <a:p>
            <a:r>
              <a:rPr lang="en-US" dirty="0">
                <a:solidFill>
                  <a:srgbClr val="424242"/>
                </a:solidFill>
                <a:latin typeface="Neue Helvetica W01"/>
              </a:rPr>
              <a:t>Make reasonable approximations based on given data.</a:t>
            </a:r>
            <a:endParaRPr lang="en-US" b="0" i="0" dirty="0">
              <a:solidFill>
                <a:srgbClr val="424242"/>
              </a:solidFill>
              <a:effectLst/>
              <a:latin typeface="Neue Helvetica W01"/>
            </a:endParaRPr>
          </a:p>
        </p:txBody>
      </p:sp>
    </p:spTree>
    <p:extLst>
      <p:ext uri="{BB962C8B-B14F-4D97-AF65-F5344CB8AC3E}">
        <p14:creationId xmlns:p14="http://schemas.microsoft.com/office/powerpoint/2010/main" val="32997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9999"/>
                </a:solidFill>
                <a:latin typeface="Arial" pitchFamily="34" charset="0"/>
              </a:rPr>
              <a:t>The Nature of Physics</a:t>
            </a:r>
            <a:r>
              <a:rPr lang="en-US" altLang="en-US" sz="4000">
                <a:solidFill>
                  <a:schemeClr val="tx1"/>
                </a:solidFill>
              </a:rPr>
              <a:t> </a:t>
            </a:r>
            <a:br>
              <a:rPr lang="en-US" altLang="en-US" sz="4000">
                <a:solidFill>
                  <a:schemeClr val="tx1"/>
                </a:solidFill>
              </a:rPr>
            </a:b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/>
            <a:r>
              <a:rPr lang="en-US" altLang="en-US" sz="2800"/>
              <a:t>The word physics comes from Greek, meaning nature. The study of nature came to be called “natural philosophy.” </a:t>
            </a:r>
            <a:endParaRPr lang="en-US" altLang="en-US" sz="2800">
              <a:cs typeface="Times New Roman" pitchFamily="18" charset="0"/>
            </a:endParaRP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Physics is the study of the fundamental laws of nature. 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Physics deals with the behavior and structure of matter. 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Physics is very fundamental and the most basic of the sciences.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Physics can predict how nature will behave in one situation on the basis of experimental data obtained in another situation.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Sub-Fields of Physics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cs typeface="Times New Roman" pitchFamily="18" charset="0"/>
              </a:rPr>
              <a:t>Introductory physics is divided into the following sub-fields: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Mechanics (Chapters 1-12)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Thermal physics (Chapters 13-15)  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Wave motion and sound (Chapters 16-17)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Electricity and magnetism (Chapters 18-24)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Light and optics (Chapters 25-27)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Modern physics (Chapters 28-34)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Relativistic Quantum Mechanics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828800"/>
            <a:ext cx="883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dirty="0"/>
              <a:t>Modern physics: relativity (very fast) and quantum mechanics (very small).</a:t>
            </a:r>
          </a:p>
          <a:p>
            <a:br>
              <a:rPr lang="en-US" altLang="en-US" sz="2000" dirty="0"/>
            </a:br>
            <a:r>
              <a:rPr lang="en-US" altLang="en-US" sz="2000" dirty="0"/>
              <a:t>Relativity must be used whenever an object is traveling at greater than about 1% of the speed of light or experiences a strong gravitational field such as that near the Sun.</a:t>
            </a:r>
          </a:p>
          <a:p>
            <a:br>
              <a:rPr lang="en-US" altLang="en-US" sz="2000" dirty="0"/>
            </a:br>
            <a:r>
              <a:rPr lang="en-US" altLang="en-US" sz="2000" dirty="0"/>
              <a:t>Quantum mechanics must be used for objects smaller than can be seen with a microscope. </a:t>
            </a:r>
          </a:p>
          <a:p>
            <a:br>
              <a:rPr lang="en-US" altLang="en-US" sz="2000" dirty="0"/>
            </a:br>
            <a:r>
              <a:rPr lang="en-US" altLang="en-US" sz="2000" dirty="0"/>
              <a:t>The combination of these two theories is relativistic quantum mechanics, and it describes the behavior of small objects traveling at high speeds or experiencing a strong gravitational field. </a:t>
            </a:r>
          </a:p>
          <a:p>
            <a:endParaRPr lang="en-US" altLang="en-US" sz="2000" dirty="0"/>
          </a:p>
          <a:p>
            <a:r>
              <a:rPr lang="en-US" altLang="en-US" sz="2000" dirty="0"/>
              <a:t>Relativistic quantum mechanics is the best universally applicable theory we 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Historical Development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5029200"/>
          </a:xfrm>
        </p:spPr>
        <p:txBody>
          <a:bodyPr/>
          <a:lstStyle/>
          <a:p>
            <a:r>
              <a:rPr lang="en-US" sz="2800" dirty="0"/>
              <a:t>Models, Theories, and Laws</a:t>
            </a:r>
          </a:p>
          <a:p>
            <a:r>
              <a:rPr lang="en-US" sz="2800" dirty="0"/>
              <a:t>The Scientific Method</a:t>
            </a:r>
          </a:p>
          <a:p>
            <a:r>
              <a:rPr lang="en-US" sz="2800" dirty="0"/>
              <a:t>The Evolution of Natural Philosophy into Modern Physics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b="1" dirty="0"/>
              <a:t>Aristotle </a:t>
            </a:r>
            <a:r>
              <a:rPr lang="en-US" sz="2800" dirty="0"/>
              <a:t>(384–322 B.C.)</a:t>
            </a:r>
          </a:p>
          <a:p>
            <a:pPr marL="0" indent="0">
              <a:buNone/>
            </a:pPr>
            <a:r>
              <a:rPr lang="en-US" sz="2800" dirty="0"/>
              <a:t>          </a:t>
            </a:r>
            <a:r>
              <a:rPr lang="en-US" sz="2800" b="1" dirty="0"/>
              <a:t>Galileo Galilei </a:t>
            </a:r>
            <a:r>
              <a:rPr lang="en-US" sz="2800" dirty="0"/>
              <a:t>(1564–1642)</a:t>
            </a:r>
          </a:p>
          <a:p>
            <a:pPr marL="0" indent="0">
              <a:buNone/>
            </a:pPr>
            <a:r>
              <a:rPr lang="en-US" sz="2800" dirty="0"/>
              <a:t>          </a:t>
            </a:r>
            <a:r>
              <a:rPr lang="en-US" sz="2800" b="1" dirty="0"/>
              <a:t>Isaac Newton </a:t>
            </a:r>
            <a:r>
              <a:rPr lang="en-US" sz="2800" dirty="0"/>
              <a:t>(1642–1727)</a:t>
            </a:r>
          </a:p>
          <a:p>
            <a:pPr marL="0" indent="0">
              <a:buNone/>
            </a:pPr>
            <a:r>
              <a:rPr lang="en-US" sz="2800" dirty="0"/>
              <a:t>          </a:t>
            </a:r>
            <a:r>
              <a:rPr lang="en-US" sz="2800" b="1" dirty="0"/>
              <a:t>Niels Bohr </a:t>
            </a:r>
            <a:r>
              <a:rPr lang="en-US" sz="2800" dirty="0"/>
              <a:t>(1885–1962)</a:t>
            </a:r>
          </a:p>
          <a:p>
            <a:pPr marL="0" indent="0">
              <a:buNone/>
            </a:pPr>
            <a:r>
              <a:rPr lang="en-US" sz="2800" b="1" dirty="0"/>
              <a:t>	Max Planck </a:t>
            </a:r>
            <a:r>
              <a:rPr lang="en-US" sz="2800" dirty="0"/>
              <a:t>(1858-1947)</a:t>
            </a:r>
            <a:r>
              <a:rPr lang="en-US" sz="2800" b="1" dirty="0"/>
              <a:t>	</a:t>
            </a:r>
          </a:p>
          <a:p>
            <a:pPr marL="0" indent="0">
              <a:buNone/>
            </a:pPr>
            <a:r>
              <a:rPr lang="en-US" sz="2800" b="1" dirty="0"/>
              <a:t>	Albert Einstein</a:t>
            </a:r>
            <a:r>
              <a:rPr lang="en-US" sz="2800" dirty="0"/>
              <a:t> (1879 – 1955)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inherit"/>
              </a:rPr>
              <a:t>Units of Measurement</a:t>
            </a:r>
            <a:br>
              <a:rPr lang="en-US" altLang="en-US" sz="7200">
                <a:solidFill>
                  <a:schemeClr val="tx1"/>
                </a:solidFill>
              </a:rPr>
            </a:br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153400" cy="22860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b="0" dirty="0">
                          <a:effectLst/>
                          <a:latin typeface="inherit"/>
                        </a:rPr>
                        <a:t>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effectLst/>
                          <a:latin typeface="inherit"/>
                        </a:rPr>
                        <a:t>SI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CGS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BE/USC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C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Length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meter (m)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centimeter (cm)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foot (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ft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C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Mass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kilogram (kg)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gram (g)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slug (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sl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Time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second (s)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second (s)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second (s)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1061"/>
          <p:cNvSpPr txBox="1">
            <a:spLocks noChangeArrowheads="1"/>
          </p:cNvSpPr>
          <p:nvPr/>
        </p:nvSpPr>
        <p:spPr bwMode="auto">
          <a:xfrm>
            <a:off x="228600" y="3978275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SI stands for the French phrase "Le </a:t>
            </a:r>
            <a:r>
              <a:rPr lang="en-US" altLang="en-US" sz="2000" b="1" dirty="0" err="1"/>
              <a:t>S</a:t>
            </a:r>
            <a:r>
              <a:rPr lang="en-US" altLang="en-US" sz="2000" dirty="0" err="1"/>
              <a:t>ysteme</a:t>
            </a:r>
            <a:r>
              <a:rPr lang="en-US" altLang="en-US" sz="2000" dirty="0"/>
              <a:t> </a:t>
            </a:r>
            <a:r>
              <a:rPr lang="en-US" altLang="en-US" sz="2000" b="1" dirty="0"/>
              <a:t>I</a:t>
            </a:r>
            <a:r>
              <a:rPr lang="en-US" altLang="en-US" sz="2000" dirty="0"/>
              <a:t>nternational </a:t>
            </a:r>
            <a:r>
              <a:rPr lang="en-US" altLang="en-US" sz="2000" dirty="0" err="1"/>
              <a:t>d'Unitus</a:t>
            </a:r>
            <a:r>
              <a:rPr lang="en-US" altLang="en-US" sz="2000" dirty="0"/>
              <a:t>."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CGS - centimeter (cm), gram (g), and second.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BE/USC - British Engineering/US Customary.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0642" y="5486400"/>
            <a:ext cx="457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https://www.nist.gov/si-redefinition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1600200" y="717550"/>
            <a:ext cx="5821363" cy="5280025"/>
            <a:chOff x="-3" y="-3"/>
            <a:chExt cx="4095" cy="3710"/>
          </a:xfrm>
        </p:grpSpPr>
        <p:grpSp>
          <p:nvGrpSpPr>
            <p:cNvPr id="4" name="Group 79"/>
            <p:cNvGrpSpPr>
              <a:grpSpLocks/>
            </p:cNvGrpSpPr>
            <p:nvPr/>
          </p:nvGrpSpPr>
          <p:grpSpPr bwMode="auto">
            <a:xfrm>
              <a:off x="0" y="0"/>
              <a:ext cx="4089" cy="3704"/>
              <a:chOff x="0" y="0"/>
              <a:chExt cx="4089" cy="3704"/>
            </a:xfrm>
          </p:grpSpPr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1363" cy="883"/>
                <a:chOff x="0" y="0"/>
                <a:chExt cx="1363" cy="883"/>
              </a:xfrm>
            </p:grpSpPr>
            <p:sp>
              <p:nvSpPr>
                <p:cNvPr id="10320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77" cy="8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 b="1" dirty="0">
                      <a:cs typeface="Times New Roman" pitchFamily="18" charset="0"/>
                    </a:rPr>
                    <a:t> </a:t>
                  </a:r>
                  <a:endParaRPr lang="en-US" altLang="en-US" sz="2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altLang="en-US" sz="2000" b="1" dirty="0">
                      <a:cs typeface="Times New Roman" pitchFamily="18" charset="0"/>
                    </a:rPr>
                    <a:t>Physical Quantity</a:t>
                  </a:r>
                  <a:endParaRPr lang="en-US" altLang="en-US" sz="200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en-US" altLang="en-US" sz="2000" dirty="0"/>
                </a:p>
              </p:txBody>
            </p:sp>
            <p:sp>
              <p:nvSpPr>
                <p:cNvPr id="10321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63" cy="8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1363" y="0"/>
                <a:ext cx="2726" cy="480"/>
                <a:chOff x="1363" y="0"/>
                <a:chExt cx="2726" cy="480"/>
              </a:xfrm>
            </p:grpSpPr>
            <p:sp>
              <p:nvSpPr>
                <p:cNvPr id="10318" name="Rectangle 5"/>
                <p:cNvSpPr>
                  <a:spLocks noChangeArrowheads="1"/>
                </p:cNvSpPr>
                <p:nvPr/>
              </p:nvSpPr>
              <p:spPr bwMode="auto">
                <a:xfrm>
                  <a:off x="1406" y="0"/>
                  <a:ext cx="2640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/>
                  <a:r>
                    <a:rPr lang="en-US" altLang="en-US" sz="2000" b="1">
                      <a:cs typeface="Times New Roman" pitchFamily="18" charset="0"/>
                    </a:rPr>
                    <a:t>Unit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19" name="Rectangle 31"/>
                <p:cNvSpPr>
                  <a:spLocks noChangeArrowheads="1"/>
                </p:cNvSpPr>
                <p:nvPr/>
              </p:nvSpPr>
              <p:spPr bwMode="auto">
                <a:xfrm>
                  <a:off x="1363" y="0"/>
                  <a:ext cx="272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1363" y="480"/>
                <a:ext cx="1363" cy="403"/>
                <a:chOff x="1363" y="480"/>
                <a:chExt cx="1363" cy="403"/>
              </a:xfrm>
            </p:grpSpPr>
            <p:sp>
              <p:nvSpPr>
                <p:cNvPr id="10316" name="Rectangle 6"/>
                <p:cNvSpPr>
                  <a:spLocks noChangeArrowheads="1"/>
                </p:cNvSpPr>
                <p:nvPr/>
              </p:nvSpPr>
              <p:spPr bwMode="auto">
                <a:xfrm>
                  <a:off x="1406" y="480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 b="1">
                      <a:cs typeface="Times New Roman" pitchFamily="18" charset="0"/>
                    </a:rPr>
                    <a:t>Name</a:t>
                  </a:r>
                  <a:endParaRPr lang="en-US" altLang="en-US" sz="2000">
                    <a:cs typeface="Times New Roman" pitchFamily="18" charset="0"/>
                  </a:endParaRP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17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3" y="480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2726" y="480"/>
                <a:ext cx="1363" cy="403"/>
                <a:chOff x="2726" y="480"/>
                <a:chExt cx="1363" cy="403"/>
              </a:xfrm>
            </p:grpSpPr>
            <p:sp>
              <p:nvSpPr>
                <p:cNvPr id="10314" name="Rectangle 7"/>
                <p:cNvSpPr>
                  <a:spLocks noChangeArrowheads="1"/>
                </p:cNvSpPr>
                <p:nvPr/>
              </p:nvSpPr>
              <p:spPr bwMode="auto">
                <a:xfrm>
                  <a:off x="2769" y="480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 b="1">
                      <a:cs typeface="Times New Roman" pitchFamily="18" charset="0"/>
                    </a:rPr>
                    <a:t>Symbol</a:t>
                  </a:r>
                  <a:endParaRPr lang="en-US" altLang="en-US" sz="2000">
                    <a:cs typeface="Times New Roman" pitchFamily="18" charset="0"/>
                  </a:endParaRP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15" name="Rectangle 35"/>
                <p:cNvSpPr>
                  <a:spLocks noChangeArrowheads="1"/>
                </p:cNvSpPr>
                <p:nvPr/>
              </p:nvSpPr>
              <p:spPr bwMode="auto">
                <a:xfrm>
                  <a:off x="2726" y="480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0" y="883"/>
                <a:ext cx="1363" cy="403"/>
                <a:chOff x="0" y="883"/>
                <a:chExt cx="1363" cy="403"/>
              </a:xfrm>
            </p:grpSpPr>
            <p:sp>
              <p:nvSpPr>
                <p:cNvPr id="10312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88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 dirty="0">
                      <a:cs typeface="Times New Roman" pitchFamily="18" charset="0"/>
                    </a:rPr>
                    <a:t>Time</a:t>
                  </a:r>
                </a:p>
                <a:p>
                  <a:pPr algn="ctr" eaLnBrk="0" hangingPunct="0"/>
                  <a:endParaRPr lang="en-US" altLang="en-US" sz="2000" dirty="0"/>
                </a:p>
              </p:txBody>
            </p:sp>
            <p:sp>
              <p:nvSpPr>
                <p:cNvPr id="10313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88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1363" y="883"/>
                <a:ext cx="1363" cy="403"/>
                <a:chOff x="1363" y="883"/>
                <a:chExt cx="1363" cy="403"/>
              </a:xfrm>
            </p:grpSpPr>
            <p:sp>
              <p:nvSpPr>
                <p:cNvPr id="10310" name="Rectangle 9"/>
                <p:cNvSpPr>
                  <a:spLocks noChangeArrowheads="1"/>
                </p:cNvSpPr>
                <p:nvPr/>
              </p:nvSpPr>
              <p:spPr bwMode="auto">
                <a:xfrm>
                  <a:off x="1406" y="88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second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11" name="Rectangle 39"/>
                <p:cNvSpPr>
                  <a:spLocks noChangeArrowheads="1"/>
                </p:cNvSpPr>
                <p:nvPr/>
              </p:nvSpPr>
              <p:spPr bwMode="auto">
                <a:xfrm>
                  <a:off x="1363" y="88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726" y="883"/>
                <a:ext cx="1363" cy="403"/>
                <a:chOff x="2726" y="883"/>
                <a:chExt cx="1363" cy="403"/>
              </a:xfrm>
            </p:grpSpPr>
            <p:sp>
              <p:nvSpPr>
                <p:cNvPr id="10308" name="Rectangle 10"/>
                <p:cNvSpPr>
                  <a:spLocks noChangeArrowheads="1"/>
                </p:cNvSpPr>
                <p:nvPr/>
              </p:nvSpPr>
              <p:spPr bwMode="auto">
                <a:xfrm>
                  <a:off x="2769" y="88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s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9" name="Rectangle 41"/>
                <p:cNvSpPr>
                  <a:spLocks noChangeArrowheads="1"/>
                </p:cNvSpPr>
                <p:nvPr/>
              </p:nvSpPr>
              <p:spPr bwMode="auto">
                <a:xfrm>
                  <a:off x="2726" y="88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0" y="1286"/>
                <a:ext cx="1363" cy="403"/>
                <a:chOff x="0" y="1286"/>
                <a:chExt cx="1363" cy="403"/>
              </a:xfrm>
            </p:grpSpPr>
            <p:sp>
              <p:nvSpPr>
                <p:cNvPr id="10306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28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Length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7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28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1363" y="1286"/>
                <a:ext cx="1363" cy="403"/>
                <a:chOff x="1363" y="1286"/>
                <a:chExt cx="1363" cy="403"/>
              </a:xfrm>
            </p:grpSpPr>
            <p:sp>
              <p:nvSpPr>
                <p:cNvPr id="103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406" y="128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meter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5" name="Rectangle 45"/>
                <p:cNvSpPr>
                  <a:spLocks noChangeArrowheads="1"/>
                </p:cNvSpPr>
                <p:nvPr/>
              </p:nvSpPr>
              <p:spPr bwMode="auto">
                <a:xfrm>
                  <a:off x="1363" y="128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4" name="Group 48"/>
              <p:cNvGrpSpPr>
                <a:grpSpLocks/>
              </p:cNvGrpSpPr>
              <p:nvPr/>
            </p:nvGrpSpPr>
            <p:grpSpPr bwMode="auto">
              <a:xfrm>
                <a:off x="2726" y="1286"/>
                <a:ext cx="1363" cy="403"/>
                <a:chOff x="2726" y="1286"/>
                <a:chExt cx="1363" cy="403"/>
              </a:xfrm>
            </p:grpSpPr>
            <p:sp>
              <p:nvSpPr>
                <p:cNvPr id="10302" name="Rectangle 13"/>
                <p:cNvSpPr>
                  <a:spLocks noChangeArrowheads="1"/>
                </p:cNvSpPr>
                <p:nvPr/>
              </p:nvSpPr>
              <p:spPr bwMode="auto">
                <a:xfrm>
                  <a:off x="2769" y="128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3" name="Rectangle 47"/>
                <p:cNvSpPr>
                  <a:spLocks noChangeArrowheads="1"/>
                </p:cNvSpPr>
                <p:nvPr/>
              </p:nvSpPr>
              <p:spPr bwMode="auto">
                <a:xfrm>
                  <a:off x="2726" y="128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>
                <a:off x="0" y="1689"/>
                <a:ext cx="1363" cy="403"/>
                <a:chOff x="0" y="1689"/>
                <a:chExt cx="1363" cy="403"/>
              </a:xfrm>
            </p:grpSpPr>
            <p:sp>
              <p:nvSpPr>
                <p:cNvPr id="10300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68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Mass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1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168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1363" y="1689"/>
                <a:ext cx="1363" cy="403"/>
                <a:chOff x="1363" y="1689"/>
                <a:chExt cx="1363" cy="403"/>
              </a:xfrm>
            </p:grpSpPr>
            <p:sp>
              <p:nvSpPr>
                <p:cNvPr id="10298" name="Rectangle 15"/>
                <p:cNvSpPr>
                  <a:spLocks noChangeArrowheads="1"/>
                </p:cNvSpPr>
                <p:nvPr/>
              </p:nvSpPr>
              <p:spPr bwMode="auto">
                <a:xfrm>
                  <a:off x="1406" y="168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kilogram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9" name="Rectangle 51"/>
                <p:cNvSpPr>
                  <a:spLocks noChangeArrowheads="1"/>
                </p:cNvSpPr>
                <p:nvPr/>
              </p:nvSpPr>
              <p:spPr bwMode="auto">
                <a:xfrm>
                  <a:off x="1363" y="168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>
                <a:off x="2726" y="1689"/>
                <a:ext cx="1363" cy="403"/>
                <a:chOff x="2726" y="1689"/>
                <a:chExt cx="1363" cy="403"/>
              </a:xfrm>
            </p:grpSpPr>
            <p:sp>
              <p:nvSpPr>
                <p:cNvPr id="10296" name="Rectangle 16"/>
                <p:cNvSpPr>
                  <a:spLocks noChangeArrowheads="1"/>
                </p:cNvSpPr>
                <p:nvPr/>
              </p:nvSpPr>
              <p:spPr bwMode="auto">
                <a:xfrm>
                  <a:off x="2769" y="168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kg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26" y="168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" name="Group 56"/>
              <p:cNvGrpSpPr>
                <a:grpSpLocks/>
              </p:cNvGrpSpPr>
              <p:nvPr/>
            </p:nvGrpSpPr>
            <p:grpSpPr bwMode="auto">
              <a:xfrm>
                <a:off x="0" y="2092"/>
                <a:ext cx="1363" cy="403"/>
                <a:chOff x="0" y="2092"/>
                <a:chExt cx="1363" cy="403"/>
              </a:xfrm>
            </p:grpSpPr>
            <p:sp>
              <p:nvSpPr>
                <p:cNvPr id="10294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209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Electric current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5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09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" name="Group 58"/>
              <p:cNvGrpSpPr>
                <a:grpSpLocks/>
              </p:cNvGrpSpPr>
              <p:nvPr/>
            </p:nvGrpSpPr>
            <p:grpSpPr bwMode="auto">
              <a:xfrm>
                <a:off x="1363" y="2092"/>
                <a:ext cx="1363" cy="403"/>
                <a:chOff x="1363" y="2092"/>
                <a:chExt cx="1363" cy="403"/>
              </a:xfrm>
            </p:grpSpPr>
            <p:sp>
              <p:nvSpPr>
                <p:cNvPr id="10292" name="Rectangle 18"/>
                <p:cNvSpPr>
                  <a:spLocks noChangeArrowheads="1"/>
                </p:cNvSpPr>
                <p:nvPr/>
              </p:nvSpPr>
              <p:spPr bwMode="auto">
                <a:xfrm>
                  <a:off x="1406" y="209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ampere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3" name="Rectangle 57"/>
                <p:cNvSpPr>
                  <a:spLocks noChangeArrowheads="1"/>
                </p:cNvSpPr>
                <p:nvPr/>
              </p:nvSpPr>
              <p:spPr bwMode="auto">
                <a:xfrm>
                  <a:off x="1363" y="209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0" name="Group 60"/>
              <p:cNvGrpSpPr>
                <a:grpSpLocks/>
              </p:cNvGrpSpPr>
              <p:nvPr/>
            </p:nvGrpSpPr>
            <p:grpSpPr bwMode="auto">
              <a:xfrm>
                <a:off x="2726" y="2092"/>
                <a:ext cx="1363" cy="403"/>
                <a:chOff x="2726" y="2092"/>
                <a:chExt cx="1363" cy="403"/>
              </a:xfrm>
            </p:grpSpPr>
            <p:sp>
              <p:nvSpPr>
                <p:cNvPr id="1029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69" y="209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A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1" name="Rectangle 59"/>
                <p:cNvSpPr>
                  <a:spLocks noChangeArrowheads="1"/>
                </p:cNvSpPr>
                <p:nvPr/>
              </p:nvSpPr>
              <p:spPr bwMode="auto">
                <a:xfrm>
                  <a:off x="2726" y="209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1" name="Group 62"/>
              <p:cNvGrpSpPr>
                <a:grpSpLocks/>
              </p:cNvGrpSpPr>
              <p:nvPr/>
            </p:nvGrpSpPr>
            <p:grpSpPr bwMode="auto">
              <a:xfrm>
                <a:off x="0" y="2495"/>
                <a:ext cx="1363" cy="403"/>
                <a:chOff x="0" y="2495"/>
                <a:chExt cx="1363" cy="403"/>
              </a:xfrm>
            </p:grpSpPr>
            <p:sp>
              <p:nvSpPr>
                <p:cNvPr id="10288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2495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Temperature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9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2495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1363" y="2495"/>
                <a:ext cx="1363" cy="403"/>
                <a:chOff x="1363" y="2495"/>
                <a:chExt cx="1363" cy="403"/>
              </a:xfrm>
            </p:grpSpPr>
            <p:sp>
              <p:nvSpPr>
                <p:cNvPr id="10286" name="Rectangle 21"/>
                <p:cNvSpPr>
                  <a:spLocks noChangeArrowheads="1"/>
                </p:cNvSpPr>
                <p:nvPr/>
              </p:nvSpPr>
              <p:spPr bwMode="auto">
                <a:xfrm>
                  <a:off x="1406" y="2495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kelvin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7" name="Rectangle 63"/>
                <p:cNvSpPr>
                  <a:spLocks noChangeArrowheads="1"/>
                </p:cNvSpPr>
                <p:nvPr/>
              </p:nvSpPr>
              <p:spPr bwMode="auto">
                <a:xfrm>
                  <a:off x="1363" y="2495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3" name="Group 66"/>
              <p:cNvGrpSpPr>
                <a:grpSpLocks/>
              </p:cNvGrpSpPr>
              <p:nvPr/>
            </p:nvGrpSpPr>
            <p:grpSpPr bwMode="auto">
              <a:xfrm>
                <a:off x="2726" y="2495"/>
                <a:ext cx="1363" cy="403"/>
                <a:chOff x="2726" y="2495"/>
                <a:chExt cx="1363" cy="403"/>
              </a:xfrm>
            </p:grpSpPr>
            <p:sp>
              <p:nvSpPr>
                <p:cNvPr id="10284" name="Rectangle 22"/>
                <p:cNvSpPr>
                  <a:spLocks noChangeArrowheads="1"/>
                </p:cNvSpPr>
                <p:nvPr/>
              </p:nvSpPr>
              <p:spPr bwMode="auto">
                <a:xfrm>
                  <a:off x="2769" y="2495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K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5" name="Rectangle 65"/>
                <p:cNvSpPr>
                  <a:spLocks noChangeArrowheads="1"/>
                </p:cNvSpPr>
                <p:nvPr/>
              </p:nvSpPr>
              <p:spPr bwMode="auto">
                <a:xfrm>
                  <a:off x="2726" y="2495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4" name="Group 68"/>
              <p:cNvGrpSpPr>
                <a:grpSpLocks/>
              </p:cNvGrpSpPr>
              <p:nvPr/>
            </p:nvGrpSpPr>
            <p:grpSpPr bwMode="auto">
              <a:xfrm>
                <a:off x="0" y="2898"/>
                <a:ext cx="1363" cy="403"/>
                <a:chOff x="0" y="2898"/>
                <a:chExt cx="1363" cy="403"/>
              </a:xfrm>
            </p:grpSpPr>
            <p:sp>
              <p:nvSpPr>
                <p:cNvPr id="10282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2898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1800">
                      <a:cs typeface="Times New Roman" pitchFamily="18" charset="0"/>
                    </a:rPr>
                    <a:t>Amount of substance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3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898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1363" y="2898"/>
                <a:ext cx="1363" cy="403"/>
                <a:chOff x="1363" y="2898"/>
                <a:chExt cx="1363" cy="403"/>
              </a:xfrm>
            </p:grpSpPr>
            <p:sp>
              <p:nvSpPr>
                <p:cNvPr id="10280" name="Rectangle 24"/>
                <p:cNvSpPr>
                  <a:spLocks noChangeArrowheads="1"/>
                </p:cNvSpPr>
                <p:nvPr/>
              </p:nvSpPr>
              <p:spPr bwMode="auto">
                <a:xfrm>
                  <a:off x="1406" y="2898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mole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1" name="Rectangle 69"/>
                <p:cNvSpPr>
                  <a:spLocks noChangeArrowheads="1"/>
                </p:cNvSpPr>
                <p:nvPr/>
              </p:nvSpPr>
              <p:spPr bwMode="auto">
                <a:xfrm>
                  <a:off x="1363" y="2898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6" name="Group 72"/>
              <p:cNvGrpSpPr>
                <a:grpSpLocks/>
              </p:cNvGrpSpPr>
              <p:nvPr/>
            </p:nvGrpSpPr>
            <p:grpSpPr bwMode="auto">
              <a:xfrm>
                <a:off x="2726" y="2898"/>
                <a:ext cx="1363" cy="403"/>
                <a:chOff x="2726" y="2898"/>
                <a:chExt cx="1363" cy="403"/>
              </a:xfrm>
            </p:grpSpPr>
            <p:sp>
              <p:nvSpPr>
                <p:cNvPr id="10278" name="Rectangle 25"/>
                <p:cNvSpPr>
                  <a:spLocks noChangeArrowheads="1"/>
                </p:cNvSpPr>
                <p:nvPr/>
              </p:nvSpPr>
              <p:spPr bwMode="auto">
                <a:xfrm>
                  <a:off x="2769" y="2898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mol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79" name="Rectangle 71"/>
                <p:cNvSpPr>
                  <a:spLocks noChangeArrowheads="1"/>
                </p:cNvSpPr>
                <p:nvPr/>
              </p:nvSpPr>
              <p:spPr bwMode="auto">
                <a:xfrm>
                  <a:off x="2726" y="2898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7" name="Group 74"/>
              <p:cNvGrpSpPr>
                <a:grpSpLocks/>
              </p:cNvGrpSpPr>
              <p:nvPr/>
            </p:nvGrpSpPr>
            <p:grpSpPr bwMode="auto">
              <a:xfrm>
                <a:off x="0" y="3301"/>
                <a:ext cx="1363" cy="403"/>
                <a:chOff x="0" y="3301"/>
                <a:chExt cx="1363" cy="403"/>
              </a:xfrm>
            </p:grpSpPr>
            <p:sp>
              <p:nvSpPr>
                <p:cNvPr id="10276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3301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1800">
                      <a:cs typeface="Times New Roman" pitchFamily="18" charset="0"/>
                    </a:rPr>
                    <a:t>Luminous intensity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77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3301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8" name="Group 76"/>
              <p:cNvGrpSpPr>
                <a:grpSpLocks/>
              </p:cNvGrpSpPr>
              <p:nvPr/>
            </p:nvGrpSpPr>
            <p:grpSpPr bwMode="auto">
              <a:xfrm>
                <a:off x="1363" y="3301"/>
                <a:ext cx="1363" cy="403"/>
                <a:chOff x="1363" y="3301"/>
                <a:chExt cx="1363" cy="403"/>
              </a:xfrm>
            </p:grpSpPr>
            <p:sp>
              <p:nvSpPr>
                <p:cNvPr id="10274" name="Rectangle 27"/>
                <p:cNvSpPr>
                  <a:spLocks noChangeArrowheads="1"/>
                </p:cNvSpPr>
                <p:nvPr/>
              </p:nvSpPr>
              <p:spPr bwMode="auto">
                <a:xfrm>
                  <a:off x="1406" y="3301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candela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75" name="Rectangle 75"/>
                <p:cNvSpPr>
                  <a:spLocks noChangeArrowheads="1"/>
                </p:cNvSpPr>
                <p:nvPr/>
              </p:nvSpPr>
              <p:spPr bwMode="auto">
                <a:xfrm>
                  <a:off x="1363" y="3301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" name="Group 78"/>
              <p:cNvGrpSpPr>
                <a:grpSpLocks/>
              </p:cNvGrpSpPr>
              <p:nvPr/>
            </p:nvGrpSpPr>
            <p:grpSpPr bwMode="auto">
              <a:xfrm>
                <a:off x="2726" y="3301"/>
                <a:ext cx="1363" cy="403"/>
                <a:chOff x="2726" y="3301"/>
                <a:chExt cx="1363" cy="403"/>
              </a:xfrm>
            </p:grpSpPr>
            <p:sp>
              <p:nvSpPr>
                <p:cNvPr id="10272" name="Rectangle 28"/>
                <p:cNvSpPr>
                  <a:spLocks noChangeArrowheads="1"/>
                </p:cNvSpPr>
                <p:nvPr/>
              </p:nvSpPr>
              <p:spPr bwMode="auto">
                <a:xfrm>
                  <a:off x="2769" y="3301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cd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73" name="Rectangle 77"/>
                <p:cNvSpPr>
                  <a:spLocks noChangeArrowheads="1"/>
                </p:cNvSpPr>
                <p:nvPr/>
              </p:nvSpPr>
              <p:spPr bwMode="auto">
                <a:xfrm>
                  <a:off x="2726" y="3301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</p:grpSp>
        <p:sp>
          <p:nvSpPr>
            <p:cNvPr id="10246" name="Rectangle 80"/>
            <p:cNvSpPr>
              <a:spLocks noChangeArrowheads="1"/>
            </p:cNvSpPr>
            <p:nvPr/>
          </p:nvSpPr>
          <p:spPr bwMode="auto">
            <a:xfrm>
              <a:off x="-3" y="-3"/>
              <a:ext cx="4095" cy="371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altLang="en-US"/>
            </a:p>
          </p:txBody>
        </p:sp>
      </p:grpSp>
      <p:sp>
        <p:nvSpPr>
          <p:cNvPr id="10243" name="Text Box 82"/>
          <p:cNvSpPr txBox="1">
            <a:spLocks noChangeArrowheads="1"/>
          </p:cNvSpPr>
          <p:nvPr/>
        </p:nvSpPr>
        <p:spPr bwMode="auto">
          <a:xfrm>
            <a:off x="1516062" y="76200"/>
            <a:ext cx="686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Base Quantities and Units: There are 7 of them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8363" y="6248400"/>
            <a:ext cx="5218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Units named after people are capitalized.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Complicated SI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3807"/>
            <a:ext cx="8305800" cy="67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667" y="609600"/>
            <a:ext cx="76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https://www.nist.gov/si-redefinition/kilogram-focus-history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27529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911</Words>
  <Application>Microsoft Macintosh PowerPoint</Application>
  <PresentationFormat>On-screen Show (4:3)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inherit</vt:lpstr>
      <vt:lpstr>Neue Helvetica W01</vt:lpstr>
      <vt:lpstr>Source Sans Pro Web</vt:lpstr>
      <vt:lpstr>Times New Roman</vt:lpstr>
      <vt:lpstr>Default Design</vt:lpstr>
      <vt:lpstr>C H A P T E R   1 Introduction and  The Nature of Physics </vt:lpstr>
      <vt:lpstr>Chapter Outline </vt:lpstr>
      <vt:lpstr>The Nature of Physics  </vt:lpstr>
      <vt:lpstr>Sub-Fields of Physics</vt:lpstr>
      <vt:lpstr>Relativistic Quantum Mechanics</vt:lpstr>
      <vt:lpstr>Historical Development</vt:lpstr>
      <vt:lpstr>Units of Measurement </vt:lpstr>
      <vt:lpstr>PowerPoint Presentation</vt:lpstr>
      <vt:lpstr>PowerPoint Presentation</vt:lpstr>
      <vt:lpstr>2019 SI Redefinition </vt:lpstr>
      <vt:lpstr>PowerPoint Presentation</vt:lpstr>
      <vt:lpstr>Accuracy and Precision</vt:lpstr>
      <vt:lpstr>Uncertainties in Calculations </vt:lpstr>
      <vt:lpstr>Significant Figures</vt:lpstr>
      <vt:lpstr>Approximation</vt:lpstr>
    </vt:vector>
  </TitlesOfParts>
  <Company>Winthrop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 Introduction and Mathematical Concepts</dc:title>
  <dc:creator>mahesp</dc:creator>
  <cp:lastModifiedBy>Microsoft Office User</cp:lastModifiedBy>
  <cp:revision>64</cp:revision>
  <dcterms:created xsi:type="dcterms:W3CDTF">2003-08-26T18:26:47Z</dcterms:created>
  <dcterms:modified xsi:type="dcterms:W3CDTF">2020-08-23T19:16:40Z</dcterms:modified>
</cp:coreProperties>
</file>