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304" r:id="rId4"/>
    <p:sldId id="264" r:id="rId5"/>
    <p:sldId id="265" r:id="rId6"/>
    <p:sldId id="266" r:id="rId7"/>
    <p:sldId id="289" r:id="rId8"/>
    <p:sldId id="286" r:id="rId9"/>
    <p:sldId id="287" r:id="rId10"/>
    <p:sldId id="272" r:id="rId11"/>
    <p:sldId id="295" r:id="rId12"/>
    <p:sldId id="273" r:id="rId13"/>
    <p:sldId id="296" r:id="rId14"/>
    <p:sldId id="274" r:id="rId15"/>
    <p:sldId id="292" r:id="rId16"/>
    <p:sldId id="293" r:id="rId17"/>
    <p:sldId id="303" r:id="rId18"/>
    <p:sldId id="30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56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30932-DFAC-46CA-9DEA-709A3E4AC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BDFFE-E40F-42D4-9A9F-D505758D3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CACB8-0E09-4362-A81D-BBEB9E2BF4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A1889-A64F-4C83-A246-FF3CDD3E9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D33BB-3291-4277-8F7E-F8A856420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C8197-ACFE-442A-A8A6-49AAD79C1D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2FACA-7C53-4154-BB9B-5F0C94086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A6B44-AC1A-4B68-92EE-40247E5CE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2BB90-FC5A-4302-AC50-A8F796E87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FA326-FF12-441B-BE41-C7169D870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0C42F-077F-4A34-9849-D6F8FEB90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8AE587-F369-4927-B207-0703BDEC47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Ch16: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Hooke’s Law and Simple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Harmonic Motion 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9999"/>
                </a:solidFill>
                <a:latin typeface="Arial" charset="0"/>
              </a:rPr>
              <a:t>Energy </a:t>
            </a:r>
            <a:r>
              <a:rPr lang="en-US" b="1" dirty="0">
                <a:solidFill>
                  <a:srgbClr val="009999"/>
                </a:solidFill>
                <a:latin typeface="Arial" charset="0"/>
              </a:rPr>
              <a:t>and Simple Harmonic Motion </a:t>
            </a:r>
          </a:p>
        </p:txBody>
      </p:sp>
      <p:pic>
        <p:nvPicPr>
          <p:cNvPr id="18435" name="Picture 3" descr="D:\PhsH\media\content\main\graphics\illustr\ch10\fig10_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133600"/>
            <a:ext cx="3292475" cy="3235325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 door-closing </a:t>
            </a:r>
            <a:r>
              <a:rPr lang="en-US">
                <a:solidFill>
                  <a:srgbClr val="009900"/>
                </a:solidFill>
                <a:cs typeface="Times New Roman" pitchFamily="18" charset="0"/>
              </a:rPr>
              <a:t>unit</a:t>
            </a:r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90600" y="3276600"/>
            <a:ext cx="327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>
                <a:solidFill>
                  <a:srgbClr val="009900"/>
                </a:solidFill>
                <a:cs typeface="Times New Roman" pitchFamily="18" charset="0"/>
              </a:rPr>
              <a:t>elastic potential energy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stored in the compressed </a:t>
            </a:r>
            <a:r>
              <a:rPr lang="en-US">
                <a:solidFill>
                  <a:srgbClr val="009900"/>
                </a:solidFill>
                <a:cs typeface="Times New Roman" pitchFamily="18" charset="0"/>
              </a:rPr>
              <a:t>spring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is used to close the door.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1079"/>
            <a:ext cx="7772400" cy="1143000"/>
          </a:xfrm>
        </p:spPr>
        <p:txBody>
          <a:bodyPr/>
          <a:lstStyle/>
          <a:p>
            <a:r>
              <a:rPr lang="en-US" dirty="0" smtClean="0"/>
              <a:t>Elastic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079"/>
            <a:ext cx="9144000" cy="44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CE1029"/>
                </a:solidFill>
                <a:latin typeface="Arial" charset="0"/>
                <a:cs typeface="Arial" charset="0"/>
              </a:rPr>
              <a:t>Elastic Potential Energy</a:t>
            </a:r>
            <a:r>
              <a:rPr lang="en-US" b="1">
                <a:solidFill>
                  <a:srgbClr val="009999"/>
                </a:solidFill>
                <a:latin typeface="Arial" charset="0"/>
              </a:rPr>
              <a:t/>
            </a:r>
            <a:br>
              <a:rPr lang="en-US" b="1">
                <a:solidFill>
                  <a:srgbClr val="009999"/>
                </a:solidFill>
                <a:latin typeface="Arial" charset="0"/>
              </a:rPr>
            </a:br>
            <a:endParaRPr lang="en-US" b="1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086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</a:t>
            </a:r>
            <a:r>
              <a:rPr lang="en-US" dirty="0">
                <a:solidFill>
                  <a:srgbClr val="009900"/>
                </a:solidFill>
              </a:rPr>
              <a:t>elastic potential energy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baseline="-30000" dirty="0" err="1"/>
              <a:t>elastic</a:t>
            </a:r>
            <a:r>
              <a:rPr lang="en-US" dirty="0"/>
              <a:t> is the energy that a </a:t>
            </a:r>
            <a:r>
              <a:rPr lang="en-US" dirty="0">
                <a:solidFill>
                  <a:srgbClr val="009900"/>
                </a:solidFill>
              </a:rPr>
              <a:t>spring</a:t>
            </a:r>
            <a:r>
              <a:rPr lang="en-US" dirty="0"/>
              <a:t> has by virtue of being stretched or compressed.</a:t>
            </a:r>
          </a:p>
          <a:p>
            <a:pPr>
              <a:spcBef>
                <a:spcPct val="50000"/>
              </a:spcBef>
            </a:pPr>
            <a:r>
              <a:rPr lang="en-US" dirty="0"/>
              <a:t>For an ideal spring that has a spring constant </a:t>
            </a:r>
            <a:r>
              <a:rPr lang="en-US" i="1" dirty="0"/>
              <a:t>k</a:t>
            </a:r>
            <a:r>
              <a:rPr lang="en-US" dirty="0"/>
              <a:t> and is stretched or compressed by an amount </a:t>
            </a:r>
            <a:r>
              <a:rPr lang="en-US" i="1" dirty="0"/>
              <a:t>x</a:t>
            </a:r>
            <a:r>
              <a:rPr lang="en-US" dirty="0"/>
              <a:t> relative to its unstrained length, the elastic </a:t>
            </a:r>
            <a:r>
              <a:rPr lang="en-US" dirty="0">
                <a:solidFill>
                  <a:srgbClr val="009900"/>
                </a:solidFill>
              </a:rPr>
              <a:t>potential energy</a:t>
            </a:r>
            <a:r>
              <a:rPr lang="en-US" dirty="0"/>
              <a:t> is </a:t>
            </a:r>
          </a:p>
        </p:txBody>
      </p:sp>
      <p:pic>
        <p:nvPicPr>
          <p:cNvPr id="19460" name="Picture 4" descr="http://edugen.wiley.com/edugen/courses/crs1000/art/math/c10/math0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86200"/>
            <a:ext cx="3048000" cy="719138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71600" y="51054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SI Unit of Elastic Potential Energy:</a:t>
            </a:r>
            <a:r>
              <a:rPr lang="en-US" dirty="0"/>
              <a:t> joule (J)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34"/>
            <a:ext cx="9144000" cy="1143000"/>
          </a:xfrm>
        </p:spPr>
        <p:txBody>
          <a:bodyPr/>
          <a:lstStyle/>
          <a:p>
            <a:r>
              <a:rPr lang="en-US" sz="4000" dirty="0"/>
              <a:t>Example 16.2 Calculating Stored Energy: A Tranquilizer Gun Spring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895600"/>
            <a:ext cx="2974735" cy="322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861" y="1285776"/>
            <a:ext cx="9033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/>
              <a:t>a) How much energy is stored in the spring of a tranquilizer</a:t>
            </a:r>
          </a:p>
          <a:p>
            <a:r>
              <a:rPr lang="en-US" dirty="0"/>
              <a:t>gun that has a force constant of 50.0 N/m and is compressed 0.150 m? (b) If you neglect friction and the mass of the spring, at what speed will </a:t>
            </a:r>
            <a:r>
              <a:rPr lang="en-US" dirty="0" smtClean="0"/>
              <a:t>a 2.00-g </a:t>
            </a:r>
            <a:r>
              <a:rPr lang="en-US" dirty="0"/>
              <a:t>projectile be ejected from the gun?</a:t>
            </a:r>
          </a:p>
        </p:txBody>
      </p:sp>
    </p:spTree>
    <p:extLst>
      <p:ext uri="{BB962C8B-B14F-4D97-AF65-F5344CB8AC3E}">
        <p14:creationId xmlns:p14="http://schemas.microsoft.com/office/powerpoint/2010/main" val="12284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Physics of Bungee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Jumping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0" y="3429000"/>
            <a:ext cx="86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0" y="3429000"/>
            <a:ext cx="86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0" y="3429000"/>
            <a:ext cx="86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572000" y="3429000"/>
            <a:ext cx="86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7" name="Picture 7" descr="D:\PhsH\media\content\main\graphics\illustr\ch10\fig10_18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74887"/>
            <a:ext cx="8537575" cy="4583113"/>
          </a:xfrm>
          <a:prstGeom prst="rect">
            <a:avLst/>
          </a:prstGeom>
          <a:noFill/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57200" y="6316663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914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As the Bungee jumper oscillates up and down at the end of the elastic cord, the total mechanical energy remains constant, to the extent that the non-conservative forces of </a:t>
            </a:r>
            <a:r>
              <a:rPr lang="en-US" dirty="0" smtClean="0">
                <a:solidFill>
                  <a:srgbClr val="009900"/>
                </a:solidFill>
                <a:cs typeface="Times New Roman" pitchFamily="18" charset="0"/>
              </a:rPr>
              <a:t>friction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and air resistance are negligible.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Pole-vaulting </a:t>
            </a:r>
            <a:b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149" name="Picture 5" descr="http://edugen.wiley.com/edugen/courses/crs1000/art/images/c10/np0069-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8580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dirty="0" smtClean="0"/>
              <a:t>The Simple Pendulum</a:t>
            </a:r>
            <a:endParaRPr lang="en-US" dirty="0"/>
          </a:p>
        </p:txBody>
      </p:sp>
      <p:pic>
        <p:nvPicPr>
          <p:cNvPr id="36866" name="Picture 2" descr="w04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5146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80348" y="2895600"/>
                <a:ext cx="1638654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348" y="2895600"/>
                <a:ext cx="1638654" cy="11835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48200" y="17526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period, </a:t>
            </a:r>
            <a:r>
              <a:rPr lang="en-US" i="1" dirty="0" smtClean="0"/>
              <a:t>T</a:t>
            </a:r>
            <a:r>
              <a:rPr lang="en-US" dirty="0" smtClean="0"/>
              <a:t> of a simple pendulum, of length </a:t>
            </a:r>
            <a:r>
              <a:rPr lang="en-US" i="1" dirty="0" smtClean="0"/>
              <a:t>L</a:t>
            </a:r>
            <a:r>
              <a:rPr lang="en-US" dirty="0" smtClean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376" y="0"/>
            <a:ext cx="7772400" cy="457200"/>
          </a:xfrm>
        </p:spPr>
        <p:txBody>
          <a:bodyPr/>
          <a:lstStyle/>
          <a:p>
            <a:pPr algn="l"/>
            <a:r>
              <a:rPr lang="en-US" sz="3200" dirty="0" smtClean="0"/>
              <a:t>Oscillating Mass on a Spring</a:t>
            </a:r>
            <a:endParaRPr lang="en-US" sz="32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3581400" cy="233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12" y="838200"/>
            <a:ext cx="3743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29" y="838200"/>
            <a:ext cx="45624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29" y="838200"/>
            <a:ext cx="45910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06" y="838200"/>
            <a:ext cx="45910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77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318" y="0"/>
            <a:ext cx="7772400" cy="838200"/>
          </a:xfrm>
        </p:spPr>
        <p:txBody>
          <a:bodyPr/>
          <a:lstStyle/>
          <a:p>
            <a:r>
              <a:rPr lang="en-US" dirty="0" smtClean="0"/>
              <a:t>Oscillating mass on a spring</a:t>
            </a:r>
            <a:endParaRPr lang="en-US" dirty="0"/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814388"/>
            <a:ext cx="5402193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7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CE1029"/>
                </a:solidFill>
                <a:latin typeface="Arial" charset="0"/>
                <a:cs typeface="Arial" charset="0"/>
              </a:rPr>
              <a:t>HOOKE'S LAW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667000" y="1371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restoring force of an ideal spring is given by,</a:t>
            </a:r>
            <a:endParaRPr lang="en-US" dirty="0"/>
          </a:p>
        </p:txBody>
      </p:sp>
      <p:pic>
        <p:nvPicPr>
          <p:cNvPr id="26628" name="Picture 4" descr="http://edugen.wiley.com/edugen/courses/crs1000/art/math/c10/math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1889125" cy="385763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657600" y="3236259"/>
            <a:ext cx="5486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where </a:t>
            </a:r>
            <a:r>
              <a:rPr lang="en-US" i="1" dirty="0"/>
              <a:t>k</a:t>
            </a:r>
            <a:r>
              <a:rPr lang="en-US" dirty="0"/>
              <a:t> is the </a:t>
            </a:r>
            <a:r>
              <a:rPr lang="en-US" dirty="0">
                <a:solidFill>
                  <a:srgbClr val="009900"/>
                </a:solidFill>
              </a:rPr>
              <a:t>spring</a:t>
            </a:r>
            <a:r>
              <a:rPr lang="en-US" dirty="0"/>
              <a:t> </a:t>
            </a:r>
            <a:r>
              <a:rPr lang="en-US"/>
              <a:t>constant </a:t>
            </a:r>
            <a:r>
              <a:rPr lang="en-US" smtClean="0"/>
              <a:t>(or force constant) and </a:t>
            </a:r>
            <a:r>
              <a:rPr lang="en-US" i="1" dirty="0"/>
              <a:t>x</a:t>
            </a:r>
            <a:r>
              <a:rPr lang="en-US" dirty="0"/>
              <a:t> is the </a:t>
            </a:r>
            <a:r>
              <a:rPr lang="en-US" dirty="0">
                <a:solidFill>
                  <a:srgbClr val="009900"/>
                </a:solidFill>
              </a:rPr>
              <a:t>displacement</a:t>
            </a:r>
            <a:r>
              <a:rPr lang="en-US" dirty="0"/>
              <a:t> of the spring from its unstrained length. 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The </a:t>
            </a:r>
            <a:r>
              <a:rPr lang="en-US" dirty="0"/>
              <a:t>minus sign indicates that the restoring </a:t>
            </a:r>
            <a:r>
              <a:rPr lang="en-US" dirty="0">
                <a:solidFill>
                  <a:srgbClr val="009900"/>
                </a:solidFill>
              </a:rPr>
              <a:t>force</a:t>
            </a:r>
            <a:r>
              <a:rPr lang="en-US" dirty="0"/>
              <a:t> always points in a direction opposite to the displacement of the spring.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5943600"/>
            <a:ext cx="2582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smtClean="0"/>
              <a:t>SI unit of k = N/m.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4648200"/>
            <a:ext cx="320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9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 smtClean="0"/>
              <a:t>Measuring the Spring Constant, k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11334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71587"/>
            <a:ext cx="2038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72783"/>
            <a:ext cx="29337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338793"/>
            <a:ext cx="37909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edugen.wiley.com/edugen/courses/crs1000/art/math/c10/math00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0232" y="3189026"/>
            <a:ext cx="1466850" cy="2995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67126" y="4224665"/>
            <a:ext cx="1685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W = k x</a:t>
            </a:r>
            <a:endParaRPr lang="en-US" sz="2800" b="1" i="1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06388"/>
            <a:ext cx="18859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59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CE1029"/>
                </a:solidFill>
                <a:latin typeface="Arial" charset="0"/>
                <a:cs typeface="Arial" charset="0"/>
              </a:rPr>
              <a:t>Simple Harmonic Motion</a:t>
            </a:r>
          </a:p>
        </p:txBody>
      </p:sp>
      <p:pic>
        <p:nvPicPr>
          <p:cNvPr id="10245" name="Picture 5" descr="http://edugen.wiley.com/edugen/courses/crs1000/art/images/c10/nw0387-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2857500" cy="3086100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09600" y="48768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When there is a restoring force, F = -</a:t>
            </a:r>
            <a:r>
              <a:rPr lang="en-US" b="1" i="1" dirty="0" err="1"/>
              <a:t>kx</a:t>
            </a:r>
            <a:r>
              <a:rPr lang="en-US" b="1" i="1" dirty="0"/>
              <a:t>, simple harmonic motion occurs.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E1029"/>
                </a:solidFill>
                <a:latin typeface="Arial" charset="0"/>
                <a:cs typeface="Arial" charset="0"/>
              </a:rPr>
              <a:t>Position VS. Time graph</a:t>
            </a:r>
          </a:p>
        </p:txBody>
      </p:sp>
      <p:pic>
        <p:nvPicPr>
          <p:cNvPr id="11269" name="Picture 5" descr="F:\PhsH\media\content\main\graphics\illustr\ch10\fig10_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5761038" cy="357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991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3399"/>
                </a:solidFill>
                <a:latin typeface="verdana" pitchFamily="34" charset="0"/>
                <a:cs typeface="Arial" charset="0"/>
              </a:rPr>
              <a:t>Amplitude, Period, and Frequency</a:t>
            </a:r>
            <a:r>
              <a:rPr lang="en-US" b="1" dirty="0">
                <a:solidFill>
                  <a:srgbClr val="CE1029"/>
                </a:solidFill>
                <a:latin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CE1029"/>
                </a:solidFill>
                <a:latin typeface="Arial" charset="0"/>
                <a:cs typeface="Arial" charset="0"/>
              </a:rPr>
            </a:br>
            <a:endParaRPr lang="en-US" b="1" dirty="0">
              <a:solidFill>
                <a:srgbClr val="CE1029"/>
              </a:solidFill>
              <a:latin typeface="Arial" charset="0"/>
              <a:cs typeface="Arial" charset="0"/>
            </a:endParaRPr>
          </a:p>
        </p:txBody>
      </p:sp>
      <p:pic>
        <p:nvPicPr>
          <p:cNvPr id="12293" name="Picture 5" descr="math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1187" y="1676400"/>
            <a:ext cx="5992813" cy="549275"/>
          </a:xfrm>
          <a:prstGeom prst="rect">
            <a:avLst/>
          </a:prstGeom>
          <a:noFill/>
        </p:spPr>
      </p:pic>
      <p:pic>
        <p:nvPicPr>
          <p:cNvPr id="12295" name="Picture 7" descr="nw0390-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2708275" cy="2892425"/>
          </a:xfrm>
          <a:prstGeom prst="rect">
            <a:avLst/>
          </a:prstGeom>
          <a:noFill/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09600" y="3810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Amplitude is the magnitude of the maximum displacement.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5720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 time required to complete one cycle is the </a:t>
            </a:r>
            <a:r>
              <a:rPr lang="en-US" b="1" i="1" dirty="0" smtClean="0"/>
              <a:t>period,</a:t>
            </a:r>
            <a:r>
              <a:rPr lang="en-US" i="1" dirty="0" smtClean="0"/>
              <a:t> T.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5181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 </a:t>
            </a:r>
            <a:r>
              <a:rPr lang="en-US" b="1" i="1" dirty="0" smtClean="0"/>
              <a:t>frequency</a:t>
            </a:r>
            <a:r>
              <a:rPr lang="en-US" i="1" dirty="0" smtClean="0"/>
              <a:t> f</a:t>
            </a:r>
            <a:r>
              <a:rPr lang="en-US" dirty="0" smtClean="0"/>
              <a:t> is the number of cycles of the motion per second. </a:t>
            </a:r>
            <a:endParaRPr lang="en-US" dirty="0"/>
          </a:p>
        </p:txBody>
      </p:sp>
      <p:pic>
        <p:nvPicPr>
          <p:cNvPr id="8" name="Picture 6" descr="http://edugen.wiley.com/edugen/courses/crs1000/art/math/c10/math0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715000"/>
            <a:ext cx="1574878" cy="914400"/>
          </a:xfrm>
          <a:prstGeom prst="rect">
            <a:avLst/>
          </a:prstGeom>
          <a:noFill/>
        </p:spPr>
      </p:pic>
      <p:pic>
        <p:nvPicPr>
          <p:cNvPr id="9" name="Picture 6" descr="F:\PhsH\media\content\main\graphics\imgMath\16\ch10\eq10_1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562600"/>
            <a:ext cx="2667000" cy="1133039"/>
          </a:xfrm>
          <a:prstGeom prst="rect">
            <a:avLst/>
          </a:prstGeom>
          <a:noFill/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438400"/>
            <a:ext cx="13906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33800" y="594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Angular frequency: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uild="p"/>
      <p:bldP spid="6" grpId="0" build="p"/>
      <p:bldP spid="7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Oscillating Mass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186238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143000" y="4191000"/>
          <a:ext cx="1676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r:id="rId3" imgW="774364" imgH="444307" progId="Equation.3">
                  <p:embed/>
                </p:oleObj>
              </mc:Choice>
              <mc:Fallback>
                <p:oleObj r:id="rId3" imgW="774364" imgH="444307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91000"/>
                        <a:ext cx="16764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02431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914400" y="5486400"/>
          <a:ext cx="24384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r:id="rId5" imgW="1091726" imgH="444307" progId="Equation.3">
                  <p:embed/>
                </p:oleObj>
              </mc:Choice>
              <mc:Fallback>
                <p:oleObj r:id="rId5" imgW="1091726" imgH="444307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86400"/>
                        <a:ext cx="2438400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7" name="Picture 7" descr="D:\PhsH\media\content\main\graphics\illustr\ch10\fig10_2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600200"/>
            <a:ext cx="2960688" cy="2811463"/>
          </a:xfrm>
          <a:prstGeom prst="rect">
            <a:avLst/>
          </a:prstGeom>
          <a:noFill/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09600" y="1828800"/>
            <a:ext cx="4648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cs typeface="Times New Roman" pitchFamily="18" charset="0"/>
              </a:rPr>
              <a:t>Consider a mass </a:t>
            </a:r>
            <a:r>
              <a:rPr lang="en-US" sz="1600" i="1" dirty="0">
                <a:cs typeface="Times New Roman" pitchFamily="18" charset="0"/>
              </a:rPr>
              <a:t>m</a:t>
            </a:r>
            <a:r>
              <a:rPr lang="en-US" sz="1600" dirty="0">
                <a:cs typeface="Times New Roman" pitchFamily="18" charset="0"/>
              </a:rPr>
              <a:t> attached to the end of a spring as shown.</a:t>
            </a:r>
            <a:r>
              <a:rPr lang="en-US" sz="1600" dirty="0"/>
              <a:t>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09600" y="2514600"/>
            <a:ext cx="4343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cs typeface="Times New Roman" pitchFamily="18" charset="0"/>
              </a:rPr>
              <a:t>If the mass is pulled down and released, it will undergo simple harmonic motion.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cs typeface="Times New Roman" pitchFamily="18" charset="0"/>
              </a:rPr>
              <a:t>The period depends on the spring constant, k and the mass m, as given below,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build="p"/>
      <p:bldP spid="3584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Astronauts Weigh Themselves While in Orbit?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38200" y="2438400"/>
            <a:ext cx="7391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Astronauts who spend long periods of time in orbit periodically measure their body masses as part of their health-maintenance programs.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On earth, it is simple to measure body mass, with a scale.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However, this procedure does not work in orbit, because both the scale and the astronaut are in free-fall and cannot press against each other.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Mass of an Astronaut</a:t>
            </a:r>
          </a:p>
        </p:txBody>
      </p:sp>
      <p:pic>
        <p:nvPicPr>
          <p:cNvPr id="33795" name="Picture 3" descr="http://edugen.wiley.com/edugen/courses/crs1000/art/images/c10/np0071-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447800"/>
            <a:ext cx="3429000" cy="2263775"/>
          </a:xfrm>
          <a:prstGeom prst="rect">
            <a:avLst/>
          </a:prstGeom>
          <a:noFill/>
        </p:spPr>
      </p:pic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447800" y="1981200"/>
          <a:ext cx="1676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r:id="rId4" imgW="774364" imgH="444307" progId="Equation.3">
                  <p:embed/>
                </p:oleObj>
              </mc:Choice>
              <mc:Fallback>
                <p:oleObj r:id="rId4" imgW="774364" imgH="44430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16764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38200" y="4335463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28600" y="4191000"/>
            <a:ext cx="8382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This device consists of a spring-mounted chair in which the astronaut sits. The chair is then started oscillating in simple harmonic motion. The period of the motion is measured electronically and is automatically converted into a value of the astronaut’s mass, after the mass of the chair is taken into account.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The spring used in one such device has a spring constant of 606 N/m, and the mass of the chair is 12.0 kg. The measured oscillation period is 2.41 s. Find the mass of the astronaut.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609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Microsoft Equation 3.0</vt:lpstr>
      <vt:lpstr>Ch16: Hooke’s Law and Simple Harmonic Motion  </vt:lpstr>
      <vt:lpstr>HOOKE'S LAW</vt:lpstr>
      <vt:lpstr>Measuring the Spring Constant, k</vt:lpstr>
      <vt:lpstr>Simple Harmonic Motion</vt:lpstr>
      <vt:lpstr>Position VS. Time graph</vt:lpstr>
      <vt:lpstr>Amplitude, Period, and Frequency </vt:lpstr>
      <vt:lpstr>Oscillating Mass</vt:lpstr>
      <vt:lpstr>How Do Astronauts Weigh Themselves While in Orbit?</vt:lpstr>
      <vt:lpstr>Mass of an Astronaut</vt:lpstr>
      <vt:lpstr>Energy and Simple Harmonic Motion </vt:lpstr>
      <vt:lpstr>Elastic Potential Energy</vt:lpstr>
      <vt:lpstr>Elastic Potential Energy </vt:lpstr>
      <vt:lpstr>Example 16.2 Calculating Stored Energy: A Tranquilizer Gun Spring</vt:lpstr>
      <vt:lpstr>Physics of Bungee Jumping </vt:lpstr>
      <vt:lpstr>Pole-vaulting  </vt:lpstr>
      <vt:lpstr>The Simple Pendulum</vt:lpstr>
      <vt:lpstr>Oscillating Mass on a Spring</vt:lpstr>
      <vt:lpstr>Oscillating mass on a spring</vt:lpstr>
    </vt:vector>
  </TitlesOfParts>
  <Company>Winthrop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H A P T E R   10 Simple Harmonic Motion and Elasticity</dc:title>
  <dc:creator>visitor</dc:creator>
  <cp:lastModifiedBy>Maheswaranathan, Ponn</cp:lastModifiedBy>
  <cp:revision>47</cp:revision>
  <dcterms:created xsi:type="dcterms:W3CDTF">2003-10-28T17:16:55Z</dcterms:created>
  <dcterms:modified xsi:type="dcterms:W3CDTF">2016-11-01T15:32:12Z</dcterms:modified>
</cp:coreProperties>
</file>