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5" r:id="rId2"/>
    <p:sldId id="286" r:id="rId3"/>
    <p:sldId id="269" r:id="rId4"/>
    <p:sldId id="281" r:id="rId5"/>
    <p:sldId id="272" r:id="rId6"/>
    <p:sldId id="273" r:id="rId7"/>
    <p:sldId id="275" r:id="rId8"/>
    <p:sldId id="277" r:id="rId9"/>
    <p:sldId id="278" r:id="rId10"/>
    <p:sldId id="282" r:id="rId11"/>
    <p:sldId id="283" r:id="rId12"/>
    <p:sldId id="279" r:id="rId1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56"/>
  </p:normalViewPr>
  <p:slideViewPr>
    <p:cSldViewPr>
      <p:cViewPr>
        <p:scale>
          <a:sx n="113" d="100"/>
          <a:sy n="113" d="100"/>
        </p:scale>
        <p:origin x="-20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FA28BAA-297D-4BC0-8ED8-D2E4FE60173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5BA08EC-BA8D-4BD9-9C41-54218D87215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BFFEED4-16B3-43F7-904C-415197F74AF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5C89601-4642-47E2-B384-4C4EEF9D6A8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F4AB345-84CD-46FF-8F6F-668FE0929F1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B56FA48-ACF9-4223-9FCE-8F914D923C0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5EA1983-D937-425F-B3D3-79013373CD4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820460E-0863-4F07-B887-869E0054F99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9212C38-94B4-41B4-8514-1A1F1B106A0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87B94C5-E43F-4510-89DE-D7A1968E34A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CA75080-4906-4921-8B9C-0DD4631F53B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6115512-3DCE-49B5-BCCA-372A1E53BBF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17.png"/><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dirty="0" smtClean="0"/>
              <a:t>Fluid Dynamics</a:t>
            </a:r>
            <a:endParaRPr lang="en-US" dirty="0"/>
          </a:p>
        </p:txBody>
      </p:sp>
      <p:sp>
        <p:nvSpPr>
          <p:cNvPr id="3" name="Content Placeholder 2"/>
          <p:cNvSpPr>
            <a:spLocks noGrp="1"/>
          </p:cNvSpPr>
          <p:nvPr>
            <p:ph idx="1"/>
          </p:nvPr>
        </p:nvSpPr>
        <p:spPr>
          <a:xfrm>
            <a:off x="762000" y="1676400"/>
            <a:ext cx="7772400" cy="4114800"/>
          </a:xfrm>
        </p:spPr>
        <p:txBody>
          <a:bodyPr/>
          <a:lstStyle/>
          <a:p>
            <a:r>
              <a:rPr lang="en-US" dirty="0" smtClean="0"/>
              <a:t>So far we have seen Fluid Statics</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152400"/>
            <a:ext cx="8686800" cy="1569660"/>
          </a:xfrm>
          <a:prstGeom prst="rect">
            <a:avLst/>
          </a:prstGeom>
        </p:spPr>
        <p:txBody>
          <a:bodyPr wrap="square">
            <a:spAutoFit/>
          </a:bodyPr>
          <a:lstStyle/>
          <a:p>
            <a:pPr lvl="0"/>
            <a:r>
              <a:rPr lang="en-US" dirty="0" smtClean="0">
                <a:solidFill>
                  <a:srgbClr val="000000"/>
                </a:solidFill>
                <a:latin typeface="Arial" pitchFamily="34" charset="0"/>
                <a:ea typeface="Times New Roman" pitchFamily="18" charset="0"/>
                <a:cs typeface="Arial" pitchFamily="34" charset="0"/>
              </a:rPr>
              <a:t>An </a:t>
            </a:r>
            <a:r>
              <a:rPr lang="en-US" dirty="0" smtClean="0">
                <a:solidFill>
                  <a:srgbClr val="000000"/>
                </a:solidFill>
                <a:latin typeface="Arial" pitchFamily="34" charset="0"/>
                <a:ea typeface="Times New Roman" pitchFamily="18" charset="0"/>
                <a:cs typeface="Arial" pitchFamily="34" charset="0"/>
              </a:rPr>
              <a:t>airplane wing is designed so that the speed of the air across the top of the wing is 251 m/s when the speed of the air below the wing is 225 m/s. The density of the air is 1.29 kg/m</a:t>
            </a:r>
            <a:r>
              <a:rPr lang="en-US" baseline="30000" dirty="0" smtClean="0">
                <a:solidFill>
                  <a:srgbClr val="000000"/>
                </a:solidFill>
                <a:latin typeface="Arial" pitchFamily="34" charset="0"/>
                <a:ea typeface="Times New Roman" pitchFamily="18" charset="0"/>
                <a:cs typeface="Arial" pitchFamily="34" charset="0"/>
              </a:rPr>
              <a:t>3</a:t>
            </a:r>
            <a:r>
              <a:rPr lang="en-US" dirty="0" smtClean="0">
                <a:solidFill>
                  <a:srgbClr val="000000"/>
                </a:solidFill>
                <a:latin typeface="Arial" pitchFamily="34" charset="0"/>
                <a:ea typeface="Times New Roman" pitchFamily="18" charset="0"/>
                <a:cs typeface="Arial" pitchFamily="34" charset="0"/>
              </a:rPr>
              <a:t>. What is the lifting force on a wing of area 24.0 m</a:t>
            </a:r>
            <a:r>
              <a:rPr lang="en-US" baseline="30000" dirty="0" smtClean="0">
                <a:solidFill>
                  <a:srgbClr val="000000"/>
                </a:solidFill>
                <a:latin typeface="Arial" pitchFamily="34" charset="0"/>
                <a:ea typeface="Times New Roman" pitchFamily="18" charset="0"/>
                <a:cs typeface="Arial" pitchFamily="34" charset="0"/>
              </a:rPr>
              <a:t>2</a:t>
            </a:r>
            <a:r>
              <a:rPr lang="en-US" dirty="0" smtClean="0">
                <a:solidFill>
                  <a:srgbClr val="000000"/>
                </a:solidFill>
                <a:latin typeface="Arial" pitchFamily="34" charset="0"/>
                <a:ea typeface="Times New Roman" pitchFamily="18" charset="0"/>
                <a:cs typeface="Arial" pitchFamily="34" charset="0"/>
              </a:rPr>
              <a:t>?</a:t>
            </a:r>
            <a:endParaRPr lang="en-US" sz="3600" dirty="0" smtClean="0">
              <a:latin typeface="Arial" pitchFamily="34" charset="0"/>
              <a:cs typeface="Arial" pitchFamily="34" charset="0"/>
            </a:endParaRPr>
          </a:p>
        </p:txBody>
      </p:sp>
      <p:pic>
        <p:nvPicPr>
          <p:cNvPr id="6" name="Picture 5"/>
          <p:cNvPicPr/>
          <p:nvPr/>
        </p:nvPicPr>
        <p:blipFill>
          <a:blip r:embed="rId2" cstate="print"/>
          <a:srcRect/>
          <a:stretch>
            <a:fillRect/>
          </a:stretch>
        </p:blipFill>
        <p:spPr bwMode="auto">
          <a:xfrm>
            <a:off x="5715000" y="2057400"/>
            <a:ext cx="2632075" cy="1717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1" name="Picture 5" descr="Two burrow openings at same vertical level. Velocity of air is 8.5m/s and 1.1m/s above left and right openings for deep and shallow burrows, respectively."/>
          <p:cNvPicPr>
            <a:picLocks noChangeAspect="1" noChangeArrowheads="1"/>
          </p:cNvPicPr>
          <p:nvPr/>
        </p:nvPicPr>
        <p:blipFill>
          <a:blip r:embed="rId2" cstate="print"/>
          <a:srcRect/>
          <a:stretch>
            <a:fillRect/>
          </a:stretch>
        </p:blipFill>
        <p:spPr bwMode="auto">
          <a:xfrm>
            <a:off x="5715000" y="2743200"/>
            <a:ext cx="3267075" cy="1828800"/>
          </a:xfrm>
          <a:prstGeom prst="rect">
            <a:avLst/>
          </a:prstGeom>
          <a:noFill/>
        </p:spPr>
      </p:pic>
      <p:sp>
        <p:nvSpPr>
          <p:cNvPr id="6" name="Rectangle 5"/>
          <p:cNvSpPr/>
          <p:nvPr/>
        </p:nvSpPr>
        <p:spPr>
          <a:xfrm>
            <a:off x="228600" y="762000"/>
            <a:ext cx="8610600" cy="2400657"/>
          </a:xfrm>
          <a:prstGeom prst="rect">
            <a:avLst/>
          </a:prstGeom>
        </p:spPr>
        <p:txBody>
          <a:bodyPr wrap="square">
            <a:spAutoFit/>
          </a:bodyPr>
          <a:lstStyle/>
          <a:p>
            <a:pPr lvl="0"/>
            <a:r>
              <a:rPr lang="en-US" sz="1800" dirty="0" smtClean="0">
                <a:solidFill>
                  <a:srgbClr val="000000"/>
                </a:solidFill>
                <a:latin typeface="Arial" pitchFamily="34" charset="0"/>
                <a:ea typeface="Times New Roman" pitchFamily="18" charset="0"/>
                <a:cs typeface="Arial" pitchFamily="34" charset="0"/>
              </a:rPr>
              <a:t>Prairie </a:t>
            </a:r>
            <a:r>
              <a:rPr lang="en-US" sz="1800" dirty="0" smtClean="0">
                <a:solidFill>
                  <a:srgbClr val="000000"/>
                </a:solidFill>
                <a:latin typeface="Arial" pitchFamily="34" charset="0"/>
                <a:ea typeface="Times New Roman" pitchFamily="18" charset="0"/>
                <a:cs typeface="Arial" pitchFamily="34" charset="0"/>
              </a:rPr>
              <a:t>dogs are burrowing rodents. They do not suffocate in their burrows, because the effect of air speed on pressure creates sufficient air circulation. The animals maintain a difference in the shapes of two entrances to the burrow, and because of this difference, the air </a:t>
            </a:r>
            <a:r>
              <a:rPr lang="en-US" sz="1800" dirty="0" smtClean="0">
                <a:latin typeface="Arial" pitchFamily="34" charset="0"/>
                <a:ea typeface="Times New Roman" pitchFamily="18" charset="0"/>
                <a:cs typeface="Arial" pitchFamily="34" charset="0"/>
              </a:rPr>
              <a:t>blows past the openings at different speeds, as the drawing indicates. Assuming that the openings are at the same vertical level, find the difference in air pressure between the openings and indicate which way the air circulates.</a:t>
            </a:r>
            <a:endParaRPr lang="en-US" sz="1800" dirty="0" smtClean="0">
              <a:latin typeface="Arial" pitchFamily="34" charset="0"/>
              <a:cs typeface="Arial" pitchFamily="34" charset="0"/>
            </a:endParaRPr>
          </a:p>
          <a:p>
            <a:pPr lvl="0" eaLnBrk="0" hangingPunct="0"/>
            <a:r>
              <a:rPr lang="en-US" dirty="0" smtClean="0">
                <a:latin typeface="Arial" pitchFamily="34" charset="0"/>
                <a:ea typeface="Times New Roman" pitchFamily="18" charset="0"/>
                <a:cs typeface="Arial" pitchFamily="34" charset="0"/>
              </a:rPr>
              <a:t>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76201" y="2209800"/>
            <a:ext cx="9067799" cy="2339102"/>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inherit"/>
                <a:cs typeface="Times New Roman" pitchFamily="18" charset="0"/>
              </a:rPr>
              <a:t>An aneurysm is an abnormal enlargement of a blood vessel such as the aorta. Because of the aneurysm, the normal cross-sectional area </a:t>
            </a:r>
            <a:r>
              <a:rPr kumimoji="0" lang="en-US" sz="2000" b="0" i="1" u="none" strike="noStrike" cap="none" normalizeH="0" baseline="0" dirty="0" smtClean="0">
                <a:ln>
                  <a:noFill/>
                </a:ln>
                <a:solidFill>
                  <a:srgbClr val="000000"/>
                </a:solidFill>
                <a:effectLst/>
                <a:latin typeface="inherit"/>
                <a:cs typeface="Times New Roman" pitchFamily="18" charset="0"/>
              </a:rPr>
              <a:t>A</a:t>
            </a:r>
            <a:r>
              <a:rPr kumimoji="0" lang="en-US" sz="2000" b="0" i="1" u="none" strike="noStrike" cap="none" normalizeH="0" baseline="-25000" dirty="0" smtClean="0">
                <a:ln>
                  <a:noFill/>
                </a:ln>
                <a:solidFill>
                  <a:srgbClr val="000000"/>
                </a:solidFill>
                <a:effectLst/>
                <a:latin typeface="inherit"/>
                <a:cs typeface="Times New Roman" pitchFamily="18" charset="0"/>
              </a:rPr>
              <a:t>1</a:t>
            </a:r>
            <a:r>
              <a:rPr kumimoji="0" lang="en-US" sz="2000" b="0" i="0" u="none" strike="noStrike" cap="none" normalizeH="0" baseline="0" dirty="0" smtClean="0">
                <a:ln>
                  <a:noFill/>
                </a:ln>
                <a:solidFill>
                  <a:srgbClr val="000000"/>
                </a:solidFill>
                <a:effectLst/>
                <a:latin typeface="inherit"/>
                <a:cs typeface="Times New Roman" pitchFamily="18" charset="0"/>
              </a:rPr>
              <a:t> of the aorta increases to a value of </a:t>
            </a:r>
            <a:r>
              <a:rPr kumimoji="0" lang="en-US" sz="2000" b="0" i="1" u="none" strike="noStrike" cap="none" normalizeH="0" baseline="0" dirty="0" smtClean="0">
                <a:ln>
                  <a:noFill/>
                </a:ln>
                <a:solidFill>
                  <a:srgbClr val="000000"/>
                </a:solidFill>
                <a:effectLst/>
                <a:latin typeface="inherit"/>
                <a:cs typeface="Times New Roman" pitchFamily="18" charset="0"/>
              </a:rPr>
              <a:t>A</a:t>
            </a:r>
            <a:r>
              <a:rPr kumimoji="0" lang="en-US" sz="2000" b="0" i="1" u="none" strike="noStrike" cap="none" normalizeH="0" baseline="-25000" dirty="0" smtClean="0">
                <a:ln>
                  <a:noFill/>
                </a:ln>
                <a:solidFill>
                  <a:srgbClr val="000000"/>
                </a:solidFill>
                <a:effectLst/>
                <a:latin typeface="inherit"/>
                <a:cs typeface="Times New Roman" pitchFamily="18" charset="0"/>
              </a:rPr>
              <a:t>2</a:t>
            </a:r>
            <a:r>
              <a:rPr kumimoji="0" lang="en-US" sz="2000" b="0" i="0" u="none" strike="noStrike" cap="none" normalizeH="0" baseline="0" dirty="0" smtClean="0">
                <a:ln>
                  <a:noFill/>
                </a:ln>
                <a:solidFill>
                  <a:srgbClr val="000000"/>
                </a:solidFill>
                <a:effectLst/>
                <a:latin typeface="inherit"/>
                <a:cs typeface="Times New Roman" pitchFamily="18" charset="0"/>
              </a:rPr>
              <a:t> = 1.7 </a:t>
            </a:r>
            <a:r>
              <a:rPr kumimoji="0" lang="en-US" sz="2000" b="0" i="1" u="none" strike="noStrike" cap="none" normalizeH="0" baseline="0" dirty="0" smtClean="0">
                <a:ln>
                  <a:noFill/>
                </a:ln>
                <a:solidFill>
                  <a:srgbClr val="000000"/>
                </a:solidFill>
                <a:effectLst/>
                <a:latin typeface="inherit"/>
                <a:cs typeface="Times New Roman" pitchFamily="18" charset="0"/>
              </a:rPr>
              <a:t>A</a:t>
            </a:r>
            <a:r>
              <a:rPr kumimoji="0" lang="en-US" sz="2000" b="0" i="1" u="none" strike="noStrike" cap="none" normalizeH="0" baseline="-25000" dirty="0" smtClean="0">
                <a:ln>
                  <a:noFill/>
                </a:ln>
                <a:solidFill>
                  <a:srgbClr val="000000"/>
                </a:solidFill>
                <a:effectLst/>
                <a:latin typeface="inherit"/>
                <a:cs typeface="Times New Roman" pitchFamily="18" charset="0"/>
              </a:rPr>
              <a:t>1</a:t>
            </a:r>
            <a:r>
              <a:rPr kumimoji="0" lang="en-US" sz="2000" b="0" i="0" u="none" strike="noStrike" cap="none" normalizeH="0" baseline="0" dirty="0" smtClean="0">
                <a:ln>
                  <a:noFill/>
                </a:ln>
                <a:solidFill>
                  <a:srgbClr val="000000"/>
                </a:solidFill>
                <a:effectLst/>
                <a:latin typeface="inherit"/>
                <a:cs typeface="Times New Roman" pitchFamily="18" charset="0"/>
              </a:rPr>
              <a:t>. The speed of the blood through a normal portion of the aorta is </a:t>
            </a:r>
            <a:r>
              <a:rPr kumimoji="0" lang="en-US" sz="2000" b="0" i="1" u="none" strike="noStrike" cap="none" normalizeH="0" baseline="0" dirty="0" smtClean="0">
                <a:ln>
                  <a:noFill/>
                </a:ln>
                <a:solidFill>
                  <a:srgbClr val="000000"/>
                </a:solidFill>
                <a:effectLst/>
                <a:latin typeface="inherit"/>
                <a:cs typeface="Times New Roman" pitchFamily="18" charset="0"/>
              </a:rPr>
              <a:t>v</a:t>
            </a:r>
            <a:r>
              <a:rPr kumimoji="0" lang="en-US" sz="2000" b="0" i="1" u="none" strike="noStrike" cap="none" normalizeH="0" baseline="-25000" dirty="0" smtClean="0">
                <a:ln>
                  <a:noFill/>
                </a:ln>
                <a:solidFill>
                  <a:srgbClr val="000000"/>
                </a:solidFill>
                <a:effectLst/>
                <a:latin typeface="inherit"/>
                <a:cs typeface="Times New Roman" pitchFamily="18" charset="0"/>
              </a:rPr>
              <a:t>1</a:t>
            </a:r>
            <a:r>
              <a:rPr kumimoji="0" lang="en-US" sz="2000" b="0" i="0" u="none" strike="noStrike" cap="none" normalizeH="0" baseline="-25000" dirty="0" smtClean="0">
                <a:ln>
                  <a:noFill/>
                </a:ln>
                <a:solidFill>
                  <a:srgbClr val="000000"/>
                </a:solidFill>
                <a:effectLst/>
                <a:latin typeface="inherit"/>
                <a:cs typeface="Times New Roman" pitchFamily="18" charset="0"/>
              </a:rPr>
              <a:t> </a:t>
            </a:r>
            <a:r>
              <a:rPr kumimoji="0" lang="en-US" sz="2000" b="0" i="0" u="none" strike="noStrike" cap="none" normalizeH="0" baseline="0" dirty="0" smtClean="0">
                <a:ln>
                  <a:noFill/>
                </a:ln>
                <a:solidFill>
                  <a:srgbClr val="000000"/>
                </a:solidFill>
                <a:effectLst/>
                <a:latin typeface="inherit"/>
                <a:cs typeface="Times New Roman" pitchFamily="18" charset="0"/>
              </a:rPr>
              <a:t>= 0.40 m/s. Assuming that the aorta is horizontal (the person is lying down), determine the amount by which the pressure </a:t>
            </a:r>
            <a:r>
              <a:rPr kumimoji="0" lang="en-US" sz="2000" b="0" i="1" u="none" strike="noStrike" cap="none" normalizeH="0" baseline="0" dirty="0" smtClean="0">
                <a:ln>
                  <a:noFill/>
                </a:ln>
                <a:solidFill>
                  <a:srgbClr val="000000"/>
                </a:solidFill>
                <a:effectLst/>
                <a:latin typeface="inherit"/>
                <a:cs typeface="Times New Roman" pitchFamily="18" charset="0"/>
              </a:rPr>
              <a:t>P</a:t>
            </a:r>
            <a:r>
              <a:rPr kumimoji="0" lang="en-US" sz="2000" b="0" i="1" u="none" strike="noStrike" cap="none" normalizeH="0" baseline="-25000" dirty="0" smtClean="0">
                <a:ln>
                  <a:noFill/>
                </a:ln>
                <a:solidFill>
                  <a:srgbClr val="000000"/>
                </a:solidFill>
                <a:effectLst/>
                <a:latin typeface="inherit"/>
                <a:cs typeface="Times New Roman" pitchFamily="18" charset="0"/>
              </a:rPr>
              <a:t>2</a:t>
            </a:r>
            <a:r>
              <a:rPr kumimoji="0" lang="en-US" sz="2000" b="0" i="0" u="none" strike="noStrike" cap="none" normalizeH="0" baseline="0" dirty="0" smtClean="0">
                <a:ln>
                  <a:noFill/>
                </a:ln>
                <a:solidFill>
                  <a:srgbClr val="000000"/>
                </a:solidFill>
                <a:effectLst/>
                <a:latin typeface="inherit"/>
                <a:cs typeface="Times New Roman" pitchFamily="18" charset="0"/>
              </a:rPr>
              <a:t> in the enlarged region exceeds the pressure </a:t>
            </a:r>
            <a:r>
              <a:rPr kumimoji="0" lang="en-US" sz="2000" b="0" i="1" u="none" strike="noStrike" cap="none" normalizeH="0" baseline="0" dirty="0" smtClean="0">
                <a:ln>
                  <a:noFill/>
                </a:ln>
                <a:solidFill>
                  <a:srgbClr val="000000"/>
                </a:solidFill>
                <a:effectLst/>
                <a:latin typeface="inherit"/>
                <a:cs typeface="Times New Roman" pitchFamily="18" charset="0"/>
              </a:rPr>
              <a:t>P</a:t>
            </a:r>
            <a:r>
              <a:rPr kumimoji="0" lang="en-US" sz="2000" b="0" i="1" u="none" strike="noStrike" cap="none" normalizeH="0" baseline="-25000" dirty="0" smtClean="0">
                <a:ln>
                  <a:noFill/>
                </a:ln>
                <a:solidFill>
                  <a:srgbClr val="000000"/>
                </a:solidFill>
                <a:effectLst/>
                <a:latin typeface="inherit"/>
                <a:cs typeface="Times New Roman" pitchFamily="18" charset="0"/>
              </a:rPr>
              <a:t>1</a:t>
            </a:r>
            <a:r>
              <a:rPr kumimoji="0" lang="en-US" sz="2000" b="0" i="0" u="none" strike="noStrike" cap="none" normalizeH="0" baseline="0" dirty="0" smtClean="0">
                <a:ln>
                  <a:noFill/>
                </a:ln>
                <a:solidFill>
                  <a:srgbClr val="000000"/>
                </a:solidFill>
                <a:effectLst/>
                <a:latin typeface="inherit"/>
                <a:cs typeface="Times New Roman" pitchFamily="18" charset="0"/>
              </a:rPr>
              <a:t> in the normal region.</a:t>
            </a:r>
            <a:br>
              <a:rPr kumimoji="0" lang="en-US" sz="2000" b="0" i="0" u="none" strike="noStrike" cap="none" normalizeH="0" baseline="0" dirty="0" smtClean="0">
                <a:ln>
                  <a:noFill/>
                </a:ln>
                <a:solidFill>
                  <a:srgbClr val="000000"/>
                </a:solidFill>
                <a:effectLst/>
                <a:latin typeface="inherit"/>
                <a:cs typeface="Times New Roman" pitchFamily="18" charset="0"/>
              </a:rPr>
            </a:br>
            <a:r>
              <a:rPr kumimoji="0" lang="en-US" sz="2000" b="0" i="0" u="none" strike="noStrike" cap="none" normalizeH="0" baseline="0" dirty="0" smtClean="0">
                <a:ln>
                  <a:noFill/>
                </a:ln>
                <a:solidFill>
                  <a:srgbClr val="000000"/>
                </a:solidFill>
                <a:effectLst/>
                <a:latin typeface="inherit"/>
                <a:cs typeface="Times New Roman" pitchFamily="18" charset="0"/>
              </a:rPr>
              <a:t>(Density of blood = 1060 kg/m</a:t>
            </a:r>
            <a:r>
              <a:rPr kumimoji="0" lang="en-US" sz="2000" b="0" i="0" u="none" strike="noStrike" cap="none" normalizeH="0" baseline="30000" dirty="0" smtClean="0">
                <a:ln>
                  <a:noFill/>
                </a:ln>
                <a:solidFill>
                  <a:srgbClr val="000000"/>
                </a:solidFill>
                <a:effectLst/>
                <a:latin typeface="inherit"/>
                <a:cs typeface="Times New Roman" pitchFamily="18" charset="0"/>
              </a:rPr>
              <a:t>3</a:t>
            </a:r>
            <a:r>
              <a:rPr kumimoji="0" lang="en-US" sz="2000" b="0" i="0" u="none" strike="noStrike" cap="none" normalizeH="0" baseline="0" dirty="0" smtClean="0">
                <a:ln>
                  <a:noFill/>
                </a:ln>
                <a:solidFill>
                  <a:srgbClr val="000000"/>
                </a:solidFill>
                <a:effectLst/>
                <a:latin typeface="inherit"/>
                <a:cs typeface="Times New Roman" pitchFamily="18" charset="0"/>
              </a:rPr>
              <a:t>)</a:t>
            </a:r>
            <a:r>
              <a:rPr kumimoji="0" lang="en-US" sz="1200" b="0" i="0" u="none" strike="noStrike" cap="none" normalizeH="0" baseline="0" dirty="0" smtClean="0">
                <a:ln>
                  <a:noFill/>
                </a:ln>
                <a:solidFill>
                  <a:srgbClr val="000000"/>
                </a:solidFill>
                <a:effectLst/>
                <a:latin typeface="Times New Roman" pitchFamily="18" charset="0"/>
                <a:cs typeface="Times New Roman" pitchFamily="18" charset="0"/>
              </a:rPr>
              <a:t/>
            </a:r>
            <a:br>
              <a:rPr kumimoji="0" lang="en-US" sz="1200" b="0" i="0" u="none" strike="noStrike" cap="none" normalizeH="0" baseline="0" dirty="0" smtClean="0">
                <a:ln>
                  <a:noFill/>
                </a:ln>
                <a:solidFill>
                  <a:srgbClr val="000000"/>
                </a:solidFill>
                <a:effectLst/>
                <a:latin typeface="Times New Roman" pitchFamily="18" charset="0"/>
                <a:cs typeface="Times New Roman" pitchFamily="18" charset="0"/>
              </a:rPr>
            </a:br>
            <a:endParaRPr kumimoji="0" lang="en-US" sz="1200" b="0" i="0" u="none" strike="noStrike" cap="none" normalizeH="0" baseline="0" dirty="0" smtClean="0">
              <a:ln>
                <a:noFill/>
              </a:ln>
              <a:solidFill>
                <a:srgbClr val="000000"/>
              </a:solidFill>
              <a:effectLst/>
              <a:latin typeface="inherit"/>
              <a:cs typeface="Times New Roman" pitchFamily="18" charset="0"/>
            </a:endParaRPr>
          </a:p>
        </p:txBody>
      </p:sp>
      <p:pic>
        <p:nvPicPr>
          <p:cNvPr id="37891" name="Picture 3" descr="A2equals 1.7 A1"/>
          <p:cNvPicPr>
            <a:picLocks noChangeAspect="1" noChangeArrowheads="1"/>
          </p:cNvPicPr>
          <p:nvPr/>
        </p:nvPicPr>
        <p:blipFill>
          <a:blip r:embed="rId3" cstate="print"/>
          <a:srcRect/>
          <a:stretch>
            <a:fillRect/>
          </a:stretch>
        </p:blipFill>
        <p:spPr bwMode="auto">
          <a:xfrm>
            <a:off x="11984038" y="-144463"/>
            <a:ext cx="752475" cy="180976"/>
          </a:xfrm>
          <a:prstGeom prst="rect">
            <a:avLst/>
          </a:prstGeom>
          <a:noFill/>
        </p:spPr>
      </p:pic>
      <p:pic>
        <p:nvPicPr>
          <p:cNvPr id="37892" name="Picture 4" descr="left-parenthesis rho equals 1060  kg divided by m cubed right-parenthesis"/>
          <p:cNvPicPr>
            <a:picLocks noChangeAspect="1" noChangeArrowheads="1"/>
          </p:cNvPicPr>
          <p:nvPr/>
        </p:nvPicPr>
        <p:blipFill>
          <a:blip r:embed="rId4" cstate="print"/>
          <a:srcRect/>
          <a:stretch>
            <a:fillRect/>
          </a:stretch>
        </p:blipFill>
        <p:spPr bwMode="auto">
          <a:xfrm>
            <a:off x="14476413" y="-144463"/>
            <a:ext cx="1266825" cy="209551"/>
          </a:xfrm>
          <a:prstGeom prst="rect">
            <a:avLst/>
          </a:prstGeom>
          <a:noFill/>
        </p:spPr>
      </p:pic>
      <p:pic>
        <p:nvPicPr>
          <p:cNvPr id="37895" name="Picture 7" descr="P1"/>
          <p:cNvPicPr>
            <a:picLocks noChangeAspect="1" noChangeArrowheads="1"/>
          </p:cNvPicPr>
          <p:nvPr/>
        </p:nvPicPr>
        <p:blipFill>
          <a:blip r:embed="rId5" cstate="print"/>
          <a:srcRect/>
          <a:stretch>
            <a:fillRect/>
          </a:stretch>
        </p:blipFill>
        <p:spPr bwMode="auto">
          <a:xfrm>
            <a:off x="11922125" y="53975"/>
            <a:ext cx="190500" cy="180975"/>
          </a:xfrm>
          <a:prstGeom prst="rect">
            <a:avLst/>
          </a:prstGeom>
          <a:noFill/>
        </p:spPr>
      </p:pic>
      <p:graphicFrame>
        <p:nvGraphicFramePr>
          <p:cNvPr id="37896" name="Object 8"/>
          <p:cNvGraphicFramePr>
            <a:graphicFrameLocks noChangeAspect="1"/>
          </p:cNvGraphicFramePr>
          <p:nvPr/>
        </p:nvGraphicFramePr>
        <p:xfrm>
          <a:off x="1447800" y="914400"/>
          <a:ext cx="6824663" cy="1117453"/>
        </p:xfrm>
        <a:graphic>
          <a:graphicData uri="http://schemas.openxmlformats.org/presentationml/2006/ole">
            <p:oleObj spid="_x0000_s37901" name="Equation" r:id="rId6" imgW="2374900" imgH="393700" progId="Equation.3">
              <p:embed/>
            </p:oleObj>
          </a:graphicData>
        </a:graphic>
      </p:graphicFrame>
      <p:pic>
        <p:nvPicPr>
          <p:cNvPr id="10" name="Picture 1"/>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3429000" y="152400"/>
            <a:ext cx="2514600" cy="54916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896"/>
                                        </p:tgtEl>
                                        <p:attrNameLst>
                                          <p:attrName>style.visibility</p:attrName>
                                        </p:attrNameLst>
                                      </p:cBhvr>
                                      <p:to>
                                        <p:strVal val="visible"/>
                                      </p:to>
                                    </p:set>
                                    <p:animEffect transition="in" filter="fade">
                                      <p:cBhvr>
                                        <p:cTn id="7" dur="500"/>
                                        <p:tgtEl>
                                          <p:spTgt spid="3789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78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8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152400"/>
            <a:ext cx="7772400" cy="1143000"/>
          </a:xfrm>
        </p:spPr>
        <p:txBody>
          <a:bodyPr/>
          <a:lstStyle/>
          <a:p>
            <a:r>
              <a:rPr lang="en-US" b="1" dirty="0" smtClean="0">
                <a:solidFill>
                  <a:srgbClr val="009999"/>
                </a:solidFill>
                <a:latin typeface="Arial" charset="0"/>
              </a:rPr>
              <a:t>The </a:t>
            </a:r>
            <a:r>
              <a:rPr lang="en-US" b="1" dirty="0">
                <a:solidFill>
                  <a:srgbClr val="009999"/>
                </a:solidFill>
                <a:latin typeface="Arial" charset="0"/>
              </a:rPr>
              <a:t>Equation of Continuity</a:t>
            </a:r>
          </a:p>
        </p:txBody>
      </p:sp>
      <p:pic>
        <p:nvPicPr>
          <p:cNvPr id="13315" name="Picture 3" descr="fig11_27"/>
          <p:cNvPicPr>
            <a:picLocks noChangeAspect="1" noChangeArrowheads="1"/>
          </p:cNvPicPr>
          <p:nvPr/>
        </p:nvPicPr>
        <p:blipFill>
          <a:blip r:embed="rId2" cstate="print"/>
          <a:srcRect/>
          <a:stretch>
            <a:fillRect/>
          </a:stretch>
        </p:blipFill>
        <p:spPr bwMode="auto">
          <a:xfrm>
            <a:off x="1524000" y="1600200"/>
            <a:ext cx="6264275" cy="1954213"/>
          </a:xfrm>
          <a:prstGeom prst="rect">
            <a:avLst/>
          </a:prstGeom>
          <a:noFill/>
        </p:spPr>
      </p:pic>
      <p:sp>
        <p:nvSpPr>
          <p:cNvPr id="13316" name="Text Box 4"/>
          <p:cNvSpPr txBox="1">
            <a:spLocks noChangeArrowheads="1"/>
          </p:cNvSpPr>
          <p:nvPr/>
        </p:nvSpPr>
        <p:spPr bwMode="auto">
          <a:xfrm>
            <a:off x="457200" y="3581400"/>
            <a:ext cx="8382000" cy="2677656"/>
          </a:xfrm>
          <a:prstGeom prst="rect">
            <a:avLst/>
          </a:prstGeom>
          <a:noFill/>
          <a:ln w="9525">
            <a:noFill/>
            <a:miter lim="800000"/>
            <a:headEnd/>
            <a:tailEnd/>
          </a:ln>
          <a:effectLst/>
        </p:spPr>
        <p:txBody>
          <a:bodyPr wrap="square">
            <a:spAutoFit/>
          </a:bodyPr>
          <a:lstStyle/>
          <a:p>
            <a:pPr>
              <a:spcBef>
                <a:spcPct val="50000"/>
              </a:spcBef>
            </a:pPr>
            <a:r>
              <a:rPr lang="en-US" dirty="0">
                <a:solidFill>
                  <a:srgbClr val="000000"/>
                </a:solidFill>
              </a:rPr>
              <a:t>Q: Have you ever used your thumb to control the water flowing from the end of a hose?</a:t>
            </a:r>
          </a:p>
          <a:p>
            <a:pPr>
              <a:spcBef>
                <a:spcPct val="50000"/>
              </a:spcBef>
            </a:pPr>
            <a:r>
              <a:rPr lang="en-US" dirty="0">
                <a:solidFill>
                  <a:srgbClr val="000000"/>
                </a:solidFill>
              </a:rPr>
              <a:t>A: When the end of a hose is partially closed off, thus reducing its cross-sectional area, the fluid velocity increases.</a:t>
            </a:r>
          </a:p>
          <a:p>
            <a:pPr>
              <a:spcBef>
                <a:spcPct val="50000"/>
              </a:spcBef>
            </a:pPr>
            <a:r>
              <a:rPr lang="en-US" dirty="0">
                <a:solidFill>
                  <a:srgbClr val="000000"/>
                </a:solidFill>
              </a:rPr>
              <a:t>This kind of </a:t>
            </a:r>
            <a:r>
              <a:rPr lang="en-US" dirty="0">
                <a:solidFill>
                  <a:srgbClr val="009900"/>
                </a:solidFill>
              </a:rPr>
              <a:t>fluid</a:t>
            </a:r>
            <a:r>
              <a:rPr lang="en-US" dirty="0">
                <a:solidFill>
                  <a:srgbClr val="000000"/>
                </a:solidFill>
              </a:rPr>
              <a:t> behavior is described by the </a:t>
            </a:r>
            <a:r>
              <a:rPr lang="en-US" b="1" i="1" dirty="0">
                <a:solidFill>
                  <a:srgbClr val="000000"/>
                </a:solidFill>
              </a:rPr>
              <a:t>equation of continuity.</a:t>
            </a:r>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315"/>
                                        </p:tgtEl>
                                        <p:attrNameLst>
                                          <p:attrName>style.visibility</p:attrName>
                                        </p:attrNameLst>
                                      </p:cBhvr>
                                      <p:to>
                                        <p:strVal val="visible"/>
                                      </p:to>
                                    </p:set>
                                    <p:animEffect transition="in" filter="fade">
                                      <p:cBhvr>
                                        <p:cTn id="7" dur="2000"/>
                                        <p:tgtEl>
                                          <p:spTgt spid="133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6">
                                            <p:txEl>
                                              <p:pRg st="0" end="0"/>
                                            </p:txEl>
                                          </p:spTgt>
                                        </p:tgtEl>
                                        <p:attrNameLst>
                                          <p:attrName>style.visibility</p:attrName>
                                        </p:attrNameLst>
                                      </p:cBhvr>
                                      <p:to>
                                        <p:strVal val="visible"/>
                                      </p:to>
                                    </p:set>
                                    <p:animEffect transition="in" filter="fade">
                                      <p:cBhvr>
                                        <p:cTn id="12" dur="2000"/>
                                        <p:tgtEl>
                                          <p:spTgt spid="1331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316">
                                            <p:txEl>
                                              <p:pRg st="1" end="1"/>
                                            </p:txEl>
                                          </p:spTgt>
                                        </p:tgtEl>
                                        <p:attrNameLst>
                                          <p:attrName>style.visibility</p:attrName>
                                        </p:attrNameLst>
                                      </p:cBhvr>
                                      <p:to>
                                        <p:strVal val="visible"/>
                                      </p:to>
                                    </p:set>
                                    <p:animEffect transition="in" filter="fade">
                                      <p:cBhvr>
                                        <p:cTn id="17" dur="2000"/>
                                        <p:tgtEl>
                                          <p:spTgt spid="1331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316">
                                            <p:txEl>
                                              <p:pRg st="2" end="2"/>
                                            </p:txEl>
                                          </p:spTgt>
                                        </p:tgtEl>
                                        <p:attrNameLst>
                                          <p:attrName>style.visibility</p:attrName>
                                        </p:attrNameLst>
                                      </p:cBhvr>
                                      <p:to>
                                        <p:strVal val="visible"/>
                                      </p:to>
                                    </p:set>
                                    <p:animEffect transition="in" filter="fade">
                                      <p:cBhvr>
                                        <p:cTn id="22" dur="2000"/>
                                        <p:tgtEl>
                                          <p:spTgt spid="1331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09600" y="228600"/>
            <a:ext cx="7772400" cy="1143000"/>
          </a:xfrm>
        </p:spPr>
        <p:txBody>
          <a:bodyPr/>
          <a:lstStyle/>
          <a:p>
            <a:r>
              <a:rPr lang="en-US" b="1" i="1" dirty="0"/>
              <a:t>Equation of Continuity</a:t>
            </a:r>
            <a:r>
              <a:rPr lang="en-US" dirty="0"/>
              <a:t/>
            </a:r>
            <a:br>
              <a:rPr lang="en-US" dirty="0"/>
            </a:br>
            <a:endParaRPr lang="en-US" dirty="0"/>
          </a:p>
        </p:txBody>
      </p:sp>
      <p:pic>
        <p:nvPicPr>
          <p:cNvPr id="15365" name="Picture 5" descr="nw0461-n"/>
          <p:cNvPicPr>
            <a:picLocks noChangeAspect="1" noChangeArrowheads="1"/>
          </p:cNvPicPr>
          <p:nvPr/>
        </p:nvPicPr>
        <p:blipFill>
          <a:blip r:embed="rId2" cstate="print"/>
          <a:srcRect/>
          <a:stretch>
            <a:fillRect/>
          </a:stretch>
        </p:blipFill>
        <p:spPr bwMode="auto">
          <a:xfrm>
            <a:off x="2209800" y="990600"/>
            <a:ext cx="4537075" cy="1520825"/>
          </a:xfrm>
          <a:prstGeom prst="rect">
            <a:avLst/>
          </a:prstGeom>
          <a:noFill/>
        </p:spPr>
      </p:pic>
      <p:pic>
        <p:nvPicPr>
          <p:cNvPr id="15367" name="Picture 7" descr="math027"/>
          <p:cNvPicPr>
            <a:picLocks noChangeAspect="1" noChangeArrowheads="1"/>
          </p:cNvPicPr>
          <p:nvPr/>
        </p:nvPicPr>
        <p:blipFill>
          <a:blip r:embed="rId3" cstate="print"/>
          <a:srcRect/>
          <a:stretch>
            <a:fillRect/>
          </a:stretch>
        </p:blipFill>
        <p:spPr bwMode="auto">
          <a:xfrm>
            <a:off x="0" y="2971800"/>
            <a:ext cx="4267200" cy="885825"/>
          </a:xfrm>
          <a:prstGeom prst="rect">
            <a:avLst/>
          </a:prstGeom>
          <a:noFill/>
        </p:spPr>
      </p:pic>
      <p:pic>
        <p:nvPicPr>
          <p:cNvPr id="15369" name="Picture 9" descr="math028"/>
          <p:cNvPicPr>
            <a:picLocks noChangeAspect="1" noChangeArrowheads="1"/>
          </p:cNvPicPr>
          <p:nvPr/>
        </p:nvPicPr>
        <p:blipFill>
          <a:blip r:embed="rId4" cstate="print"/>
          <a:srcRect/>
          <a:stretch>
            <a:fillRect/>
          </a:stretch>
        </p:blipFill>
        <p:spPr bwMode="auto">
          <a:xfrm>
            <a:off x="4800600" y="2971800"/>
            <a:ext cx="3698875" cy="766763"/>
          </a:xfrm>
          <a:prstGeom prst="rect">
            <a:avLst/>
          </a:prstGeom>
          <a:noFill/>
        </p:spPr>
      </p:pic>
      <p:pic>
        <p:nvPicPr>
          <p:cNvPr id="15378" name="Picture 18" descr="math029"/>
          <p:cNvPicPr>
            <a:picLocks noChangeAspect="1" noChangeArrowheads="1"/>
          </p:cNvPicPr>
          <p:nvPr/>
        </p:nvPicPr>
        <p:blipFill>
          <a:blip r:embed="rId5" cstate="print"/>
          <a:srcRect/>
          <a:stretch>
            <a:fillRect/>
          </a:stretch>
        </p:blipFill>
        <p:spPr bwMode="auto">
          <a:xfrm>
            <a:off x="1600200" y="4038600"/>
            <a:ext cx="5715000" cy="815975"/>
          </a:xfrm>
          <a:prstGeom prst="rect">
            <a:avLst/>
          </a:prstGeom>
          <a:noFill/>
        </p:spPr>
      </p:pic>
      <p:sp>
        <p:nvSpPr>
          <p:cNvPr id="194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9457" name="Picture 1"/>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4038600" y="5638800"/>
            <a:ext cx="1657350" cy="361950"/>
          </a:xfrm>
          <a:prstGeom prst="rect">
            <a:avLst/>
          </a:prstGeom>
          <a:noFill/>
        </p:spPr>
      </p:pic>
      <p:sp>
        <p:nvSpPr>
          <p:cNvPr id="9" name="TextBox 8"/>
          <p:cNvSpPr txBox="1"/>
          <p:nvPr/>
        </p:nvSpPr>
        <p:spPr>
          <a:xfrm>
            <a:off x="228600" y="5410200"/>
            <a:ext cx="3733800" cy="461665"/>
          </a:xfrm>
          <a:prstGeom prst="rect">
            <a:avLst/>
          </a:prstGeom>
          <a:noFill/>
        </p:spPr>
        <p:txBody>
          <a:bodyPr wrap="square" rtlCol="0">
            <a:spAutoFit/>
          </a:bodyPr>
          <a:lstStyle/>
          <a:p>
            <a:r>
              <a:rPr lang="en-US" dirty="0" smtClean="0"/>
              <a:t>If the density stays the same,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365"/>
                                        </p:tgtEl>
                                        <p:attrNameLst>
                                          <p:attrName>style.visibility</p:attrName>
                                        </p:attrNameLst>
                                      </p:cBhvr>
                                      <p:to>
                                        <p:strVal val="visible"/>
                                      </p:to>
                                    </p:set>
                                    <p:animEffect transition="in" filter="fade">
                                      <p:cBhvr>
                                        <p:cTn id="7" dur="2000"/>
                                        <p:tgtEl>
                                          <p:spTgt spid="1536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367"/>
                                        </p:tgtEl>
                                        <p:attrNameLst>
                                          <p:attrName>style.visibility</p:attrName>
                                        </p:attrNameLst>
                                      </p:cBhvr>
                                      <p:to>
                                        <p:strVal val="visible"/>
                                      </p:to>
                                    </p:set>
                                    <p:animEffect transition="in" filter="fade">
                                      <p:cBhvr>
                                        <p:cTn id="12" dur="2000"/>
                                        <p:tgtEl>
                                          <p:spTgt spid="1536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369"/>
                                        </p:tgtEl>
                                        <p:attrNameLst>
                                          <p:attrName>style.visibility</p:attrName>
                                        </p:attrNameLst>
                                      </p:cBhvr>
                                      <p:to>
                                        <p:strVal val="visible"/>
                                      </p:to>
                                    </p:set>
                                    <p:animEffect transition="in" filter="fade">
                                      <p:cBhvr>
                                        <p:cTn id="17" dur="2000"/>
                                        <p:tgtEl>
                                          <p:spTgt spid="1536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378"/>
                                        </p:tgtEl>
                                        <p:attrNameLst>
                                          <p:attrName>style.visibility</p:attrName>
                                        </p:attrNameLst>
                                      </p:cBhvr>
                                      <p:to>
                                        <p:strVal val="visible"/>
                                      </p:to>
                                    </p:set>
                                    <p:animEffect transition="in" filter="fade">
                                      <p:cBhvr>
                                        <p:cTn id="22" dur="2000"/>
                                        <p:tgtEl>
                                          <p:spTgt spid="1537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Effect transition="in" filter="fade">
                                      <p:cBhvr>
                                        <p:cTn id="27" dur="2000"/>
                                        <p:tgtEl>
                                          <p:spTgt spid="9">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9457"/>
                                        </p:tgtEl>
                                        <p:attrNameLst>
                                          <p:attrName>style.visibility</p:attrName>
                                        </p:attrNameLst>
                                      </p:cBhvr>
                                      <p:to>
                                        <p:strVal val="visible"/>
                                      </p:to>
                                    </p:set>
                                    <p:animEffect transition="in" filter="fade">
                                      <p:cBhvr>
                                        <p:cTn id="32" dur="2000"/>
                                        <p:tgtEl>
                                          <p:spTgt spid="194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 y="1524000"/>
            <a:ext cx="8610600" cy="2677656"/>
          </a:xfrm>
          <a:prstGeom prst="rect">
            <a:avLst/>
          </a:prstGeom>
        </p:spPr>
        <p:txBody>
          <a:bodyPr wrap="square">
            <a:spAutoFit/>
          </a:bodyPr>
          <a:lstStyle/>
          <a:p>
            <a:pPr lvl="0"/>
            <a:r>
              <a:rPr lang="en-US" dirty="0" smtClean="0">
                <a:solidFill>
                  <a:srgbClr val="000000"/>
                </a:solidFill>
                <a:cs typeface="Times New Roman" pitchFamily="18" charset="0"/>
              </a:rPr>
              <a:t>The aorta carries blood away from the heart at a speed of about 40 cm/s and has a radius of approximately 1.1 cm. The aorta branches eventually into a large number of tiny capillaries that distribute the blood to the various body organs. In a capillary, the blood speed is approximately 0.07 cm/s, and the radius is </a:t>
            </a:r>
            <a:r>
              <a:rPr lang="en-US" dirty="0" smtClean="0">
                <a:solidFill>
                  <a:srgbClr val="000000"/>
                </a:solidFill>
                <a:cs typeface="Times New Roman" pitchFamily="18" charset="0"/>
              </a:rPr>
              <a:t>about 6 x 10</a:t>
            </a:r>
            <a:r>
              <a:rPr lang="en-US" baseline="30000" dirty="0" smtClean="0">
                <a:solidFill>
                  <a:srgbClr val="000000"/>
                </a:solidFill>
                <a:cs typeface="Times New Roman" pitchFamily="18" charset="0"/>
              </a:rPr>
              <a:t>-4</a:t>
            </a:r>
            <a:r>
              <a:rPr lang="en-US" dirty="0" smtClean="0">
                <a:solidFill>
                  <a:srgbClr val="000000"/>
                </a:solidFill>
                <a:cs typeface="Times New Roman" pitchFamily="18" charset="0"/>
              </a:rPr>
              <a:t> </a:t>
            </a:r>
            <a:r>
              <a:rPr lang="en-US" dirty="0" smtClean="0">
                <a:solidFill>
                  <a:srgbClr val="000000"/>
                </a:solidFill>
                <a:cs typeface="Times New Roman" pitchFamily="18" charset="0"/>
              </a:rPr>
              <a:t>cm. </a:t>
            </a:r>
            <a:r>
              <a:rPr lang="en-US" dirty="0" smtClean="0">
                <a:solidFill>
                  <a:srgbClr val="000000"/>
                </a:solidFill>
                <a:cs typeface="Times New Roman" pitchFamily="18" charset="0"/>
              </a:rPr>
              <a:t>Treat the blood as an incompressible fluid, and use these data to determine the approximate number of capillaries in the human body.</a:t>
            </a:r>
            <a:r>
              <a:rPr lang="en-US" sz="800" dirty="0" smtClean="0">
                <a:latin typeface="Arial" pitchFamily="34" charset="0"/>
                <a:cs typeface="Arial" pitchFamily="34" charset="0"/>
              </a:rPr>
              <a:t> </a:t>
            </a:r>
            <a:endParaRPr lang="en-US" dirty="0" smtClean="0">
              <a:solidFill>
                <a:srgbClr val="000000"/>
              </a:solidFill>
              <a:latin typeface="inherit"/>
              <a:cs typeface="Times New Roman" pitchFamily="18" charset="0"/>
            </a:endParaRPr>
          </a:p>
        </p:txBody>
      </p:sp>
      <p:pic>
        <p:nvPicPr>
          <p:cNvPr id="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752600" y="990600"/>
            <a:ext cx="1657350" cy="36195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762000" y="8965"/>
            <a:ext cx="7772400" cy="1143000"/>
          </a:xfrm>
        </p:spPr>
        <p:txBody>
          <a:bodyPr/>
          <a:lstStyle/>
          <a:p>
            <a:r>
              <a:rPr lang="en-US" b="1" dirty="0">
                <a:solidFill>
                  <a:srgbClr val="009999"/>
                </a:solidFill>
                <a:latin typeface="Arial" charset="0"/>
                <a:cs typeface="Arial" charset="0"/>
              </a:rPr>
              <a:t>Bernoulli’s Equation</a:t>
            </a:r>
          </a:p>
        </p:txBody>
      </p:sp>
      <p:sp>
        <p:nvSpPr>
          <p:cNvPr id="18436" name="Text Box 4"/>
          <p:cNvSpPr txBox="1">
            <a:spLocks noChangeArrowheads="1"/>
          </p:cNvSpPr>
          <p:nvPr/>
        </p:nvSpPr>
        <p:spPr bwMode="auto">
          <a:xfrm>
            <a:off x="457200" y="3657600"/>
            <a:ext cx="8077200" cy="1200329"/>
          </a:xfrm>
          <a:prstGeom prst="rect">
            <a:avLst/>
          </a:prstGeom>
          <a:noFill/>
          <a:ln w="9525">
            <a:noFill/>
            <a:miter lim="800000"/>
            <a:headEnd/>
            <a:tailEnd/>
          </a:ln>
          <a:effectLst/>
        </p:spPr>
        <p:txBody>
          <a:bodyPr wrap="square">
            <a:spAutoFit/>
          </a:bodyPr>
          <a:lstStyle/>
          <a:p>
            <a:pPr>
              <a:spcBef>
                <a:spcPct val="50000"/>
              </a:spcBef>
            </a:pPr>
            <a:r>
              <a:rPr lang="en-US" dirty="0">
                <a:solidFill>
                  <a:srgbClr val="000000"/>
                </a:solidFill>
                <a:cs typeface="Times New Roman" pitchFamily="18" charset="0"/>
              </a:rPr>
              <a:t>In the steady flow of a </a:t>
            </a:r>
            <a:r>
              <a:rPr lang="en-US" dirty="0" smtClean="0">
                <a:solidFill>
                  <a:srgbClr val="000000"/>
                </a:solidFill>
                <a:cs typeface="Times New Roman" pitchFamily="18" charset="0"/>
              </a:rPr>
              <a:t>non-viscous</a:t>
            </a:r>
            <a:r>
              <a:rPr lang="en-US" dirty="0">
                <a:solidFill>
                  <a:srgbClr val="000000"/>
                </a:solidFill>
                <a:cs typeface="Times New Roman" pitchFamily="18" charset="0"/>
              </a:rPr>
              <a:t>, incompressible fluid of density </a:t>
            </a:r>
            <a:r>
              <a:rPr lang="en-US" i="1" dirty="0">
                <a:solidFill>
                  <a:srgbClr val="000000"/>
                </a:solidFill>
                <a:latin typeface="Symbol" pitchFamily="18" charset="2"/>
                <a:cs typeface="Times New Roman" pitchFamily="18" charset="0"/>
              </a:rPr>
              <a:t>r</a:t>
            </a:r>
            <a:r>
              <a:rPr lang="en-US" dirty="0">
                <a:solidFill>
                  <a:srgbClr val="000000"/>
                </a:solidFill>
                <a:cs typeface="Times New Roman" pitchFamily="18" charset="0"/>
              </a:rPr>
              <a:t>, the pressure </a:t>
            </a:r>
            <a:r>
              <a:rPr lang="en-US" i="1" dirty="0">
                <a:solidFill>
                  <a:srgbClr val="000000"/>
                </a:solidFill>
                <a:cs typeface="Times New Roman" pitchFamily="18" charset="0"/>
              </a:rPr>
              <a:t>P</a:t>
            </a:r>
            <a:r>
              <a:rPr lang="en-US" dirty="0">
                <a:solidFill>
                  <a:srgbClr val="000000"/>
                </a:solidFill>
                <a:cs typeface="Times New Roman" pitchFamily="18" charset="0"/>
              </a:rPr>
              <a:t>, the fluid speed </a:t>
            </a:r>
            <a:r>
              <a:rPr lang="en-US" i="1" dirty="0">
                <a:solidFill>
                  <a:srgbClr val="000000"/>
                </a:solidFill>
                <a:cs typeface="Times New Roman" pitchFamily="18" charset="0"/>
              </a:rPr>
              <a:t>v</a:t>
            </a:r>
            <a:r>
              <a:rPr lang="en-US" dirty="0">
                <a:solidFill>
                  <a:srgbClr val="000000"/>
                </a:solidFill>
                <a:cs typeface="Times New Roman" pitchFamily="18" charset="0"/>
              </a:rPr>
              <a:t>, and the elevation </a:t>
            </a:r>
            <a:r>
              <a:rPr lang="en-US" i="1" dirty="0">
                <a:solidFill>
                  <a:srgbClr val="000000"/>
                </a:solidFill>
                <a:cs typeface="Times New Roman" pitchFamily="18" charset="0"/>
              </a:rPr>
              <a:t>y</a:t>
            </a:r>
            <a:r>
              <a:rPr lang="en-US" dirty="0">
                <a:solidFill>
                  <a:srgbClr val="000000"/>
                </a:solidFill>
                <a:cs typeface="Times New Roman" pitchFamily="18" charset="0"/>
              </a:rPr>
              <a:t> at any two points (1 and 2) are related by</a:t>
            </a:r>
            <a:endParaRPr lang="en-US" dirty="0"/>
          </a:p>
        </p:txBody>
      </p:sp>
      <p:graphicFrame>
        <p:nvGraphicFramePr>
          <p:cNvPr id="18439" name="Object 7"/>
          <p:cNvGraphicFramePr>
            <a:graphicFrameLocks noGrp="1" noChangeAspect="1"/>
          </p:cNvGraphicFramePr>
          <p:nvPr>
            <p:ph idx="1"/>
            <p:extLst>
              <p:ext uri="{D42A27DB-BD31-4B8C-83A1-F6EECF244321}">
                <p14:modId xmlns:p14="http://schemas.microsoft.com/office/powerpoint/2010/main" xmlns="" val="4122010440"/>
              </p:ext>
            </p:extLst>
          </p:nvPr>
        </p:nvGraphicFramePr>
        <p:xfrm>
          <a:off x="2801143" y="990600"/>
          <a:ext cx="3419475" cy="2419350"/>
        </p:xfrm>
        <a:graphic>
          <a:graphicData uri="http://schemas.openxmlformats.org/presentationml/2006/ole">
            <p:oleObj spid="_x0000_s18453" name="Bitmap Image" r:id="rId3" imgW="3419952" imgH="2419048" progId="PBrush">
              <p:embed/>
            </p:oleObj>
          </a:graphicData>
        </a:graphic>
      </p:graphicFrame>
      <p:sp>
        <p:nvSpPr>
          <p:cNvPr id="2"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 name="Object 2"/>
          <p:cNvGraphicFramePr>
            <a:graphicFrameLocks noChangeAspect="1"/>
          </p:cNvGraphicFramePr>
          <p:nvPr>
            <p:extLst>
              <p:ext uri="{D42A27DB-BD31-4B8C-83A1-F6EECF244321}">
                <p14:modId xmlns:p14="http://schemas.microsoft.com/office/powerpoint/2010/main" xmlns="" val="4283083091"/>
              </p:ext>
            </p:extLst>
          </p:nvPr>
        </p:nvGraphicFramePr>
        <p:xfrm>
          <a:off x="603250" y="5143500"/>
          <a:ext cx="7135813" cy="1168400"/>
        </p:xfrm>
        <a:graphic>
          <a:graphicData uri="http://schemas.openxmlformats.org/presentationml/2006/ole">
            <p:oleObj spid="_x0000_s18454" name="Equation" r:id="rId4" imgW="2374900" imgH="3937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436">
                                            <p:txEl>
                                              <p:pRg st="0" end="0"/>
                                            </p:txEl>
                                          </p:spTgt>
                                        </p:tgtEl>
                                        <p:attrNameLst>
                                          <p:attrName>style.visibility</p:attrName>
                                        </p:attrNameLst>
                                      </p:cBhvr>
                                      <p:to>
                                        <p:strVal val="visible"/>
                                      </p:to>
                                    </p:set>
                                    <p:animEffect transition="in" filter="fade">
                                      <p:cBhvr>
                                        <p:cTn id="7" dur="2000"/>
                                        <p:tgtEl>
                                          <p:spTgt spid="1843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b="1" dirty="0" smtClean="0">
                <a:solidFill>
                  <a:srgbClr val="009999"/>
                </a:solidFill>
                <a:latin typeface="Arial" charset="0"/>
                <a:cs typeface="Arial" charset="0"/>
              </a:rPr>
              <a:t>Applications </a:t>
            </a:r>
            <a:r>
              <a:rPr lang="en-US" b="1" dirty="0">
                <a:solidFill>
                  <a:srgbClr val="009999"/>
                </a:solidFill>
                <a:latin typeface="Arial" charset="0"/>
                <a:cs typeface="Arial" charset="0"/>
              </a:rPr>
              <a:t>of Bernoulli's Equation</a:t>
            </a:r>
          </a:p>
        </p:txBody>
      </p:sp>
      <p:pic>
        <p:nvPicPr>
          <p:cNvPr id="19461" name="Picture 5" descr="fig11_32"/>
          <p:cNvPicPr>
            <a:picLocks noChangeAspect="1" noChangeArrowheads="1"/>
          </p:cNvPicPr>
          <p:nvPr/>
        </p:nvPicPr>
        <p:blipFill>
          <a:blip r:embed="rId2" cstate="print"/>
          <a:srcRect/>
          <a:stretch>
            <a:fillRect/>
          </a:stretch>
        </p:blipFill>
        <p:spPr bwMode="auto">
          <a:xfrm>
            <a:off x="1125538" y="2571750"/>
            <a:ext cx="6892925" cy="1714500"/>
          </a:xfrm>
          <a:prstGeom prst="rect">
            <a:avLst/>
          </a:prstGeom>
          <a:noFill/>
        </p:spPr>
      </p:pic>
      <p:sp>
        <p:nvSpPr>
          <p:cNvPr id="19462" name="Text Box 6"/>
          <p:cNvSpPr txBox="1">
            <a:spLocks noChangeArrowheads="1"/>
          </p:cNvSpPr>
          <p:nvPr/>
        </p:nvSpPr>
        <p:spPr bwMode="auto">
          <a:xfrm>
            <a:off x="609600" y="4648200"/>
            <a:ext cx="7924800" cy="822325"/>
          </a:xfrm>
          <a:prstGeom prst="rect">
            <a:avLst/>
          </a:prstGeom>
          <a:noFill/>
          <a:ln w="9525">
            <a:noFill/>
            <a:miter lim="800000"/>
            <a:headEnd/>
            <a:tailEnd/>
          </a:ln>
          <a:effectLst/>
        </p:spPr>
        <p:txBody>
          <a:bodyPr>
            <a:spAutoFit/>
          </a:bodyPr>
          <a:lstStyle/>
          <a:p>
            <a:pPr>
              <a:spcBef>
                <a:spcPct val="50000"/>
              </a:spcBef>
            </a:pPr>
            <a:r>
              <a:rPr lang="en-US">
                <a:solidFill>
                  <a:srgbClr val="000000"/>
                </a:solidFill>
                <a:cs typeface="Times New Roman" pitchFamily="18" charset="0"/>
              </a:rPr>
              <a:t>The tarpaulin that covers the cargo is flat when the truck is stationary but bulges outward when the truck is moving.</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228600"/>
            <a:ext cx="7772400" cy="1143000"/>
          </a:xfrm>
        </p:spPr>
        <p:txBody>
          <a:bodyPr/>
          <a:lstStyle/>
          <a:p>
            <a:r>
              <a:rPr lang="en-US" b="1" dirty="0">
                <a:solidFill>
                  <a:srgbClr val="009999"/>
                </a:solidFill>
                <a:latin typeface="Arial" charset="0"/>
                <a:cs typeface="Arial" charset="0"/>
              </a:rPr>
              <a:t>Household Plumbing</a:t>
            </a:r>
          </a:p>
        </p:txBody>
      </p:sp>
      <p:pic>
        <p:nvPicPr>
          <p:cNvPr id="21509" name="Picture 5" descr="fig11_33"/>
          <p:cNvPicPr>
            <a:picLocks noChangeAspect="1" noChangeArrowheads="1"/>
          </p:cNvPicPr>
          <p:nvPr/>
        </p:nvPicPr>
        <p:blipFill>
          <a:blip r:embed="rId2" cstate="print"/>
          <a:srcRect/>
          <a:stretch>
            <a:fillRect/>
          </a:stretch>
        </p:blipFill>
        <p:spPr bwMode="auto">
          <a:xfrm>
            <a:off x="457200" y="1524000"/>
            <a:ext cx="7989888" cy="2982913"/>
          </a:xfrm>
          <a:prstGeom prst="rect">
            <a:avLst/>
          </a:prstGeom>
          <a:noFill/>
        </p:spPr>
      </p:pic>
      <p:sp>
        <p:nvSpPr>
          <p:cNvPr id="21510" name="Text Box 6"/>
          <p:cNvSpPr txBox="1">
            <a:spLocks noChangeArrowheads="1"/>
          </p:cNvSpPr>
          <p:nvPr/>
        </p:nvSpPr>
        <p:spPr bwMode="auto">
          <a:xfrm>
            <a:off x="228600" y="4800600"/>
            <a:ext cx="8915400" cy="1187450"/>
          </a:xfrm>
          <a:prstGeom prst="rect">
            <a:avLst/>
          </a:prstGeom>
          <a:noFill/>
          <a:ln w="9525">
            <a:noFill/>
            <a:miter lim="800000"/>
            <a:headEnd/>
            <a:tailEnd/>
          </a:ln>
          <a:effectLst/>
        </p:spPr>
        <p:txBody>
          <a:bodyPr>
            <a:spAutoFit/>
          </a:bodyPr>
          <a:lstStyle/>
          <a:p>
            <a:pPr>
              <a:spcBef>
                <a:spcPct val="50000"/>
              </a:spcBef>
            </a:pPr>
            <a:r>
              <a:rPr lang="en-US" dirty="0">
                <a:solidFill>
                  <a:srgbClr val="000000"/>
                </a:solidFill>
                <a:cs typeface="Times New Roman" pitchFamily="18" charset="0"/>
              </a:rPr>
              <a:t>In a household plumbing system, a vent is necessary to equalize the pressures at points </a:t>
            </a:r>
            <a:r>
              <a:rPr lang="en-US" i="1" dirty="0">
                <a:solidFill>
                  <a:srgbClr val="000000"/>
                </a:solidFill>
                <a:cs typeface="Times New Roman" pitchFamily="18" charset="0"/>
              </a:rPr>
              <a:t>A</a:t>
            </a:r>
            <a:r>
              <a:rPr lang="en-US" dirty="0">
                <a:solidFill>
                  <a:srgbClr val="000000"/>
                </a:solidFill>
                <a:cs typeface="Times New Roman" pitchFamily="18" charset="0"/>
              </a:rPr>
              <a:t> and </a:t>
            </a:r>
            <a:r>
              <a:rPr lang="en-US" i="1" dirty="0">
                <a:solidFill>
                  <a:srgbClr val="000000"/>
                </a:solidFill>
                <a:cs typeface="Times New Roman" pitchFamily="18" charset="0"/>
              </a:rPr>
              <a:t>B</a:t>
            </a:r>
            <a:r>
              <a:rPr lang="en-US" dirty="0">
                <a:solidFill>
                  <a:srgbClr val="000000"/>
                </a:solidFill>
                <a:cs typeface="Times New Roman" pitchFamily="18" charset="0"/>
              </a:rPr>
              <a:t>, thus preventing the trap from being emptied. An empty trap allows sewer gas to enter the house.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b="1">
                <a:solidFill>
                  <a:srgbClr val="009999"/>
                </a:solidFill>
                <a:latin typeface="Arial" charset="0"/>
                <a:cs typeface="Arial" charset="0"/>
              </a:rPr>
              <a:t>Curveball Pitch</a:t>
            </a:r>
          </a:p>
        </p:txBody>
      </p:sp>
      <p:pic>
        <p:nvPicPr>
          <p:cNvPr id="23557" name="Picture 5" descr="fig11_35"/>
          <p:cNvPicPr>
            <a:picLocks noChangeAspect="1" noChangeArrowheads="1"/>
          </p:cNvPicPr>
          <p:nvPr/>
        </p:nvPicPr>
        <p:blipFill>
          <a:blip r:embed="rId2" cstate="print"/>
          <a:srcRect/>
          <a:stretch>
            <a:fillRect/>
          </a:stretch>
        </p:blipFill>
        <p:spPr bwMode="auto">
          <a:xfrm>
            <a:off x="533400" y="2286000"/>
            <a:ext cx="8150225" cy="267493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b="1">
                <a:solidFill>
                  <a:srgbClr val="009999"/>
                </a:solidFill>
                <a:latin typeface="Arial" charset="0"/>
                <a:cs typeface="Arial" charset="0"/>
              </a:rPr>
              <a:t>Airplane </a:t>
            </a:r>
          </a:p>
        </p:txBody>
      </p:sp>
      <p:pic>
        <p:nvPicPr>
          <p:cNvPr id="24581" name="Picture 5" descr="fig11_34"/>
          <p:cNvPicPr>
            <a:picLocks noChangeAspect="1" noChangeArrowheads="1"/>
          </p:cNvPicPr>
          <p:nvPr/>
        </p:nvPicPr>
        <p:blipFill>
          <a:blip r:embed="rId2" cstate="print"/>
          <a:srcRect/>
          <a:stretch>
            <a:fillRect/>
          </a:stretch>
        </p:blipFill>
        <p:spPr bwMode="auto">
          <a:xfrm>
            <a:off x="0" y="2362200"/>
            <a:ext cx="8697913" cy="2868613"/>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225</TotalTime>
  <Words>412</Words>
  <Application>Microsoft Office PowerPoint</Application>
  <PresentationFormat>On-screen Show (4:3)</PresentationFormat>
  <Paragraphs>21</Paragraphs>
  <Slides>12</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15" baseType="lpstr">
      <vt:lpstr>Default Design</vt:lpstr>
      <vt:lpstr>Bitmap Image</vt:lpstr>
      <vt:lpstr>Equation</vt:lpstr>
      <vt:lpstr>Fluid Dynamics</vt:lpstr>
      <vt:lpstr>The Equation of Continuity</vt:lpstr>
      <vt:lpstr>Equation of Continuity </vt:lpstr>
      <vt:lpstr>Slide 4</vt:lpstr>
      <vt:lpstr>Bernoulli’s Equation</vt:lpstr>
      <vt:lpstr>Applications of Bernoulli's Equation</vt:lpstr>
      <vt:lpstr>Household Plumbing</vt:lpstr>
      <vt:lpstr>Curveball Pitch</vt:lpstr>
      <vt:lpstr>Airplane </vt:lpstr>
      <vt:lpstr>Slide 10</vt:lpstr>
      <vt:lpstr>Slide 11</vt:lpstr>
      <vt:lpstr>Slide 12</vt:lpstr>
    </vt:vector>
  </TitlesOfParts>
  <Company>Winthrop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visitor</dc:creator>
  <cp:lastModifiedBy>mahes</cp:lastModifiedBy>
  <cp:revision>16</cp:revision>
  <dcterms:created xsi:type="dcterms:W3CDTF">2003-11-10T01:20:09Z</dcterms:created>
  <dcterms:modified xsi:type="dcterms:W3CDTF">2017-11-09T02:48:00Z</dcterms:modified>
</cp:coreProperties>
</file>