
<file path=[Content_Types].xml><?xml version="1.0" encoding="utf-8"?>
<Types xmlns="http://schemas.openxmlformats.org/package/2006/content-types">
  <Default Extension="bin" ContentType="application/vnd.openxmlformats-officedocument.oleObject"/>
  <Default Extension="emf" ContentType="image/x-emf"/>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5" r:id="rId2"/>
    <p:sldId id="286" r:id="rId3"/>
    <p:sldId id="269" r:id="rId4"/>
    <p:sldId id="281" r:id="rId5"/>
    <p:sldId id="287" r:id="rId6"/>
    <p:sldId id="290" r:id="rId7"/>
    <p:sldId id="272" r:id="rId8"/>
    <p:sldId id="288" r:id="rId9"/>
    <p:sldId id="273" r:id="rId10"/>
    <p:sldId id="275" r:id="rId11"/>
    <p:sldId id="277" r:id="rId12"/>
    <p:sldId id="278" r:id="rId13"/>
    <p:sldId id="282" r:id="rId14"/>
    <p:sldId id="283" r:id="rId15"/>
    <p:sldId id="279" r:id="rId16"/>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2753"/>
    <p:restoredTop sz="91016"/>
  </p:normalViewPr>
  <p:slideViewPr>
    <p:cSldViewPr>
      <p:cViewPr varScale="1">
        <p:scale>
          <a:sx n="107" d="100"/>
          <a:sy n="107" d="100"/>
        </p:scale>
        <p:origin x="776" y="1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FA28BAA-297D-4BC0-8ED8-D2E4FE601734}"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5BA08EC-BA8D-4BD9-9C41-54218D872157}"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BFFEED4-16B3-43F7-904C-415197F74AF8}"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5C89601-4642-47E2-B384-4C4EEF9D6A81}"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F4AB345-84CD-46FF-8F6F-668FE0929F1F}"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DB56FA48-ACF9-4223-9FCE-8F914D923C05}"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25EA1983-D937-425F-B3D3-79013373CD40}"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D820460E-0863-4F07-B887-869E0054F990}"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69212C38-94B4-41B4-8514-1A1F1B106A0F}"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087B94C5-E43F-4510-89DE-D7A1968E34A3}"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4CA75080-4906-4921-8B9C-0DD4631F53B7}"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16115512-3DCE-49B5-BCCA-372A1E53BBF9}"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Times New Roman" pitchFamily="18" charset="0"/>
        </a:defRPr>
      </a:lvl2pPr>
      <a:lvl3pPr algn="ctr" rtl="0" fontAlgn="base">
        <a:spcBef>
          <a:spcPct val="0"/>
        </a:spcBef>
        <a:spcAft>
          <a:spcPct val="0"/>
        </a:spcAft>
        <a:defRPr sz="4400">
          <a:solidFill>
            <a:schemeClr val="tx2"/>
          </a:solidFill>
          <a:latin typeface="Times New Roman" pitchFamily="18" charset="0"/>
        </a:defRPr>
      </a:lvl3pPr>
      <a:lvl4pPr algn="ctr" rtl="0" fontAlgn="base">
        <a:spcBef>
          <a:spcPct val="0"/>
        </a:spcBef>
        <a:spcAft>
          <a:spcPct val="0"/>
        </a:spcAft>
        <a:defRPr sz="4400">
          <a:solidFill>
            <a:schemeClr val="tx2"/>
          </a:solidFill>
          <a:latin typeface="Times New Roman" pitchFamily="18" charset="0"/>
        </a:defRPr>
      </a:lvl4pPr>
      <a:lvl5pPr algn="ctr" rtl="0" fontAlgn="base">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image" Target="../media/image15.png"/><Relationship Id="rId1" Type="http://schemas.openxmlformats.org/officeDocument/2006/relationships/slideLayout" Target="../slideLayouts/slideLayout2.xml"/><Relationship Id="rId4" Type="http://schemas.openxmlformats.org/officeDocument/2006/relationships/image" Target="../media/image9.emf"/></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image" Target="../media/image16.gif"/><Relationship Id="rId1" Type="http://schemas.openxmlformats.org/officeDocument/2006/relationships/slideLayout" Target="../slideLayouts/slideLayout2.xml"/><Relationship Id="rId4" Type="http://schemas.openxmlformats.org/officeDocument/2006/relationships/image" Target="../media/image9.emf"/></Relationships>
</file>

<file path=ppt/slides/_rels/slide15.xml.rels><?xml version="1.0" encoding="UTF-8" standalone="yes"?>
<Relationships xmlns="http://schemas.openxmlformats.org/package/2006/relationships"><Relationship Id="rId3" Type="http://schemas.openxmlformats.org/officeDocument/2006/relationships/image" Target="../media/image18.png"/><Relationship Id="rId7" Type="http://schemas.openxmlformats.org/officeDocument/2006/relationships/image" Target="../media/image7.png"/><Relationship Id="rId2" Type="http://schemas.openxmlformats.org/officeDocument/2006/relationships/image" Target="../media/image17.png"/><Relationship Id="rId1" Type="http://schemas.openxmlformats.org/officeDocument/2006/relationships/slideLayout" Target="../slideLayouts/slideLayout2.xml"/><Relationship Id="rId6" Type="http://schemas.openxmlformats.org/officeDocument/2006/relationships/image" Target="../media/image9.emf"/><Relationship Id="rId5" Type="http://schemas.openxmlformats.org/officeDocument/2006/relationships/oleObject" Target="../embeddings/oleObject5.bin"/><Relationship Id="rId4" Type="http://schemas.openxmlformats.org/officeDocument/2006/relationships/image" Target="../media/image19.png"/></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3.gif"/><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oleObject" Target="../embeddings/oleObject1.bin"/><Relationship Id="rId1" Type="http://schemas.openxmlformats.org/officeDocument/2006/relationships/slideLayout" Target="../slideLayouts/slideLayout2.xml"/><Relationship Id="rId6" Type="http://schemas.openxmlformats.org/officeDocument/2006/relationships/image" Target="../media/image11.png"/><Relationship Id="rId5" Type="http://schemas.openxmlformats.org/officeDocument/2006/relationships/image" Target="../media/image9.emf"/><Relationship Id="rId4" Type="http://schemas.openxmlformats.org/officeDocument/2006/relationships/oleObject" Target="../embeddings/oleObject2.bin"/></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100" y="4011"/>
            <a:ext cx="7772400" cy="1143000"/>
          </a:xfrm>
        </p:spPr>
        <p:txBody>
          <a:bodyPr/>
          <a:lstStyle/>
          <a:p>
            <a:r>
              <a:rPr lang="en-US" dirty="0"/>
              <a:t>Ch12: Fluid Dynamics</a:t>
            </a:r>
          </a:p>
        </p:txBody>
      </p:sp>
      <p:sp>
        <p:nvSpPr>
          <p:cNvPr id="3" name="Content Placeholder 2"/>
          <p:cNvSpPr>
            <a:spLocks noGrp="1"/>
          </p:cNvSpPr>
          <p:nvPr>
            <p:ph idx="1"/>
          </p:nvPr>
        </p:nvSpPr>
        <p:spPr>
          <a:xfrm>
            <a:off x="76200" y="990600"/>
            <a:ext cx="8458200" cy="5334000"/>
          </a:xfrm>
        </p:spPr>
        <p:txBody>
          <a:bodyPr/>
          <a:lstStyle/>
          <a:p>
            <a:pPr marL="0" indent="0">
              <a:buNone/>
            </a:pPr>
            <a:r>
              <a:rPr lang="en-US" dirty="0"/>
              <a:t>In Chapter 11 we have seen Fluid Statics, where fluids are at rest.</a:t>
            </a:r>
          </a:p>
          <a:p>
            <a:pPr marL="0" indent="0">
              <a:buNone/>
            </a:pPr>
            <a:r>
              <a:rPr lang="en-US" dirty="0"/>
              <a:t>Fluids also flow. </a:t>
            </a:r>
          </a:p>
          <a:p>
            <a:pPr marL="0" indent="0">
              <a:buNone/>
            </a:pPr>
            <a:r>
              <a:rPr lang="en-US" dirty="0">
                <a:solidFill>
                  <a:srgbClr val="424242"/>
                </a:solidFill>
                <a:latin typeface="Neue Helvetica W01"/>
              </a:rPr>
              <a:t>The physics of fluids in motion—</a:t>
            </a:r>
            <a:r>
              <a:rPr lang="en-US" b="1" dirty="0">
                <a:solidFill>
                  <a:srgbClr val="424242"/>
                </a:solidFill>
                <a:latin typeface="Neue Helvetica W01"/>
              </a:rPr>
              <a:t>fluid dynamics</a:t>
            </a:r>
            <a:r>
              <a:rPr lang="en-US" dirty="0">
                <a:solidFill>
                  <a:srgbClr val="424242"/>
                </a:solidFill>
                <a:latin typeface="Neue Helvetica W01"/>
              </a:rPr>
              <a:t>—allows us to answer questions like the following:</a:t>
            </a:r>
          </a:p>
          <a:p>
            <a:pPr marL="0" indent="0">
              <a:buNone/>
            </a:pPr>
            <a:r>
              <a:rPr lang="en-US" b="0" i="0" dirty="0">
                <a:solidFill>
                  <a:srgbClr val="424242"/>
                </a:solidFill>
                <a:effectLst/>
                <a:latin typeface="Neue Helvetica W01"/>
              </a:rPr>
              <a:t>How does a nozzle increase the speed of water emerging from a hose? </a:t>
            </a:r>
            <a:br>
              <a:rPr lang="en-US" b="0" i="0" dirty="0">
                <a:solidFill>
                  <a:srgbClr val="424242"/>
                </a:solidFill>
                <a:effectLst/>
                <a:latin typeface="Neue Helvetica W01"/>
              </a:rPr>
            </a:br>
            <a:r>
              <a:rPr lang="en-US" b="0" i="0" dirty="0">
                <a:solidFill>
                  <a:srgbClr val="424242"/>
                </a:solidFill>
                <a:effectLst/>
                <a:latin typeface="Neue Helvetica W01"/>
              </a:rPr>
              <a:t>How does the body regulate blood flow? </a:t>
            </a:r>
            <a:br>
              <a:rPr lang="en-US" b="0" i="0" dirty="0">
                <a:solidFill>
                  <a:srgbClr val="424242"/>
                </a:solidFill>
                <a:effectLst/>
                <a:latin typeface="Neue Helvetica W01"/>
              </a:rPr>
            </a:br>
            <a:r>
              <a:rPr lang="en-US" b="0" i="0" dirty="0">
                <a:solidFill>
                  <a:srgbClr val="424242"/>
                </a:solidFill>
                <a:effectLst/>
                <a:latin typeface="Neue Helvetica W01"/>
              </a:rPr>
              <a:t>How airplanes get their lift?</a:t>
            </a:r>
            <a:br>
              <a:rPr lang="en-US" b="0" i="0" dirty="0">
                <a:solidFill>
                  <a:srgbClr val="424242"/>
                </a:solidFill>
                <a:effectLst/>
                <a:latin typeface="Neue Helvetica W01"/>
              </a:rPr>
            </a:br>
            <a:endParaRPr lang="en-US" dirty="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685800" y="228600"/>
            <a:ext cx="7772400" cy="1143000"/>
          </a:xfrm>
        </p:spPr>
        <p:txBody>
          <a:bodyPr/>
          <a:lstStyle/>
          <a:p>
            <a:r>
              <a:rPr lang="en-US" b="1" dirty="0">
                <a:solidFill>
                  <a:srgbClr val="009999"/>
                </a:solidFill>
                <a:latin typeface="Arial" charset="0"/>
                <a:cs typeface="Arial" charset="0"/>
              </a:rPr>
              <a:t>Household Plumbing</a:t>
            </a:r>
          </a:p>
        </p:txBody>
      </p:sp>
      <p:pic>
        <p:nvPicPr>
          <p:cNvPr id="21509" name="Picture 5" descr="fig11_33"/>
          <p:cNvPicPr>
            <a:picLocks noChangeAspect="1" noChangeArrowheads="1"/>
          </p:cNvPicPr>
          <p:nvPr/>
        </p:nvPicPr>
        <p:blipFill>
          <a:blip r:embed="rId2" cstate="print"/>
          <a:srcRect/>
          <a:stretch>
            <a:fillRect/>
          </a:stretch>
        </p:blipFill>
        <p:spPr bwMode="auto">
          <a:xfrm>
            <a:off x="457200" y="1524000"/>
            <a:ext cx="7989888" cy="2982913"/>
          </a:xfrm>
          <a:prstGeom prst="rect">
            <a:avLst/>
          </a:prstGeom>
          <a:noFill/>
        </p:spPr>
      </p:pic>
      <p:sp>
        <p:nvSpPr>
          <p:cNvPr id="21510" name="Text Box 6"/>
          <p:cNvSpPr txBox="1">
            <a:spLocks noChangeArrowheads="1"/>
          </p:cNvSpPr>
          <p:nvPr/>
        </p:nvSpPr>
        <p:spPr bwMode="auto">
          <a:xfrm>
            <a:off x="228600" y="4800600"/>
            <a:ext cx="8915400" cy="1187450"/>
          </a:xfrm>
          <a:prstGeom prst="rect">
            <a:avLst/>
          </a:prstGeom>
          <a:noFill/>
          <a:ln w="9525">
            <a:noFill/>
            <a:miter lim="800000"/>
            <a:headEnd/>
            <a:tailEnd/>
          </a:ln>
          <a:effectLst/>
        </p:spPr>
        <p:txBody>
          <a:bodyPr>
            <a:spAutoFit/>
          </a:bodyPr>
          <a:lstStyle/>
          <a:p>
            <a:pPr>
              <a:spcBef>
                <a:spcPct val="50000"/>
              </a:spcBef>
            </a:pPr>
            <a:r>
              <a:rPr lang="en-US" dirty="0">
                <a:solidFill>
                  <a:srgbClr val="000000"/>
                </a:solidFill>
                <a:cs typeface="Times New Roman" pitchFamily="18" charset="0"/>
              </a:rPr>
              <a:t>In a household plumbing system, a vent is necessary to equalize the pressures at points </a:t>
            </a:r>
            <a:r>
              <a:rPr lang="en-US" i="1" dirty="0">
                <a:solidFill>
                  <a:srgbClr val="000000"/>
                </a:solidFill>
                <a:cs typeface="Times New Roman" pitchFamily="18" charset="0"/>
              </a:rPr>
              <a:t>A</a:t>
            </a:r>
            <a:r>
              <a:rPr lang="en-US" dirty="0">
                <a:solidFill>
                  <a:srgbClr val="000000"/>
                </a:solidFill>
                <a:cs typeface="Times New Roman" pitchFamily="18" charset="0"/>
              </a:rPr>
              <a:t> and </a:t>
            </a:r>
            <a:r>
              <a:rPr lang="en-US" i="1" dirty="0">
                <a:solidFill>
                  <a:srgbClr val="000000"/>
                </a:solidFill>
                <a:cs typeface="Times New Roman" pitchFamily="18" charset="0"/>
              </a:rPr>
              <a:t>B</a:t>
            </a:r>
            <a:r>
              <a:rPr lang="en-US" dirty="0">
                <a:solidFill>
                  <a:srgbClr val="000000"/>
                </a:solidFill>
                <a:cs typeface="Times New Roman" pitchFamily="18" charset="0"/>
              </a:rPr>
              <a:t>, thus preventing the trap from being emptied. An empty trap allows sewer gas to enter the house.</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n-US" b="1">
                <a:solidFill>
                  <a:srgbClr val="009999"/>
                </a:solidFill>
                <a:latin typeface="Arial" charset="0"/>
                <a:cs typeface="Arial" charset="0"/>
              </a:rPr>
              <a:t>Curveball Pitch</a:t>
            </a:r>
          </a:p>
        </p:txBody>
      </p:sp>
      <p:pic>
        <p:nvPicPr>
          <p:cNvPr id="23557" name="Picture 5" descr="fig11_35"/>
          <p:cNvPicPr>
            <a:picLocks noChangeAspect="1" noChangeArrowheads="1"/>
          </p:cNvPicPr>
          <p:nvPr/>
        </p:nvPicPr>
        <p:blipFill>
          <a:blip r:embed="rId2" cstate="print"/>
          <a:srcRect/>
          <a:stretch>
            <a:fillRect/>
          </a:stretch>
        </p:blipFill>
        <p:spPr bwMode="auto">
          <a:xfrm>
            <a:off x="533400" y="2286000"/>
            <a:ext cx="8150225" cy="2674938"/>
          </a:xfrm>
          <a:prstGeom prst="rect">
            <a:avLst/>
          </a:prstGeo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685799" y="0"/>
            <a:ext cx="7772400" cy="1143000"/>
          </a:xfrm>
        </p:spPr>
        <p:txBody>
          <a:bodyPr/>
          <a:lstStyle/>
          <a:p>
            <a:r>
              <a:rPr lang="en-US" b="1" dirty="0">
                <a:solidFill>
                  <a:srgbClr val="009999"/>
                </a:solidFill>
                <a:latin typeface="Arial" charset="0"/>
                <a:cs typeface="Arial" charset="0"/>
              </a:rPr>
              <a:t>Airplane Wings </a:t>
            </a:r>
          </a:p>
        </p:txBody>
      </p:sp>
      <p:sp>
        <p:nvSpPr>
          <p:cNvPr id="3" name="TextBox 2">
            <a:extLst>
              <a:ext uri="{FF2B5EF4-FFF2-40B4-BE49-F238E27FC236}">
                <a16:creationId xmlns:a16="http://schemas.microsoft.com/office/drawing/2014/main" id="{C592148E-BF26-501C-4D7B-E5B225CB936B}"/>
              </a:ext>
            </a:extLst>
          </p:cNvPr>
          <p:cNvSpPr txBox="1"/>
          <p:nvPr/>
        </p:nvSpPr>
        <p:spPr>
          <a:xfrm>
            <a:off x="4267200" y="1912111"/>
            <a:ext cx="4724400" cy="4154984"/>
          </a:xfrm>
          <a:prstGeom prst="rect">
            <a:avLst/>
          </a:prstGeom>
          <a:noFill/>
        </p:spPr>
        <p:txBody>
          <a:bodyPr wrap="square">
            <a:spAutoFit/>
          </a:bodyPr>
          <a:lstStyle/>
          <a:p>
            <a:pPr algn="l"/>
            <a:r>
              <a:rPr lang="en-US" b="0" i="0" dirty="0">
                <a:solidFill>
                  <a:srgbClr val="0A0A0A"/>
                </a:solidFill>
                <a:effectLst/>
                <a:latin typeface="Google Sans"/>
              </a:rPr>
              <a:t>The curved top of an airplane wing is longer than the bottom, which forces air to travel faster over the top. </a:t>
            </a:r>
          </a:p>
          <a:p>
            <a:pPr algn="l"/>
            <a:r>
              <a:rPr lang="en-US" b="0" i="0" dirty="0">
                <a:solidFill>
                  <a:srgbClr val="0A0A0A"/>
                </a:solidFill>
                <a:effectLst/>
                <a:latin typeface="Google Sans"/>
              </a:rPr>
              <a:t>According to Bernoulli's principle, this faster-moving air results in lower pressure on the top of the wing. </a:t>
            </a:r>
          </a:p>
          <a:p>
            <a:pPr algn="l"/>
            <a:r>
              <a:rPr lang="en-US" b="0" i="0" dirty="0">
                <a:solidFill>
                  <a:srgbClr val="0A0A0A"/>
                </a:solidFill>
                <a:effectLst/>
                <a:latin typeface="Google Sans"/>
              </a:rPr>
              <a:t>The higher pressure on the bottom then creates an upward force called lift.</a:t>
            </a:r>
          </a:p>
        </p:txBody>
      </p:sp>
      <p:pic>
        <p:nvPicPr>
          <p:cNvPr id="4" name="Picture 3">
            <a:extLst>
              <a:ext uri="{FF2B5EF4-FFF2-40B4-BE49-F238E27FC236}">
                <a16:creationId xmlns:a16="http://schemas.microsoft.com/office/drawing/2014/main" id="{B48114B7-F727-AA2B-5CBD-F632AC6E20DC}"/>
              </a:ext>
            </a:extLst>
          </p:cNvPr>
          <p:cNvPicPr>
            <a:picLocks noChangeAspect="1"/>
          </p:cNvPicPr>
          <p:nvPr/>
        </p:nvPicPr>
        <p:blipFill>
          <a:blip r:embed="rId2"/>
          <a:stretch>
            <a:fillRect/>
          </a:stretch>
        </p:blipFill>
        <p:spPr>
          <a:xfrm>
            <a:off x="152400" y="1295400"/>
            <a:ext cx="3787378" cy="2694203"/>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52400" y="152400"/>
            <a:ext cx="8686800" cy="1569660"/>
          </a:xfrm>
          <a:prstGeom prst="rect">
            <a:avLst/>
          </a:prstGeom>
        </p:spPr>
        <p:txBody>
          <a:bodyPr wrap="square">
            <a:spAutoFit/>
          </a:bodyPr>
          <a:lstStyle/>
          <a:p>
            <a:pPr lvl="0"/>
            <a:r>
              <a:rPr lang="en-US" dirty="0">
                <a:solidFill>
                  <a:srgbClr val="000000"/>
                </a:solidFill>
                <a:latin typeface="Arial" pitchFamily="34" charset="0"/>
                <a:ea typeface="Times New Roman" pitchFamily="18" charset="0"/>
                <a:cs typeface="Arial" pitchFamily="34" charset="0"/>
              </a:rPr>
              <a:t>P63 CJ10. An airplane wing is designed so that the speed of the air across the top of the wing is 251 m/s when the speed of the air below the wing is 225 m/s. The density of the air is 1.29 kg/m</a:t>
            </a:r>
            <a:r>
              <a:rPr lang="en-US" baseline="30000" dirty="0">
                <a:solidFill>
                  <a:srgbClr val="000000"/>
                </a:solidFill>
                <a:latin typeface="Arial" pitchFamily="34" charset="0"/>
                <a:ea typeface="Times New Roman" pitchFamily="18" charset="0"/>
                <a:cs typeface="Arial" pitchFamily="34" charset="0"/>
              </a:rPr>
              <a:t>3</a:t>
            </a:r>
            <a:r>
              <a:rPr lang="en-US" dirty="0">
                <a:solidFill>
                  <a:srgbClr val="000000"/>
                </a:solidFill>
                <a:latin typeface="Arial" pitchFamily="34" charset="0"/>
                <a:ea typeface="Times New Roman" pitchFamily="18" charset="0"/>
                <a:cs typeface="Arial" pitchFamily="34" charset="0"/>
              </a:rPr>
              <a:t>. What is the lifting force on a wing of area 24.0 m</a:t>
            </a:r>
            <a:r>
              <a:rPr lang="en-US" baseline="30000" dirty="0">
                <a:solidFill>
                  <a:srgbClr val="000000"/>
                </a:solidFill>
                <a:latin typeface="Arial" pitchFamily="34" charset="0"/>
                <a:ea typeface="Times New Roman" pitchFamily="18" charset="0"/>
                <a:cs typeface="Arial" pitchFamily="34" charset="0"/>
              </a:rPr>
              <a:t>2</a:t>
            </a:r>
            <a:r>
              <a:rPr lang="en-US" dirty="0">
                <a:solidFill>
                  <a:srgbClr val="000000"/>
                </a:solidFill>
                <a:latin typeface="Arial" pitchFamily="34" charset="0"/>
                <a:ea typeface="Times New Roman" pitchFamily="18" charset="0"/>
                <a:cs typeface="Arial" pitchFamily="34" charset="0"/>
              </a:rPr>
              <a:t>?</a:t>
            </a:r>
            <a:endParaRPr lang="en-US" sz="3600" dirty="0">
              <a:latin typeface="Arial" pitchFamily="34" charset="0"/>
              <a:cs typeface="Arial" pitchFamily="34" charset="0"/>
            </a:endParaRPr>
          </a:p>
        </p:txBody>
      </p:sp>
      <p:pic>
        <p:nvPicPr>
          <p:cNvPr id="6" name="Picture 5"/>
          <p:cNvPicPr/>
          <p:nvPr/>
        </p:nvPicPr>
        <p:blipFill>
          <a:blip r:embed="rId2" cstate="print"/>
          <a:srcRect/>
          <a:stretch>
            <a:fillRect/>
          </a:stretch>
        </p:blipFill>
        <p:spPr bwMode="auto">
          <a:xfrm>
            <a:off x="6207125" y="1890163"/>
            <a:ext cx="2632075" cy="1717675"/>
          </a:xfrm>
          <a:prstGeom prst="rect">
            <a:avLst/>
          </a:prstGeom>
          <a:noFill/>
          <a:ln w="9525">
            <a:noFill/>
            <a:miter lim="800000"/>
            <a:headEnd/>
            <a:tailEnd/>
          </a:ln>
        </p:spPr>
      </p:pic>
      <p:graphicFrame>
        <p:nvGraphicFramePr>
          <p:cNvPr id="2" name="Object 8">
            <a:extLst>
              <a:ext uri="{FF2B5EF4-FFF2-40B4-BE49-F238E27FC236}">
                <a16:creationId xmlns:a16="http://schemas.microsoft.com/office/drawing/2014/main" id="{69C6C130-500E-6951-B370-2AD2697CD883}"/>
              </a:ext>
            </a:extLst>
          </p:cNvPr>
          <p:cNvGraphicFramePr>
            <a:graphicFrameLocks noChangeAspect="1"/>
          </p:cNvGraphicFramePr>
          <p:nvPr>
            <p:extLst>
              <p:ext uri="{D42A27DB-BD31-4B8C-83A1-F6EECF244321}">
                <p14:modId xmlns:p14="http://schemas.microsoft.com/office/powerpoint/2010/main" val="1064523886"/>
              </p:ext>
            </p:extLst>
          </p:nvPr>
        </p:nvGraphicFramePr>
        <p:xfrm>
          <a:off x="159895" y="1908901"/>
          <a:ext cx="5694389" cy="932385"/>
        </p:xfrm>
        <a:graphic>
          <a:graphicData uri="http://schemas.openxmlformats.org/presentationml/2006/ole">
            <mc:AlternateContent xmlns:mc="http://schemas.openxmlformats.org/markup-compatibility/2006">
              <mc:Choice xmlns:v="urn:schemas-microsoft-com:vml" Requires="v">
                <p:oleObj name="Equation" r:id="rId3" imgW="2374900" imgH="393700" progId="Equation.3">
                  <p:embed/>
                </p:oleObj>
              </mc:Choice>
              <mc:Fallback>
                <p:oleObj name="Equation" r:id="rId3" imgW="2374900" imgH="393700" progId="Equation.3">
                  <p:embed/>
                  <p:pic>
                    <p:nvPicPr>
                      <p:cNvPr id="2" name="Object 8">
                        <a:extLst>
                          <a:ext uri="{FF2B5EF4-FFF2-40B4-BE49-F238E27FC236}">
                            <a16:creationId xmlns:a16="http://schemas.microsoft.com/office/drawing/2014/main" id="{68EB2DA8-E78C-7B9B-6A35-2EA68509E65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9895" y="1908901"/>
                        <a:ext cx="5694389" cy="932385"/>
                      </a:xfrm>
                      <a:prstGeom prst="rect">
                        <a:avLst/>
                      </a:prstGeom>
                      <a:noFill/>
                    </p:spPr>
                  </p:pic>
                </p:oleObj>
              </mc:Fallback>
            </mc:AlternateContent>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081" name="Picture 5" descr="Two burrow openings at same vertical level. Velocity of air is 8.5m/s and 1.1m/s above left and right openings for deep and shallow burrows, respectively."/>
          <p:cNvPicPr>
            <a:picLocks noChangeAspect="1" noChangeArrowheads="1"/>
          </p:cNvPicPr>
          <p:nvPr/>
        </p:nvPicPr>
        <p:blipFill>
          <a:blip r:embed="rId2" cstate="print"/>
          <a:srcRect/>
          <a:stretch>
            <a:fillRect/>
          </a:stretch>
        </p:blipFill>
        <p:spPr bwMode="auto">
          <a:xfrm>
            <a:off x="5322419" y="3276600"/>
            <a:ext cx="3811588" cy="2133600"/>
          </a:xfrm>
          <a:prstGeom prst="rect">
            <a:avLst/>
          </a:prstGeom>
          <a:noFill/>
        </p:spPr>
      </p:pic>
      <p:sp>
        <p:nvSpPr>
          <p:cNvPr id="6" name="Rectangle 5"/>
          <p:cNvSpPr/>
          <p:nvPr/>
        </p:nvSpPr>
        <p:spPr>
          <a:xfrm>
            <a:off x="228599" y="1028343"/>
            <a:ext cx="8610600" cy="2400657"/>
          </a:xfrm>
          <a:prstGeom prst="rect">
            <a:avLst/>
          </a:prstGeom>
        </p:spPr>
        <p:txBody>
          <a:bodyPr wrap="square">
            <a:spAutoFit/>
          </a:bodyPr>
          <a:lstStyle/>
          <a:p>
            <a:pPr lvl="0"/>
            <a:r>
              <a:rPr lang="en-US" sz="1800" dirty="0">
                <a:solidFill>
                  <a:srgbClr val="000000"/>
                </a:solidFill>
                <a:latin typeface="Arial" pitchFamily="34" charset="0"/>
                <a:ea typeface="Times New Roman" pitchFamily="18" charset="0"/>
                <a:cs typeface="Arial" pitchFamily="34" charset="0"/>
              </a:rPr>
              <a:t>P61 CJ10. Prairie dogs are burrowing rodents. They do not suffocate in their burrows, because the effect of air speed on pressure creates sufficient air circulation. The animals maintain a difference in the shapes of two entrances to the burrow, and because of this difference, the air </a:t>
            </a:r>
            <a:r>
              <a:rPr lang="en-US" sz="1800" dirty="0">
                <a:latin typeface="Arial" pitchFamily="34" charset="0"/>
                <a:ea typeface="Times New Roman" pitchFamily="18" charset="0"/>
                <a:cs typeface="Arial" pitchFamily="34" charset="0"/>
              </a:rPr>
              <a:t>blows past the openings at different speeds, as the drawing indicates. Assuming that the openings are at the same vertical level, find the difference in air pressure between the openings and indicate which way the air circulates. </a:t>
            </a:r>
            <a:r>
              <a:rPr lang="en-US" sz="1800" dirty="0">
                <a:solidFill>
                  <a:srgbClr val="000000"/>
                </a:solidFill>
                <a:latin typeface="Arial" pitchFamily="34" charset="0"/>
                <a:ea typeface="Times New Roman" pitchFamily="18" charset="0"/>
                <a:cs typeface="Arial" pitchFamily="34" charset="0"/>
              </a:rPr>
              <a:t>The density of the air is 1.29 kg/m</a:t>
            </a:r>
            <a:r>
              <a:rPr lang="en-US" sz="1800" baseline="30000" dirty="0">
                <a:solidFill>
                  <a:srgbClr val="000000"/>
                </a:solidFill>
                <a:latin typeface="Arial" pitchFamily="34" charset="0"/>
                <a:ea typeface="Times New Roman" pitchFamily="18" charset="0"/>
                <a:cs typeface="Arial" pitchFamily="34" charset="0"/>
              </a:rPr>
              <a:t>3</a:t>
            </a:r>
            <a:r>
              <a:rPr lang="en-US" sz="1800" dirty="0">
                <a:solidFill>
                  <a:srgbClr val="000000"/>
                </a:solidFill>
                <a:latin typeface="Arial" pitchFamily="34" charset="0"/>
                <a:ea typeface="Times New Roman" pitchFamily="18" charset="0"/>
                <a:cs typeface="Arial" pitchFamily="34" charset="0"/>
              </a:rPr>
              <a:t>.</a:t>
            </a:r>
            <a:endParaRPr lang="en-US" sz="1800" dirty="0">
              <a:latin typeface="Arial" pitchFamily="34" charset="0"/>
              <a:cs typeface="Arial" pitchFamily="34" charset="0"/>
            </a:endParaRPr>
          </a:p>
          <a:p>
            <a:pPr lvl="0" eaLnBrk="0" hangingPunct="0"/>
            <a:r>
              <a:rPr lang="en-US" dirty="0">
                <a:latin typeface="Arial" pitchFamily="34" charset="0"/>
                <a:ea typeface="Times New Roman" pitchFamily="18" charset="0"/>
                <a:cs typeface="Arial" pitchFamily="34" charset="0"/>
              </a:rPr>
              <a:t> </a:t>
            </a:r>
            <a:endParaRPr lang="en-US" dirty="0"/>
          </a:p>
        </p:txBody>
      </p:sp>
      <p:graphicFrame>
        <p:nvGraphicFramePr>
          <p:cNvPr id="2" name="Object 8">
            <a:extLst>
              <a:ext uri="{FF2B5EF4-FFF2-40B4-BE49-F238E27FC236}">
                <a16:creationId xmlns:a16="http://schemas.microsoft.com/office/drawing/2014/main" id="{68EB2DA8-E78C-7B9B-6A35-2EA68509E653}"/>
              </a:ext>
            </a:extLst>
          </p:cNvPr>
          <p:cNvGraphicFramePr>
            <a:graphicFrameLocks noChangeAspect="1"/>
          </p:cNvGraphicFramePr>
          <p:nvPr>
            <p:extLst>
              <p:ext uri="{D42A27DB-BD31-4B8C-83A1-F6EECF244321}">
                <p14:modId xmlns:p14="http://schemas.microsoft.com/office/powerpoint/2010/main" val="1576009989"/>
              </p:ext>
            </p:extLst>
          </p:nvPr>
        </p:nvGraphicFramePr>
        <p:xfrm>
          <a:off x="1315218" y="73473"/>
          <a:ext cx="5694389" cy="932385"/>
        </p:xfrm>
        <a:graphic>
          <a:graphicData uri="http://schemas.openxmlformats.org/presentationml/2006/ole">
            <mc:AlternateContent xmlns:mc="http://schemas.openxmlformats.org/markup-compatibility/2006">
              <mc:Choice xmlns:v="urn:schemas-microsoft-com:vml" Requires="v">
                <p:oleObj name="Equation" r:id="rId3" imgW="2374900" imgH="393700" progId="Equation.3">
                  <p:embed/>
                </p:oleObj>
              </mc:Choice>
              <mc:Fallback>
                <p:oleObj name="Equation" r:id="rId3" imgW="2374900" imgH="393700" progId="Equation.3">
                  <p:embed/>
                  <p:pic>
                    <p:nvPicPr>
                      <p:cNvPr id="37896" name="Object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15218" y="73473"/>
                        <a:ext cx="5694389" cy="932385"/>
                      </a:xfrm>
                      <a:prstGeom prst="rect">
                        <a:avLst/>
                      </a:prstGeom>
                      <a:noFill/>
                    </p:spPr>
                  </p:pic>
                </p:oleObj>
              </mc:Fallback>
            </mc:AlternateContent>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1"/>
          <p:cNvSpPr>
            <a:spLocks noChangeArrowheads="1"/>
          </p:cNvSpPr>
          <p:nvPr/>
        </p:nvSpPr>
        <p:spPr bwMode="auto">
          <a:xfrm>
            <a:off x="76201" y="1295400"/>
            <a:ext cx="9067799" cy="2031325"/>
          </a:xfrm>
          <a:prstGeom prst="rect">
            <a:avLst/>
          </a:prstGeom>
          <a:solidFill>
            <a:srgbClr val="FFFFFF"/>
          </a:solidFill>
          <a:ln w="9525">
            <a:noFill/>
            <a:miter lim="800000"/>
            <a:headEnd/>
            <a:tailEnd/>
          </a:ln>
          <a:effectLst/>
        </p:spPr>
        <p:txBody>
          <a:bodyPr vert="horz" wrap="square" lIns="0" tIns="0" rIns="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a:ln>
                  <a:noFill/>
                </a:ln>
                <a:solidFill>
                  <a:srgbClr val="000000"/>
                </a:solidFill>
                <a:effectLst/>
                <a:latin typeface="inherit"/>
                <a:cs typeface="Times New Roman" pitchFamily="18" charset="0"/>
              </a:rPr>
              <a:t>An aneurysm is an abnormal enlargement of a blood vessel such as the aorta. Because of the aneurysm, the normal cross-sectional area </a:t>
            </a:r>
            <a:r>
              <a:rPr kumimoji="0" lang="en-US" sz="2000" b="0" i="1" u="none" strike="noStrike" cap="none" normalizeH="0" baseline="0" dirty="0">
                <a:ln>
                  <a:noFill/>
                </a:ln>
                <a:solidFill>
                  <a:srgbClr val="000000"/>
                </a:solidFill>
                <a:effectLst/>
                <a:latin typeface="inherit"/>
                <a:cs typeface="Times New Roman" pitchFamily="18" charset="0"/>
              </a:rPr>
              <a:t>A</a:t>
            </a:r>
            <a:r>
              <a:rPr kumimoji="0" lang="en-US" sz="2000" b="0" i="1" u="none" strike="noStrike" cap="none" normalizeH="0" baseline="-25000" dirty="0">
                <a:ln>
                  <a:noFill/>
                </a:ln>
                <a:solidFill>
                  <a:srgbClr val="000000"/>
                </a:solidFill>
                <a:effectLst/>
                <a:latin typeface="inherit"/>
                <a:cs typeface="Times New Roman" pitchFamily="18" charset="0"/>
              </a:rPr>
              <a:t>1</a:t>
            </a:r>
            <a:r>
              <a:rPr kumimoji="0" lang="en-US" sz="2000" b="0" i="0" u="none" strike="noStrike" cap="none" normalizeH="0" baseline="0" dirty="0">
                <a:ln>
                  <a:noFill/>
                </a:ln>
                <a:solidFill>
                  <a:srgbClr val="000000"/>
                </a:solidFill>
                <a:effectLst/>
                <a:latin typeface="inherit"/>
                <a:cs typeface="Times New Roman" pitchFamily="18" charset="0"/>
              </a:rPr>
              <a:t> of the aorta increases to a value of </a:t>
            </a:r>
            <a:r>
              <a:rPr kumimoji="0" lang="en-US" sz="2000" b="0" i="1" u="none" strike="noStrike" cap="none" normalizeH="0" baseline="0" dirty="0">
                <a:ln>
                  <a:noFill/>
                </a:ln>
                <a:solidFill>
                  <a:srgbClr val="000000"/>
                </a:solidFill>
                <a:effectLst/>
                <a:latin typeface="inherit"/>
                <a:cs typeface="Times New Roman" pitchFamily="18" charset="0"/>
              </a:rPr>
              <a:t>A</a:t>
            </a:r>
            <a:r>
              <a:rPr kumimoji="0" lang="en-US" sz="2000" b="0" i="1" u="none" strike="noStrike" cap="none" normalizeH="0" baseline="-25000" dirty="0">
                <a:ln>
                  <a:noFill/>
                </a:ln>
                <a:solidFill>
                  <a:srgbClr val="000000"/>
                </a:solidFill>
                <a:effectLst/>
                <a:latin typeface="inherit"/>
                <a:cs typeface="Times New Roman" pitchFamily="18" charset="0"/>
              </a:rPr>
              <a:t>2</a:t>
            </a:r>
            <a:r>
              <a:rPr kumimoji="0" lang="en-US" sz="2000" b="0" i="0" u="none" strike="noStrike" cap="none" normalizeH="0" baseline="0" dirty="0">
                <a:ln>
                  <a:noFill/>
                </a:ln>
                <a:solidFill>
                  <a:srgbClr val="000000"/>
                </a:solidFill>
                <a:effectLst/>
                <a:latin typeface="inherit"/>
                <a:cs typeface="Times New Roman" pitchFamily="18" charset="0"/>
              </a:rPr>
              <a:t> = 1.7 </a:t>
            </a:r>
            <a:r>
              <a:rPr kumimoji="0" lang="en-US" sz="2000" b="0" i="1" u="none" strike="noStrike" cap="none" normalizeH="0" baseline="0" dirty="0">
                <a:ln>
                  <a:noFill/>
                </a:ln>
                <a:solidFill>
                  <a:srgbClr val="000000"/>
                </a:solidFill>
                <a:effectLst/>
                <a:latin typeface="inherit"/>
                <a:cs typeface="Times New Roman" pitchFamily="18" charset="0"/>
              </a:rPr>
              <a:t>A</a:t>
            </a:r>
            <a:r>
              <a:rPr kumimoji="0" lang="en-US" sz="2000" b="0" i="1" u="none" strike="noStrike" cap="none" normalizeH="0" baseline="-25000" dirty="0">
                <a:ln>
                  <a:noFill/>
                </a:ln>
                <a:solidFill>
                  <a:srgbClr val="000000"/>
                </a:solidFill>
                <a:effectLst/>
                <a:latin typeface="inherit"/>
                <a:cs typeface="Times New Roman" pitchFamily="18" charset="0"/>
              </a:rPr>
              <a:t>1</a:t>
            </a:r>
            <a:r>
              <a:rPr kumimoji="0" lang="en-US" sz="2000" b="0" i="0" u="none" strike="noStrike" cap="none" normalizeH="0" baseline="0" dirty="0">
                <a:ln>
                  <a:noFill/>
                </a:ln>
                <a:solidFill>
                  <a:srgbClr val="000000"/>
                </a:solidFill>
                <a:effectLst/>
                <a:latin typeface="inherit"/>
                <a:cs typeface="Times New Roman" pitchFamily="18" charset="0"/>
              </a:rPr>
              <a:t>. The speed of the blood through a normal portion of the aorta is </a:t>
            </a:r>
            <a:r>
              <a:rPr kumimoji="0" lang="en-US" sz="2000" b="0" i="1" u="none" strike="noStrike" cap="none" normalizeH="0" baseline="0" dirty="0">
                <a:ln>
                  <a:noFill/>
                </a:ln>
                <a:solidFill>
                  <a:srgbClr val="000000"/>
                </a:solidFill>
                <a:effectLst/>
                <a:latin typeface="inherit"/>
                <a:cs typeface="Times New Roman" pitchFamily="18" charset="0"/>
              </a:rPr>
              <a:t>v</a:t>
            </a:r>
            <a:r>
              <a:rPr kumimoji="0" lang="en-US" sz="2000" b="0" i="1" u="none" strike="noStrike" cap="none" normalizeH="0" baseline="-25000" dirty="0">
                <a:ln>
                  <a:noFill/>
                </a:ln>
                <a:solidFill>
                  <a:srgbClr val="000000"/>
                </a:solidFill>
                <a:effectLst/>
                <a:latin typeface="inherit"/>
                <a:cs typeface="Times New Roman" pitchFamily="18" charset="0"/>
              </a:rPr>
              <a:t>1</a:t>
            </a:r>
            <a:r>
              <a:rPr kumimoji="0" lang="en-US" sz="2000" b="0" i="0" u="none" strike="noStrike" cap="none" normalizeH="0" baseline="-25000" dirty="0">
                <a:ln>
                  <a:noFill/>
                </a:ln>
                <a:solidFill>
                  <a:srgbClr val="000000"/>
                </a:solidFill>
                <a:effectLst/>
                <a:latin typeface="inherit"/>
                <a:cs typeface="Times New Roman" pitchFamily="18" charset="0"/>
              </a:rPr>
              <a:t> </a:t>
            </a:r>
            <a:r>
              <a:rPr kumimoji="0" lang="en-US" sz="2000" b="0" i="0" u="none" strike="noStrike" cap="none" normalizeH="0" baseline="0" dirty="0">
                <a:ln>
                  <a:noFill/>
                </a:ln>
                <a:solidFill>
                  <a:srgbClr val="000000"/>
                </a:solidFill>
                <a:effectLst/>
                <a:latin typeface="inherit"/>
                <a:cs typeface="Times New Roman" pitchFamily="18" charset="0"/>
              </a:rPr>
              <a:t>= 0.40 m/s. Assuming that the aorta is horizontal (the person is lying down), determine the amount by which the pressure </a:t>
            </a:r>
            <a:r>
              <a:rPr kumimoji="0" lang="en-US" sz="2000" b="0" i="1" u="none" strike="noStrike" cap="none" normalizeH="0" baseline="0" dirty="0">
                <a:ln>
                  <a:noFill/>
                </a:ln>
                <a:solidFill>
                  <a:srgbClr val="000000"/>
                </a:solidFill>
                <a:effectLst/>
                <a:latin typeface="inherit"/>
                <a:cs typeface="Times New Roman" pitchFamily="18" charset="0"/>
              </a:rPr>
              <a:t>P</a:t>
            </a:r>
            <a:r>
              <a:rPr kumimoji="0" lang="en-US" sz="2000" b="0" i="1" u="none" strike="noStrike" cap="none" normalizeH="0" baseline="-25000" dirty="0">
                <a:ln>
                  <a:noFill/>
                </a:ln>
                <a:solidFill>
                  <a:srgbClr val="000000"/>
                </a:solidFill>
                <a:effectLst/>
                <a:latin typeface="inherit"/>
                <a:cs typeface="Times New Roman" pitchFamily="18" charset="0"/>
              </a:rPr>
              <a:t>2</a:t>
            </a:r>
            <a:r>
              <a:rPr kumimoji="0" lang="en-US" sz="2000" b="0" i="0" u="none" strike="noStrike" cap="none" normalizeH="0" baseline="0" dirty="0">
                <a:ln>
                  <a:noFill/>
                </a:ln>
                <a:solidFill>
                  <a:srgbClr val="000000"/>
                </a:solidFill>
                <a:effectLst/>
                <a:latin typeface="inherit"/>
                <a:cs typeface="Times New Roman" pitchFamily="18" charset="0"/>
              </a:rPr>
              <a:t> in the enlarged region exceeds the pressure </a:t>
            </a:r>
            <a:r>
              <a:rPr kumimoji="0" lang="en-US" sz="2000" b="0" i="1" u="none" strike="noStrike" cap="none" normalizeH="0" baseline="0" dirty="0">
                <a:ln>
                  <a:noFill/>
                </a:ln>
                <a:solidFill>
                  <a:srgbClr val="000000"/>
                </a:solidFill>
                <a:effectLst/>
                <a:latin typeface="inherit"/>
                <a:cs typeface="Times New Roman" pitchFamily="18" charset="0"/>
              </a:rPr>
              <a:t>P</a:t>
            </a:r>
            <a:r>
              <a:rPr kumimoji="0" lang="en-US" sz="2000" b="0" i="1" u="none" strike="noStrike" cap="none" normalizeH="0" baseline="-25000" dirty="0">
                <a:ln>
                  <a:noFill/>
                </a:ln>
                <a:solidFill>
                  <a:srgbClr val="000000"/>
                </a:solidFill>
                <a:effectLst/>
                <a:latin typeface="inherit"/>
                <a:cs typeface="Times New Roman" pitchFamily="18" charset="0"/>
              </a:rPr>
              <a:t>1</a:t>
            </a:r>
            <a:r>
              <a:rPr kumimoji="0" lang="en-US" sz="2000" b="0" i="0" u="none" strike="noStrike" cap="none" normalizeH="0" baseline="0" dirty="0">
                <a:ln>
                  <a:noFill/>
                </a:ln>
                <a:solidFill>
                  <a:srgbClr val="000000"/>
                </a:solidFill>
                <a:effectLst/>
                <a:latin typeface="inherit"/>
                <a:cs typeface="Times New Roman" pitchFamily="18" charset="0"/>
              </a:rPr>
              <a:t> in the normal region.</a:t>
            </a:r>
            <a:r>
              <a:rPr kumimoji="0" lang="en-US" sz="2000" b="0" i="0" u="none" strike="noStrike" cap="none" normalizeH="0" dirty="0">
                <a:ln>
                  <a:noFill/>
                </a:ln>
                <a:solidFill>
                  <a:srgbClr val="000000"/>
                </a:solidFill>
                <a:effectLst/>
                <a:latin typeface="inherit"/>
                <a:cs typeface="Times New Roman" pitchFamily="18" charset="0"/>
              </a:rPr>
              <a:t> </a:t>
            </a:r>
            <a:r>
              <a:rPr kumimoji="0" lang="en-US" sz="2000" b="0" i="0" u="none" strike="noStrike" cap="none" normalizeH="0" baseline="0" dirty="0">
                <a:ln>
                  <a:noFill/>
                </a:ln>
                <a:solidFill>
                  <a:srgbClr val="000000"/>
                </a:solidFill>
                <a:effectLst/>
                <a:latin typeface="inherit"/>
                <a:cs typeface="Times New Roman" pitchFamily="18" charset="0"/>
              </a:rPr>
              <a:t>(Density of blood = 1060 kg/m</a:t>
            </a:r>
            <a:r>
              <a:rPr kumimoji="0" lang="en-US" sz="2000" b="0" i="0" u="none" strike="noStrike" cap="none" normalizeH="0" baseline="30000" dirty="0">
                <a:ln>
                  <a:noFill/>
                </a:ln>
                <a:solidFill>
                  <a:srgbClr val="000000"/>
                </a:solidFill>
                <a:effectLst/>
                <a:latin typeface="inherit"/>
                <a:cs typeface="Times New Roman" pitchFamily="18" charset="0"/>
              </a:rPr>
              <a:t>3</a:t>
            </a:r>
            <a:r>
              <a:rPr kumimoji="0" lang="en-US" sz="2000" b="0" i="0" u="none" strike="noStrike" cap="none" normalizeH="0" baseline="0" dirty="0">
                <a:ln>
                  <a:noFill/>
                </a:ln>
                <a:solidFill>
                  <a:srgbClr val="000000"/>
                </a:solidFill>
                <a:effectLst/>
                <a:latin typeface="inherit"/>
                <a:cs typeface="Times New Roman" pitchFamily="18" charset="0"/>
              </a:rPr>
              <a:t>)</a:t>
            </a:r>
            <a:br>
              <a:rPr kumimoji="0" lang="en-US" sz="1200" b="0" i="0" u="none" strike="noStrike" cap="none" normalizeH="0" baseline="0" dirty="0">
                <a:ln>
                  <a:noFill/>
                </a:ln>
                <a:solidFill>
                  <a:srgbClr val="000000"/>
                </a:solidFill>
                <a:effectLst/>
                <a:latin typeface="Times New Roman" pitchFamily="18" charset="0"/>
                <a:cs typeface="Times New Roman" pitchFamily="18" charset="0"/>
              </a:rPr>
            </a:br>
            <a:endParaRPr kumimoji="0" lang="en-US" sz="1200" b="0" i="0" u="none" strike="noStrike" cap="none" normalizeH="0" baseline="0" dirty="0">
              <a:ln>
                <a:noFill/>
              </a:ln>
              <a:solidFill>
                <a:srgbClr val="000000"/>
              </a:solidFill>
              <a:effectLst/>
              <a:latin typeface="inherit"/>
              <a:cs typeface="Times New Roman" pitchFamily="18" charset="0"/>
            </a:endParaRPr>
          </a:p>
        </p:txBody>
      </p:sp>
      <p:pic>
        <p:nvPicPr>
          <p:cNvPr id="37891" name="Picture 3" descr="A2equals 1.7 A1"/>
          <p:cNvPicPr>
            <a:picLocks noChangeAspect="1" noChangeArrowheads="1"/>
          </p:cNvPicPr>
          <p:nvPr/>
        </p:nvPicPr>
        <p:blipFill>
          <a:blip r:embed="rId2" cstate="print"/>
          <a:srcRect/>
          <a:stretch>
            <a:fillRect/>
          </a:stretch>
        </p:blipFill>
        <p:spPr bwMode="auto">
          <a:xfrm>
            <a:off x="11984038" y="-144463"/>
            <a:ext cx="752475" cy="180976"/>
          </a:xfrm>
          <a:prstGeom prst="rect">
            <a:avLst/>
          </a:prstGeom>
          <a:noFill/>
        </p:spPr>
      </p:pic>
      <p:pic>
        <p:nvPicPr>
          <p:cNvPr id="37892" name="Picture 4" descr="left-parenthesis rho equals 1060  kg divided by m cubed right-parenthesis"/>
          <p:cNvPicPr>
            <a:picLocks noChangeAspect="1" noChangeArrowheads="1"/>
          </p:cNvPicPr>
          <p:nvPr/>
        </p:nvPicPr>
        <p:blipFill>
          <a:blip r:embed="rId3" cstate="print"/>
          <a:srcRect/>
          <a:stretch>
            <a:fillRect/>
          </a:stretch>
        </p:blipFill>
        <p:spPr bwMode="auto">
          <a:xfrm>
            <a:off x="14476413" y="-144463"/>
            <a:ext cx="1266825" cy="209551"/>
          </a:xfrm>
          <a:prstGeom prst="rect">
            <a:avLst/>
          </a:prstGeom>
          <a:noFill/>
        </p:spPr>
      </p:pic>
      <p:pic>
        <p:nvPicPr>
          <p:cNvPr id="37895" name="Picture 7" descr="P1"/>
          <p:cNvPicPr>
            <a:picLocks noChangeAspect="1" noChangeArrowheads="1"/>
          </p:cNvPicPr>
          <p:nvPr/>
        </p:nvPicPr>
        <p:blipFill>
          <a:blip r:embed="rId4" cstate="print"/>
          <a:srcRect/>
          <a:stretch>
            <a:fillRect/>
          </a:stretch>
        </p:blipFill>
        <p:spPr bwMode="auto">
          <a:xfrm>
            <a:off x="11922125" y="53975"/>
            <a:ext cx="190500" cy="180975"/>
          </a:xfrm>
          <a:prstGeom prst="rect">
            <a:avLst/>
          </a:prstGeom>
          <a:noFill/>
        </p:spPr>
      </p:pic>
      <p:graphicFrame>
        <p:nvGraphicFramePr>
          <p:cNvPr id="37896" name="Object 8"/>
          <p:cNvGraphicFramePr>
            <a:graphicFrameLocks noChangeAspect="1"/>
          </p:cNvGraphicFramePr>
          <p:nvPr>
            <p:extLst>
              <p:ext uri="{D42A27DB-BD31-4B8C-83A1-F6EECF244321}">
                <p14:modId xmlns:p14="http://schemas.microsoft.com/office/powerpoint/2010/main" val="2383683047"/>
              </p:ext>
            </p:extLst>
          </p:nvPr>
        </p:nvGraphicFramePr>
        <p:xfrm>
          <a:off x="2932919" y="90176"/>
          <a:ext cx="6114270" cy="1001135"/>
        </p:xfrm>
        <a:graphic>
          <a:graphicData uri="http://schemas.openxmlformats.org/presentationml/2006/ole">
            <mc:AlternateContent xmlns:mc="http://schemas.openxmlformats.org/markup-compatibility/2006">
              <mc:Choice xmlns:v="urn:schemas-microsoft-com:vml" Requires="v">
                <p:oleObj name="Equation" r:id="rId5" imgW="2374900" imgH="393700" progId="Equation.3">
                  <p:embed/>
                </p:oleObj>
              </mc:Choice>
              <mc:Fallback>
                <p:oleObj name="Equation" r:id="rId5" imgW="2374900" imgH="393700" progId="Equation.3">
                  <p:embed/>
                  <p:pic>
                    <p:nvPicPr>
                      <p:cNvPr id="0" name="Picture 1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32919" y="90176"/>
                        <a:ext cx="6114270" cy="1001135"/>
                      </a:xfrm>
                      <a:prstGeom prst="rect">
                        <a:avLst/>
                      </a:prstGeom>
                      <a:noFill/>
                    </p:spPr>
                  </p:pic>
                </p:oleObj>
              </mc:Fallback>
            </mc:AlternateContent>
          </a:graphicData>
        </a:graphic>
      </p:graphicFrame>
      <p:pic>
        <p:nvPicPr>
          <p:cNvPr id="10" name="Picture 1"/>
          <p:cNvPicPr>
            <a:picLocks noChangeAspect="1" noChangeArrowheads="1"/>
          </p:cNvPicPr>
          <p:nvPr/>
        </p:nvPicPr>
        <p:blipFill>
          <a:blip r:embed="rId7" cstate="print">
            <a:clrChange>
              <a:clrFrom>
                <a:srgbClr val="FFFFFF"/>
              </a:clrFrom>
              <a:clrTo>
                <a:srgbClr val="FFFFFF">
                  <a:alpha val="0"/>
                </a:srgbClr>
              </a:clrTo>
            </a:clrChange>
          </a:blip>
          <a:srcRect/>
          <a:stretch>
            <a:fillRect/>
          </a:stretch>
        </p:blipFill>
        <p:spPr bwMode="auto">
          <a:xfrm>
            <a:off x="161612" y="271176"/>
            <a:ext cx="2185207" cy="477230"/>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685800" y="152400"/>
            <a:ext cx="7772400" cy="1143000"/>
          </a:xfrm>
        </p:spPr>
        <p:txBody>
          <a:bodyPr/>
          <a:lstStyle/>
          <a:p>
            <a:r>
              <a:rPr lang="en-US" b="1" dirty="0">
                <a:solidFill>
                  <a:srgbClr val="009999"/>
                </a:solidFill>
                <a:latin typeface="Arial" charset="0"/>
              </a:rPr>
              <a:t>The Equation of Continuity</a:t>
            </a:r>
          </a:p>
        </p:txBody>
      </p:sp>
      <p:pic>
        <p:nvPicPr>
          <p:cNvPr id="13315" name="Picture 3" descr="fig11_27"/>
          <p:cNvPicPr>
            <a:picLocks noChangeAspect="1" noChangeArrowheads="1"/>
          </p:cNvPicPr>
          <p:nvPr/>
        </p:nvPicPr>
        <p:blipFill>
          <a:blip r:embed="rId2" cstate="print"/>
          <a:srcRect/>
          <a:stretch>
            <a:fillRect/>
          </a:stretch>
        </p:blipFill>
        <p:spPr bwMode="auto">
          <a:xfrm>
            <a:off x="1524000" y="1600200"/>
            <a:ext cx="6264275" cy="1954213"/>
          </a:xfrm>
          <a:prstGeom prst="rect">
            <a:avLst/>
          </a:prstGeom>
          <a:noFill/>
        </p:spPr>
      </p:pic>
      <p:sp>
        <p:nvSpPr>
          <p:cNvPr id="13316" name="Text Box 4"/>
          <p:cNvSpPr txBox="1">
            <a:spLocks noChangeArrowheads="1"/>
          </p:cNvSpPr>
          <p:nvPr/>
        </p:nvSpPr>
        <p:spPr bwMode="auto">
          <a:xfrm>
            <a:off x="457200" y="3581400"/>
            <a:ext cx="8382000" cy="2677656"/>
          </a:xfrm>
          <a:prstGeom prst="rect">
            <a:avLst/>
          </a:prstGeom>
          <a:noFill/>
          <a:ln w="9525">
            <a:noFill/>
            <a:miter lim="800000"/>
            <a:headEnd/>
            <a:tailEnd/>
          </a:ln>
          <a:effectLst/>
        </p:spPr>
        <p:txBody>
          <a:bodyPr wrap="square">
            <a:spAutoFit/>
          </a:bodyPr>
          <a:lstStyle/>
          <a:p>
            <a:pPr>
              <a:spcBef>
                <a:spcPct val="50000"/>
              </a:spcBef>
            </a:pPr>
            <a:r>
              <a:rPr lang="en-US" dirty="0">
                <a:solidFill>
                  <a:srgbClr val="000000"/>
                </a:solidFill>
              </a:rPr>
              <a:t>Q: Have you ever used your thumb to control the water flowing from the end of a hose?</a:t>
            </a:r>
          </a:p>
          <a:p>
            <a:pPr>
              <a:spcBef>
                <a:spcPct val="50000"/>
              </a:spcBef>
            </a:pPr>
            <a:r>
              <a:rPr lang="en-US" dirty="0">
                <a:solidFill>
                  <a:srgbClr val="000000"/>
                </a:solidFill>
              </a:rPr>
              <a:t>A: When the end of a hose is partially closed off, thus reducing its cross-sectional area, the fluid velocity increases.</a:t>
            </a:r>
          </a:p>
          <a:p>
            <a:pPr>
              <a:spcBef>
                <a:spcPct val="50000"/>
              </a:spcBef>
            </a:pPr>
            <a:r>
              <a:rPr lang="en-US" dirty="0">
                <a:solidFill>
                  <a:srgbClr val="000000"/>
                </a:solidFill>
              </a:rPr>
              <a:t>This kind of </a:t>
            </a:r>
            <a:r>
              <a:rPr lang="en-US" dirty="0">
                <a:solidFill>
                  <a:srgbClr val="009900"/>
                </a:solidFill>
              </a:rPr>
              <a:t>fluid</a:t>
            </a:r>
            <a:r>
              <a:rPr lang="en-US" dirty="0">
                <a:solidFill>
                  <a:srgbClr val="000000"/>
                </a:solidFill>
              </a:rPr>
              <a:t> behavior is described by the </a:t>
            </a:r>
            <a:r>
              <a:rPr lang="en-US" b="1" i="1" dirty="0">
                <a:solidFill>
                  <a:srgbClr val="000000"/>
                </a:solidFill>
              </a:rPr>
              <a:t>equation of continuity.</a:t>
            </a:r>
            <a:endParaRPr lang="en-US" dirty="0">
              <a:solidFill>
                <a:srgbClr val="0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3315"/>
                                        </p:tgtEl>
                                        <p:attrNameLst>
                                          <p:attrName>style.visibility</p:attrName>
                                        </p:attrNameLst>
                                      </p:cBhvr>
                                      <p:to>
                                        <p:strVal val="visible"/>
                                      </p:to>
                                    </p:set>
                                    <p:animEffect transition="in" filter="fade">
                                      <p:cBhvr>
                                        <p:cTn id="7" dur="2000"/>
                                        <p:tgtEl>
                                          <p:spTgt spid="1331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3316">
                                            <p:txEl>
                                              <p:pRg st="0" end="0"/>
                                            </p:txEl>
                                          </p:spTgt>
                                        </p:tgtEl>
                                        <p:attrNameLst>
                                          <p:attrName>style.visibility</p:attrName>
                                        </p:attrNameLst>
                                      </p:cBhvr>
                                      <p:to>
                                        <p:strVal val="visible"/>
                                      </p:to>
                                    </p:set>
                                    <p:animEffect transition="in" filter="fade">
                                      <p:cBhvr>
                                        <p:cTn id="12" dur="2000"/>
                                        <p:tgtEl>
                                          <p:spTgt spid="13316">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3316">
                                            <p:txEl>
                                              <p:pRg st="1" end="1"/>
                                            </p:txEl>
                                          </p:spTgt>
                                        </p:tgtEl>
                                        <p:attrNameLst>
                                          <p:attrName>style.visibility</p:attrName>
                                        </p:attrNameLst>
                                      </p:cBhvr>
                                      <p:to>
                                        <p:strVal val="visible"/>
                                      </p:to>
                                    </p:set>
                                    <p:animEffect transition="in" filter="fade">
                                      <p:cBhvr>
                                        <p:cTn id="17" dur="2000"/>
                                        <p:tgtEl>
                                          <p:spTgt spid="13316">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3316">
                                            <p:txEl>
                                              <p:pRg st="2" end="2"/>
                                            </p:txEl>
                                          </p:spTgt>
                                        </p:tgtEl>
                                        <p:attrNameLst>
                                          <p:attrName>style.visibility</p:attrName>
                                        </p:attrNameLst>
                                      </p:cBhvr>
                                      <p:to>
                                        <p:strVal val="visible"/>
                                      </p:to>
                                    </p:set>
                                    <p:animEffect transition="in" filter="fade">
                                      <p:cBhvr>
                                        <p:cTn id="22" dur="2000"/>
                                        <p:tgtEl>
                                          <p:spTgt spid="1331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6"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609600" y="228600"/>
            <a:ext cx="7772400" cy="1143000"/>
          </a:xfrm>
        </p:spPr>
        <p:txBody>
          <a:bodyPr/>
          <a:lstStyle/>
          <a:p>
            <a:r>
              <a:rPr lang="en-US" b="1" i="1" dirty="0"/>
              <a:t>Equation of Continuity</a:t>
            </a:r>
            <a:br>
              <a:rPr lang="en-US" dirty="0"/>
            </a:br>
            <a:endParaRPr lang="en-US" dirty="0"/>
          </a:p>
        </p:txBody>
      </p:sp>
      <p:pic>
        <p:nvPicPr>
          <p:cNvPr id="15365" name="Picture 5" descr="nw0461-n"/>
          <p:cNvPicPr>
            <a:picLocks noChangeAspect="1" noChangeArrowheads="1"/>
          </p:cNvPicPr>
          <p:nvPr/>
        </p:nvPicPr>
        <p:blipFill>
          <a:blip r:embed="rId2" cstate="print"/>
          <a:srcRect/>
          <a:stretch>
            <a:fillRect/>
          </a:stretch>
        </p:blipFill>
        <p:spPr bwMode="auto">
          <a:xfrm>
            <a:off x="4308476" y="1000467"/>
            <a:ext cx="4537075" cy="1520825"/>
          </a:xfrm>
          <a:prstGeom prst="rect">
            <a:avLst/>
          </a:prstGeom>
          <a:noFill/>
        </p:spPr>
      </p:pic>
      <p:sp>
        <p:nvSpPr>
          <p:cNvPr id="19458"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9" name="TextBox 8"/>
          <p:cNvSpPr txBox="1"/>
          <p:nvPr/>
        </p:nvSpPr>
        <p:spPr>
          <a:xfrm>
            <a:off x="568325" y="6167735"/>
            <a:ext cx="3733800" cy="461665"/>
          </a:xfrm>
          <a:prstGeom prst="rect">
            <a:avLst/>
          </a:prstGeom>
          <a:noFill/>
        </p:spPr>
        <p:txBody>
          <a:bodyPr wrap="square" rtlCol="0">
            <a:spAutoFit/>
          </a:bodyPr>
          <a:lstStyle/>
          <a:p>
            <a:r>
              <a:rPr lang="en-US" dirty="0"/>
              <a:t>If the density stays the same,</a:t>
            </a:r>
          </a:p>
        </p:txBody>
      </p:sp>
      <p:sp>
        <p:nvSpPr>
          <p:cNvPr id="2" name="TextBox 1">
            <a:extLst>
              <a:ext uri="{FF2B5EF4-FFF2-40B4-BE49-F238E27FC236}">
                <a16:creationId xmlns:a16="http://schemas.microsoft.com/office/drawing/2014/main" id="{81C61039-7DEB-3B99-BFC2-20C51A220AF2}"/>
              </a:ext>
            </a:extLst>
          </p:cNvPr>
          <p:cNvSpPr txBox="1"/>
          <p:nvPr/>
        </p:nvSpPr>
        <p:spPr>
          <a:xfrm>
            <a:off x="207961" y="2742465"/>
            <a:ext cx="4267199" cy="1200329"/>
          </a:xfrm>
          <a:prstGeom prst="rect">
            <a:avLst/>
          </a:prstGeom>
          <a:noFill/>
        </p:spPr>
        <p:txBody>
          <a:bodyPr wrap="square" rtlCol="0">
            <a:spAutoFit/>
          </a:bodyPr>
          <a:lstStyle/>
          <a:p>
            <a:r>
              <a:rPr lang="en-US" dirty="0"/>
              <a:t>Each line represents a streamline.</a:t>
            </a:r>
          </a:p>
          <a:p>
            <a:endParaRPr lang="en-US" dirty="0"/>
          </a:p>
          <a:p>
            <a:r>
              <a:rPr lang="en-US" dirty="0"/>
              <a:t>Mass flow rate at position 2: </a:t>
            </a:r>
          </a:p>
        </p:txBody>
      </p: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4A49F450-559C-70E8-CF05-3F4391067D8E}"/>
                  </a:ext>
                </a:extLst>
              </p:cNvPr>
              <p:cNvSpPr txBox="1"/>
              <p:nvPr/>
            </p:nvSpPr>
            <p:spPr>
              <a:xfrm>
                <a:off x="3968784" y="3453063"/>
                <a:ext cx="3753656" cy="69384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i="1" smtClean="0">
                              <a:latin typeface="Cambria Math" panose="02040503050406030204" pitchFamily="18" charset="0"/>
                            </a:rPr>
                          </m:ctrlPr>
                        </m:fPr>
                        <m:num>
                          <m:sSub>
                            <m:sSubPr>
                              <m:ctrlPr>
                                <a:rPr lang="en-US" i="1" smtClean="0">
                                  <a:latin typeface="Cambria Math" panose="02040503050406030204" pitchFamily="18" charset="0"/>
                                </a:rPr>
                              </m:ctrlPr>
                            </m:sSubPr>
                            <m:e>
                              <m:r>
                                <a:rPr lang="en-US"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𝑚</m:t>
                              </m:r>
                            </m:e>
                            <m:sub>
                              <m:r>
                                <a:rPr lang="en-US" b="0" i="1" smtClean="0">
                                  <a:latin typeface="Cambria Math" panose="02040503050406030204" pitchFamily="18" charset="0"/>
                                </a:rPr>
                                <m:t>2</m:t>
                              </m:r>
                            </m:sub>
                          </m:sSub>
                        </m:num>
                        <m:den>
                          <m:r>
                            <a:rPr lang="en-US"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𝑡</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sSub>
                            <m:sSubPr>
                              <m:ctrlPr>
                                <a:rPr lang="en-US" b="0" i="1" smtClean="0">
                                  <a:latin typeface="Cambria Math" panose="02040503050406030204" pitchFamily="18" charset="0"/>
                                </a:rPr>
                              </m:ctrlPr>
                            </m:sSubPr>
                            <m:e>
                              <m:r>
                                <a:rPr lang="en-US" b="0" i="1" smtClean="0">
                                  <a:latin typeface="Cambria Math" panose="02040503050406030204" pitchFamily="18" charset="0"/>
                                  <a:ea typeface="Cambria Math" panose="02040503050406030204" pitchFamily="18" charset="0"/>
                                </a:rPr>
                                <m:t>𝜌</m:t>
                              </m:r>
                            </m:e>
                            <m:sub>
                              <m:r>
                                <a:rPr lang="en-US" b="0" i="1" smtClean="0">
                                  <a:latin typeface="Cambria Math" panose="02040503050406030204" pitchFamily="18" charset="0"/>
                                </a:rPr>
                                <m:t>2</m:t>
                              </m:r>
                            </m:sub>
                          </m:sSub>
                          <m:sSub>
                            <m:sSubPr>
                              <m:ctrlPr>
                                <a:rPr lang="en-US" b="0" i="1" smtClean="0">
                                  <a:latin typeface="Cambria Math" panose="02040503050406030204" pitchFamily="18" charset="0"/>
                                </a:rPr>
                              </m:ctrlPr>
                            </m:sSubPr>
                            <m:e>
                              <m:r>
                                <a:rPr lang="en-US" b="0" i="1" smtClean="0">
                                  <a:latin typeface="Cambria Math" panose="02040503050406030204" pitchFamily="18" charset="0"/>
                                </a:rPr>
                                <m:t>𝐴</m:t>
                              </m:r>
                            </m:e>
                            <m:sub>
                              <m:r>
                                <a:rPr lang="en-US" b="0" i="1" smtClean="0">
                                  <a:latin typeface="Cambria Math" panose="02040503050406030204" pitchFamily="18" charset="0"/>
                                </a:rPr>
                                <m:t>2</m:t>
                              </m:r>
                            </m:sub>
                          </m:sSub>
                          <m:sSub>
                            <m:sSubPr>
                              <m:ctrlPr>
                                <a:rPr lang="en-US" b="0" i="1" smtClean="0">
                                  <a:latin typeface="Cambria Math" panose="02040503050406030204" pitchFamily="18" charset="0"/>
                                </a:rPr>
                              </m:ctrlPr>
                            </m:sSubPr>
                            <m:e>
                              <m:r>
                                <a:rPr lang="en-US" b="0" i="1" smtClean="0">
                                  <a:latin typeface="Cambria Math" panose="02040503050406030204" pitchFamily="18" charset="0"/>
                                </a:rPr>
                                <m:t>𝑣</m:t>
                              </m:r>
                            </m:e>
                            <m:sub>
                              <m:r>
                                <a:rPr lang="en-US" b="0" i="1" smtClean="0">
                                  <a:latin typeface="Cambria Math" panose="02040503050406030204" pitchFamily="18" charset="0"/>
                                </a:rPr>
                                <m:t>2</m:t>
                              </m:r>
                            </m:sub>
                          </m:sSub>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𝑡</m:t>
                          </m:r>
                        </m:num>
                        <m:den>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𝑡</m:t>
                          </m:r>
                        </m:den>
                      </m:f>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ea typeface="Cambria Math" panose="02040503050406030204" pitchFamily="18" charset="0"/>
                            </a:rPr>
                            <m:t>𝜌</m:t>
                          </m:r>
                        </m:e>
                        <m:sub>
                          <m:r>
                            <a:rPr lang="en-US" b="0" i="1" smtClean="0">
                              <a:latin typeface="Cambria Math" panose="02040503050406030204" pitchFamily="18" charset="0"/>
                            </a:rPr>
                            <m:t>2</m:t>
                          </m:r>
                        </m:sub>
                      </m:sSub>
                      <m:sSub>
                        <m:sSubPr>
                          <m:ctrlPr>
                            <a:rPr lang="en-US" b="0" i="1" smtClean="0">
                              <a:latin typeface="Cambria Math" panose="02040503050406030204" pitchFamily="18" charset="0"/>
                            </a:rPr>
                          </m:ctrlPr>
                        </m:sSubPr>
                        <m:e>
                          <m:r>
                            <a:rPr lang="en-US" b="0" i="1" smtClean="0">
                              <a:latin typeface="Cambria Math" panose="02040503050406030204" pitchFamily="18" charset="0"/>
                            </a:rPr>
                            <m:t>𝐴</m:t>
                          </m:r>
                        </m:e>
                        <m:sub>
                          <m:r>
                            <a:rPr lang="en-US" b="0" i="1" smtClean="0">
                              <a:latin typeface="Cambria Math" panose="02040503050406030204" pitchFamily="18" charset="0"/>
                            </a:rPr>
                            <m:t>2</m:t>
                          </m:r>
                        </m:sub>
                      </m:sSub>
                      <m:sSub>
                        <m:sSubPr>
                          <m:ctrlPr>
                            <a:rPr lang="en-US" b="0" i="1" smtClean="0">
                              <a:latin typeface="Cambria Math" panose="02040503050406030204" pitchFamily="18" charset="0"/>
                            </a:rPr>
                          </m:ctrlPr>
                        </m:sSubPr>
                        <m:e>
                          <m:r>
                            <a:rPr lang="en-US" b="0" i="1" smtClean="0">
                              <a:latin typeface="Cambria Math" panose="02040503050406030204" pitchFamily="18" charset="0"/>
                            </a:rPr>
                            <m:t>𝑣</m:t>
                          </m:r>
                        </m:e>
                        <m:sub>
                          <m:r>
                            <a:rPr lang="en-US" b="0" i="1" smtClean="0">
                              <a:latin typeface="Cambria Math" panose="02040503050406030204" pitchFamily="18" charset="0"/>
                            </a:rPr>
                            <m:t>2</m:t>
                          </m:r>
                        </m:sub>
                      </m:sSub>
                    </m:oMath>
                  </m:oMathPara>
                </a14:m>
                <a:endParaRPr lang="en-US" dirty="0"/>
              </a:p>
            </p:txBody>
          </p:sp>
        </mc:Choice>
        <mc:Fallback xmlns="">
          <p:sp>
            <p:nvSpPr>
              <p:cNvPr id="3" name="TextBox 2">
                <a:extLst>
                  <a:ext uri="{FF2B5EF4-FFF2-40B4-BE49-F238E27FC236}">
                    <a16:creationId xmlns:a16="http://schemas.microsoft.com/office/drawing/2014/main" id="{4A49F450-559C-70E8-CF05-3F4391067D8E}"/>
                  </a:ext>
                </a:extLst>
              </p:cNvPr>
              <p:cNvSpPr txBox="1">
                <a:spLocks noRot="1" noChangeAspect="1" noMove="1" noResize="1" noEditPoints="1" noAdjustHandles="1" noChangeArrowheads="1" noChangeShapeType="1" noTextEdit="1"/>
              </p:cNvSpPr>
              <p:nvPr/>
            </p:nvSpPr>
            <p:spPr>
              <a:xfrm>
                <a:off x="3968784" y="3453063"/>
                <a:ext cx="3753656" cy="693844"/>
              </a:xfrm>
              <a:prstGeom prst="rect">
                <a:avLst/>
              </a:prstGeom>
              <a:blipFill>
                <a:blip r:embed="rId3"/>
                <a:stretch>
                  <a:fillRect b="-1428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6B6F7BB6-5931-4531-F8DB-B64DDA30780B}"/>
                  </a:ext>
                </a:extLst>
              </p:cNvPr>
              <p:cNvSpPr txBox="1"/>
              <p:nvPr/>
            </p:nvSpPr>
            <p:spPr>
              <a:xfrm>
                <a:off x="2619437" y="4421001"/>
                <a:ext cx="6452349" cy="786177"/>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f>
                        <m:fPr>
                          <m:ctrlPr>
                            <a:rPr lang="en-US" i="1" smtClean="0">
                              <a:latin typeface="Cambria Math" panose="02040503050406030204" pitchFamily="18" charset="0"/>
                            </a:rPr>
                          </m:ctrlPr>
                        </m:fPr>
                        <m:num>
                          <m:sSub>
                            <m:sSubPr>
                              <m:ctrlPr>
                                <a:rPr lang="en-US" i="1" smtClean="0">
                                  <a:latin typeface="Cambria Math" panose="02040503050406030204" pitchFamily="18" charset="0"/>
                                </a:rPr>
                              </m:ctrlPr>
                            </m:sSubPr>
                            <m:e>
                              <m:r>
                                <a:rPr lang="en-US"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𝑚</m:t>
                              </m:r>
                            </m:e>
                            <m:sub>
                              <m:r>
                                <a:rPr lang="en-US" b="0" i="1" smtClean="0">
                                  <a:latin typeface="Cambria Math" panose="02040503050406030204" pitchFamily="18" charset="0"/>
                                  <a:ea typeface="Cambria Math" panose="02040503050406030204" pitchFamily="18" charset="0"/>
                                </a:rPr>
                                <m:t>1</m:t>
                              </m:r>
                            </m:sub>
                          </m:sSub>
                        </m:num>
                        <m:den>
                          <m:r>
                            <a:rPr lang="en-US"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𝑡</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sSub>
                            <m:sSubPr>
                              <m:ctrlPr>
                                <a:rPr lang="en-US" b="0" i="1" smtClean="0">
                                  <a:latin typeface="Cambria Math" panose="02040503050406030204" pitchFamily="18" charset="0"/>
                                </a:rPr>
                              </m:ctrlPr>
                            </m:sSubPr>
                            <m:e>
                              <m:r>
                                <a:rPr lang="en-US" b="0" i="1" smtClean="0">
                                  <a:latin typeface="Cambria Math" panose="02040503050406030204" pitchFamily="18" charset="0"/>
                                  <a:ea typeface="Cambria Math" panose="02040503050406030204" pitchFamily="18" charset="0"/>
                                </a:rPr>
                                <m:t>𝜌</m:t>
                              </m:r>
                            </m:e>
                            <m:sub>
                              <m:r>
                                <a:rPr lang="en-US" b="0" i="1" smtClean="0">
                                  <a:latin typeface="Cambria Math" panose="02040503050406030204" pitchFamily="18" charset="0"/>
                                </a:rPr>
                                <m:t>1</m:t>
                              </m:r>
                            </m:sub>
                          </m:sSub>
                          <m:sSub>
                            <m:sSubPr>
                              <m:ctrlPr>
                                <a:rPr lang="en-US" b="0" i="1" smtClean="0">
                                  <a:latin typeface="Cambria Math" panose="02040503050406030204" pitchFamily="18" charset="0"/>
                                </a:rPr>
                              </m:ctrlPr>
                            </m:sSubPr>
                            <m:e>
                              <m:r>
                                <a:rPr lang="en-US" b="0" i="1" smtClean="0">
                                  <a:latin typeface="Cambria Math" panose="02040503050406030204" pitchFamily="18" charset="0"/>
                                </a:rPr>
                                <m:t>𝐴</m:t>
                              </m:r>
                            </m:e>
                            <m:sub>
                              <m:r>
                                <a:rPr lang="en-US" b="0" i="1" smtClean="0">
                                  <a:latin typeface="Cambria Math" panose="02040503050406030204" pitchFamily="18" charset="0"/>
                                </a:rPr>
                                <m:t>1</m:t>
                              </m:r>
                            </m:sub>
                          </m:sSub>
                          <m:sSub>
                            <m:sSubPr>
                              <m:ctrlPr>
                                <a:rPr lang="en-US" b="0" i="1" smtClean="0">
                                  <a:latin typeface="Cambria Math" panose="02040503050406030204" pitchFamily="18" charset="0"/>
                                </a:rPr>
                              </m:ctrlPr>
                            </m:sSubPr>
                            <m:e>
                              <m:r>
                                <a:rPr lang="en-US" b="0" i="1" smtClean="0">
                                  <a:latin typeface="Cambria Math" panose="02040503050406030204" pitchFamily="18" charset="0"/>
                                </a:rPr>
                                <m:t>𝑣</m:t>
                              </m:r>
                            </m:e>
                            <m:sub>
                              <m:r>
                                <a:rPr lang="en-US" b="0" i="1" smtClean="0">
                                  <a:latin typeface="Cambria Math" panose="02040503050406030204" pitchFamily="18" charset="0"/>
                                </a:rPr>
                                <m:t>1</m:t>
                              </m:r>
                            </m:sub>
                          </m:sSub>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𝑡</m:t>
                          </m:r>
                        </m:num>
                        <m:den>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𝑡</m:t>
                          </m:r>
                        </m:den>
                      </m:f>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ea typeface="Cambria Math" panose="02040503050406030204" pitchFamily="18" charset="0"/>
                            </a:rPr>
                            <m:t>𝜌</m:t>
                          </m:r>
                        </m:e>
                        <m:sub>
                          <m:r>
                            <a:rPr lang="en-US" b="0" i="1" smtClean="0">
                              <a:latin typeface="Cambria Math" panose="02040503050406030204" pitchFamily="18" charset="0"/>
                            </a:rPr>
                            <m:t>1</m:t>
                          </m:r>
                        </m:sub>
                      </m:sSub>
                      <m:sSub>
                        <m:sSubPr>
                          <m:ctrlPr>
                            <a:rPr lang="en-US" b="0" i="1" smtClean="0">
                              <a:latin typeface="Cambria Math" panose="02040503050406030204" pitchFamily="18" charset="0"/>
                            </a:rPr>
                          </m:ctrlPr>
                        </m:sSubPr>
                        <m:e>
                          <m:r>
                            <a:rPr lang="en-US" b="0" i="1" smtClean="0">
                              <a:latin typeface="Cambria Math" panose="02040503050406030204" pitchFamily="18" charset="0"/>
                            </a:rPr>
                            <m:t>𝐴</m:t>
                          </m:r>
                        </m:e>
                        <m:sub>
                          <m:r>
                            <a:rPr lang="en-US" b="0" i="1" smtClean="0">
                              <a:latin typeface="Cambria Math" panose="02040503050406030204" pitchFamily="18" charset="0"/>
                            </a:rPr>
                            <m:t>1</m:t>
                          </m:r>
                        </m:sub>
                      </m:sSub>
                      <m:sSub>
                        <m:sSubPr>
                          <m:ctrlPr>
                            <a:rPr lang="en-US" b="0" i="1" smtClean="0">
                              <a:latin typeface="Cambria Math" panose="02040503050406030204" pitchFamily="18" charset="0"/>
                            </a:rPr>
                          </m:ctrlPr>
                        </m:sSubPr>
                        <m:e>
                          <m:r>
                            <a:rPr lang="en-US" b="0" i="1" smtClean="0">
                              <a:latin typeface="Cambria Math" panose="02040503050406030204" pitchFamily="18" charset="0"/>
                            </a:rPr>
                            <m:t>𝑣</m:t>
                          </m:r>
                        </m:e>
                        <m:sub>
                          <m:r>
                            <a:rPr lang="en-US" b="0" i="1" smtClean="0">
                              <a:latin typeface="Cambria Math" panose="02040503050406030204" pitchFamily="18" charset="0"/>
                            </a:rPr>
                            <m:t>1</m:t>
                          </m:r>
                        </m:sub>
                      </m:sSub>
                    </m:oMath>
                  </m:oMathPara>
                </a14:m>
                <a:endParaRPr lang="en-US" dirty="0"/>
              </a:p>
            </p:txBody>
          </p:sp>
        </mc:Choice>
        <mc:Fallback xmlns="">
          <p:sp>
            <p:nvSpPr>
              <p:cNvPr id="5" name="TextBox 4">
                <a:extLst>
                  <a:ext uri="{FF2B5EF4-FFF2-40B4-BE49-F238E27FC236}">
                    <a16:creationId xmlns:a16="http://schemas.microsoft.com/office/drawing/2014/main" id="{6B6F7BB6-5931-4531-F8DB-B64DDA30780B}"/>
                  </a:ext>
                </a:extLst>
              </p:cNvPr>
              <p:cNvSpPr txBox="1">
                <a:spLocks noRot="1" noChangeAspect="1" noMove="1" noResize="1" noEditPoints="1" noAdjustHandles="1" noChangeArrowheads="1" noChangeShapeType="1" noTextEdit="1"/>
              </p:cNvSpPr>
              <p:nvPr/>
            </p:nvSpPr>
            <p:spPr>
              <a:xfrm>
                <a:off x="2619437" y="4421001"/>
                <a:ext cx="6452349" cy="786177"/>
              </a:xfrm>
              <a:prstGeom prst="rect">
                <a:avLst/>
              </a:prstGeom>
              <a:blipFill>
                <a:blip r:embed="rId4"/>
                <a:stretch>
                  <a:fillRect b="-8065"/>
                </a:stretch>
              </a:blipFill>
            </p:spPr>
            <p:txBody>
              <a:bodyPr/>
              <a:lstStyle/>
              <a:p>
                <a:r>
                  <a:rPr lang="en-US">
                    <a:noFill/>
                  </a:rPr>
                  <a:t> </a:t>
                </a:r>
              </a:p>
            </p:txBody>
          </p:sp>
        </mc:Fallback>
      </mc:AlternateContent>
      <p:sp>
        <p:nvSpPr>
          <p:cNvPr id="7" name="TextBox 6">
            <a:extLst>
              <a:ext uri="{FF2B5EF4-FFF2-40B4-BE49-F238E27FC236}">
                <a16:creationId xmlns:a16="http://schemas.microsoft.com/office/drawing/2014/main" id="{52977D38-FCFA-B09F-00BA-443EFAA7A398}"/>
              </a:ext>
            </a:extLst>
          </p:cNvPr>
          <p:cNvSpPr txBox="1"/>
          <p:nvPr/>
        </p:nvSpPr>
        <p:spPr>
          <a:xfrm>
            <a:off x="149225" y="4484982"/>
            <a:ext cx="4572000" cy="461665"/>
          </a:xfrm>
          <a:prstGeom prst="rect">
            <a:avLst/>
          </a:prstGeom>
          <a:noFill/>
        </p:spPr>
        <p:txBody>
          <a:bodyPr wrap="square">
            <a:spAutoFit/>
          </a:bodyPr>
          <a:lstStyle/>
          <a:p>
            <a:r>
              <a:rPr lang="en-US" dirty="0"/>
              <a:t>Mass flow rate at position 1: </a:t>
            </a:r>
          </a:p>
        </p:txBody>
      </p:sp>
      <p:sp>
        <p:nvSpPr>
          <p:cNvPr id="8" name="TextBox 7">
            <a:extLst>
              <a:ext uri="{FF2B5EF4-FFF2-40B4-BE49-F238E27FC236}">
                <a16:creationId xmlns:a16="http://schemas.microsoft.com/office/drawing/2014/main" id="{1C630E6D-9648-014C-F507-2BF4CA95A7B6}"/>
              </a:ext>
            </a:extLst>
          </p:cNvPr>
          <p:cNvSpPr txBox="1"/>
          <p:nvPr/>
        </p:nvSpPr>
        <p:spPr>
          <a:xfrm>
            <a:off x="191919" y="5365499"/>
            <a:ext cx="4340225" cy="461665"/>
          </a:xfrm>
          <a:prstGeom prst="rect">
            <a:avLst/>
          </a:prstGeom>
          <a:noFill/>
        </p:spPr>
        <p:txBody>
          <a:bodyPr wrap="square" rtlCol="0">
            <a:spAutoFit/>
          </a:bodyPr>
          <a:lstStyle/>
          <a:p>
            <a:r>
              <a:rPr lang="en-US" dirty="0"/>
              <a:t>Since the flow rate is the same: </a:t>
            </a:r>
          </a:p>
        </p:txBody>
      </p:sp>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475A21AE-35E6-EB72-33B4-0951B40AA420}"/>
                  </a:ext>
                </a:extLst>
              </p:cNvPr>
              <p:cNvSpPr txBox="1"/>
              <p:nvPr/>
            </p:nvSpPr>
            <p:spPr>
              <a:xfrm>
                <a:off x="4532144" y="5454716"/>
                <a:ext cx="2443746"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i="1" smtClean="0">
                              <a:latin typeface="Cambria Math" panose="02040503050406030204" pitchFamily="18" charset="0"/>
                            </a:rPr>
                          </m:ctrlPr>
                        </m:sSubPr>
                        <m:e>
                          <m:r>
                            <a:rPr lang="en-US" i="1" smtClean="0">
                              <a:latin typeface="Cambria Math" panose="02040503050406030204" pitchFamily="18" charset="0"/>
                              <a:ea typeface="Cambria Math" panose="02040503050406030204" pitchFamily="18" charset="0"/>
                            </a:rPr>
                            <m:t>𝜌</m:t>
                          </m:r>
                        </m:e>
                        <m:sub>
                          <m:r>
                            <a:rPr lang="en-US" b="0" i="1" smtClean="0">
                              <a:latin typeface="Cambria Math" panose="02040503050406030204" pitchFamily="18" charset="0"/>
                            </a:rPr>
                            <m:t>2</m:t>
                          </m:r>
                        </m:sub>
                      </m:sSub>
                      <m:sSub>
                        <m:sSubPr>
                          <m:ctrlPr>
                            <a:rPr lang="en-US" i="1" smtClean="0">
                              <a:latin typeface="Cambria Math" panose="02040503050406030204" pitchFamily="18" charset="0"/>
                            </a:rPr>
                          </m:ctrlPr>
                        </m:sSubPr>
                        <m:e>
                          <m:r>
                            <a:rPr lang="en-US" b="0" i="1" smtClean="0">
                              <a:latin typeface="Cambria Math" panose="02040503050406030204" pitchFamily="18" charset="0"/>
                            </a:rPr>
                            <m:t>𝐴</m:t>
                          </m:r>
                        </m:e>
                        <m:sub>
                          <m:r>
                            <a:rPr lang="en-US" b="0" i="1" smtClean="0">
                              <a:latin typeface="Cambria Math" panose="02040503050406030204" pitchFamily="18" charset="0"/>
                            </a:rPr>
                            <m:t>2</m:t>
                          </m:r>
                        </m:sub>
                      </m:sSub>
                      <m:sSub>
                        <m:sSubPr>
                          <m:ctrlPr>
                            <a:rPr lang="en-US" i="1" smtClean="0">
                              <a:latin typeface="Cambria Math" panose="02040503050406030204" pitchFamily="18" charset="0"/>
                            </a:rPr>
                          </m:ctrlPr>
                        </m:sSubPr>
                        <m:e>
                          <m:r>
                            <a:rPr lang="en-US" b="0" i="1" smtClean="0">
                              <a:latin typeface="Cambria Math" panose="02040503050406030204" pitchFamily="18" charset="0"/>
                            </a:rPr>
                            <m:t>𝑣</m:t>
                          </m:r>
                        </m:e>
                        <m:sub>
                          <m:r>
                            <a:rPr lang="en-US" b="0" i="1" smtClean="0">
                              <a:latin typeface="Cambria Math" panose="02040503050406030204" pitchFamily="18" charset="0"/>
                            </a:rPr>
                            <m:t>2</m:t>
                          </m:r>
                        </m:sub>
                      </m:sSub>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ea typeface="Cambria Math" panose="02040503050406030204" pitchFamily="18" charset="0"/>
                            </a:rPr>
                            <m:t>𝜌</m:t>
                          </m:r>
                        </m:e>
                        <m:sub>
                          <m:r>
                            <a:rPr lang="en-US" b="0" i="1" smtClean="0">
                              <a:latin typeface="Cambria Math" panose="02040503050406030204" pitchFamily="18" charset="0"/>
                            </a:rPr>
                            <m:t>1</m:t>
                          </m:r>
                        </m:sub>
                      </m:sSub>
                      <m:sSub>
                        <m:sSubPr>
                          <m:ctrlPr>
                            <a:rPr lang="en-US" b="0" i="1" smtClean="0">
                              <a:latin typeface="Cambria Math" panose="02040503050406030204" pitchFamily="18" charset="0"/>
                            </a:rPr>
                          </m:ctrlPr>
                        </m:sSubPr>
                        <m:e>
                          <m:r>
                            <a:rPr lang="en-US" b="0" i="1" smtClean="0">
                              <a:latin typeface="Cambria Math" panose="02040503050406030204" pitchFamily="18" charset="0"/>
                            </a:rPr>
                            <m:t>𝐴</m:t>
                          </m:r>
                        </m:e>
                        <m:sub>
                          <m:r>
                            <a:rPr lang="en-US" b="0" i="1" smtClean="0">
                              <a:latin typeface="Cambria Math" panose="02040503050406030204" pitchFamily="18" charset="0"/>
                            </a:rPr>
                            <m:t>1</m:t>
                          </m:r>
                        </m:sub>
                      </m:sSub>
                      <m:sSub>
                        <m:sSubPr>
                          <m:ctrlPr>
                            <a:rPr lang="en-US" b="0" i="1" smtClean="0">
                              <a:latin typeface="Cambria Math" panose="02040503050406030204" pitchFamily="18" charset="0"/>
                            </a:rPr>
                          </m:ctrlPr>
                        </m:sSubPr>
                        <m:e>
                          <m:r>
                            <a:rPr lang="en-US" b="0" i="1" smtClean="0">
                              <a:latin typeface="Cambria Math" panose="02040503050406030204" pitchFamily="18" charset="0"/>
                            </a:rPr>
                            <m:t>𝑣</m:t>
                          </m:r>
                        </m:e>
                        <m:sub>
                          <m:r>
                            <a:rPr lang="en-US" b="0" i="1" smtClean="0">
                              <a:latin typeface="Cambria Math" panose="02040503050406030204" pitchFamily="18" charset="0"/>
                            </a:rPr>
                            <m:t>1</m:t>
                          </m:r>
                        </m:sub>
                      </m:sSub>
                    </m:oMath>
                  </m:oMathPara>
                </a14:m>
                <a:endParaRPr lang="en-US" dirty="0"/>
              </a:p>
            </p:txBody>
          </p:sp>
        </mc:Choice>
        <mc:Fallback xmlns="">
          <p:sp>
            <p:nvSpPr>
              <p:cNvPr id="10" name="TextBox 9">
                <a:extLst>
                  <a:ext uri="{FF2B5EF4-FFF2-40B4-BE49-F238E27FC236}">
                    <a16:creationId xmlns:a16="http://schemas.microsoft.com/office/drawing/2014/main" id="{475A21AE-35E6-EB72-33B4-0951B40AA420}"/>
                  </a:ext>
                </a:extLst>
              </p:cNvPr>
              <p:cNvSpPr txBox="1">
                <a:spLocks noRot="1" noChangeAspect="1" noMove="1" noResize="1" noEditPoints="1" noAdjustHandles="1" noChangeArrowheads="1" noChangeShapeType="1" noTextEdit="1"/>
              </p:cNvSpPr>
              <p:nvPr/>
            </p:nvSpPr>
            <p:spPr>
              <a:xfrm>
                <a:off x="4532144" y="5454716"/>
                <a:ext cx="2443746" cy="369332"/>
              </a:xfrm>
              <a:prstGeom prst="rect">
                <a:avLst/>
              </a:prstGeom>
              <a:blipFill>
                <a:blip r:embed="rId5"/>
                <a:stretch>
                  <a:fillRect b="-2333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2" name="TextBox 11">
                <a:extLst>
                  <a:ext uri="{FF2B5EF4-FFF2-40B4-BE49-F238E27FC236}">
                    <a16:creationId xmlns:a16="http://schemas.microsoft.com/office/drawing/2014/main" id="{486866B1-6A1D-1381-34CC-A0E7DB5188C7}"/>
                  </a:ext>
                </a:extLst>
              </p:cNvPr>
              <p:cNvSpPr txBox="1"/>
              <p:nvPr/>
            </p:nvSpPr>
            <p:spPr>
              <a:xfrm>
                <a:off x="4623738" y="6169382"/>
                <a:ext cx="1751825"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i="1" smtClean="0">
                              <a:latin typeface="Cambria Math" panose="02040503050406030204" pitchFamily="18" charset="0"/>
                            </a:rPr>
                          </m:ctrlPr>
                        </m:sSubPr>
                        <m:e>
                          <m:r>
                            <a:rPr lang="en-US" b="0" i="1" smtClean="0">
                              <a:latin typeface="Cambria Math" panose="02040503050406030204" pitchFamily="18" charset="0"/>
                            </a:rPr>
                            <m:t>𝐴</m:t>
                          </m:r>
                        </m:e>
                        <m:sub>
                          <m:r>
                            <a:rPr lang="en-US" b="0" i="1" smtClean="0">
                              <a:latin typeface="Cambria Math" panose="02040503050406030204" pitchFamily="18" charset="0"/>
                            </a:rPr>
                            <m:t>2</m:t>
                          </m:r>
                        </m:sub>
                      </m:sSub>
                      <m:sSub>
                        <m:sSubPr>
                          <m:ctrlPr>
                            <a:rPr lang="en-US" i="1" smtClean="0">
                              <a:latin typeface="Cambria Math" panose="02040503050406030204" pitchFamily="18" charset="0"/>
                            </a:rPr>
                          </m:ctrlPr>
                        </m:sSubPr>
                        <m:e>
                          <m:r>
                            <a:rPr lang="en-US" b="0" i="1" smtClean="0">
                              <a:latin typeface="Cambria Math" panose="02040503050406030204" pitchFamily="18" charset="0"/>
                            </a:rPr>
                            <m:t>𝑣</m:t>
                          </m:r>
                        </m:e>
                        <m:sub>
                          <m:r>
                            <a:rPr lang="en-US" b="0" i="1" smtClean="0">
                              <a:latin typeface="Cambria Math" panose="02040503050406030204" pitchFamily="18" charset="0"/>
                            </a:rPr>
                            <m:t>2</m:t>
                          </m:r>
                        </m:sub>
                      </m:sSub>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𝐴</m:t>
                          </m:r>
                        </m:e>
                        <m:sub>
                          <m:r>
                            <a:rPr lang="en-US" b="0" i="1" smtClean="0">
                              <a:latin typeface="Cambria Math" panose="02040503050406030204" pitchFamily="18" charset="0"/>
                            </a:rPr>
                            <m:t>1</m:t>
                          </m:r>
                        </m:sub>
                      </m:sSub>
                      <m:sSub>
                        <m:sSubPr>
                          <m:ctrlPr>
                            <a:rPr lang="en-US" b="0" i="1" smtClean="0">
                              <a:latin typeface="Cambria Math" panose="02040503050406030204" pitchFamily="18" charset="0"/>
                            </a:rPr>
                          </m:ctrlPr>
                        </m:sSubPr>
                        <m:e>
                          <m:r>
                            <a:rPr lang="en-US" b="0" i="1" smtClean="0">
                              <a:latin typeface="Cambria Math" panose="02040503050406030204" pitchFamily="18" charset="0"/>
                            </a:rPr>
                            <m:t>𝑣</m:t>
                          </m:r>
                        </m:e>
                        <m:sub>
                          <m:r>
                            <a:rPr lang="en-US" b="0" i="1" smtClean="0">
                              <a:latin typeface="Cambria Math" panose="02040503050406030204" pitchFamily="18" charset="0"/>
                            </a:rPr>
                            <m:t>1</m:t>
                          </m:r>
                        </m:sub>
                      </m:sSub>
                    </m:oMath>
                  </m:oMathPara>
                </a14:m>
                <a:endParaRPr lang="en-US" dirty="0"/>
              </a:p>
            </p:txBody>
          </p:sp>
        </mc:Choice>
        <mc:Fallback xmlns="">
          <p:sp>
            <p:nvSpPr>
              <p:cNvPr id="12" name="TextBox 11">
                <a:extLst>
                  <a:ext uri="{FF2B5EF4-FFF2-40B4-BE49-F238E27FC236}">
                    <a16:creationId xmlns:a16="http://schemas.microsoft.com/office/drawing/2014/main" id="{486866B1-6A1D-1381-34CC-A0E7DB5188C7}"/>
                  </a:ext>
                </a:extLst>
              </p:cNvPr>
              <p:cNvSpPr txBox="1">
                <a:spLocks noRot="1" noChangeAspect="1" noMove="1" noResize="1" noEditPoints="1" noAdjustHandles="1" noChangeArrowheads="1" noChangeShapeType="1" noTextEdit="1"/>
              </p:cNvSpPr>
              <p:nvPr/>
            </p:nvSpPr>
            <p:spPr>
              <a:xfrm>
                <a:off x="4623738" y="6169382"/>
                <a:ext cx="1751825" cy="369332"/>
              </a:xfrm>
              <a:prstGeom prst="rect">
                <a:avLst/>
              </a:prstGeom>
              <a:blipFill>
                <a:blip r:embed="rId6"/>
                <a:stretch>
                  <a:fillRect l="-2857" r="-714" b="-12903"/>
                </a:stretch>
              </a:blipFill>
            </p:spPr>
            <p:txBody>
              <a:bodyPr/>
              <a:lstStyle/>
              <a:p>
                <a:r>
                  <a:rPr lang="en-US">
                    <a:noFill/>
                  </a:rPr>
                  <a:t> </a:t>
                </a:r>
              </a:p>
            </p:txBody>
          </p:sp>
        </mc:Fallback>
      </mc:AlternateContent>
      <p:pic>
        <p:nvPicPr>
          <p:cNvPr id="39940" name="Picture 4" descr="Streamline flow. Equation of continuity. Bernoulli s Theorem. Venturi tube.  Torricelli s theorem. Viscosity. Reynolds number.">
            <a:extLst>
              <a:ext uri="{FF2B5EF4-FFF2-40B4-BE49-F238E27FC236}">
                <a16:creationId xmlns:a16="http://schemas.microsoft.com/office/drawing/2014/main" id="{BDB41DEF-156A-6F74-ACAA-2E9B926E5D21}"/>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40251" y="899504"/>
            <a:ext cx="3053849" cy="1786214"/>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994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3" grpId="0"/>
      <p:bldP spid="5" grpId="0"/>
      <p:bldP spid="7" grpId="0"/>
      <p:bldP spid="8" grpId="0"/>
      <p:bldP spid="10" grpId="0"/>
      <p:bldP spid="1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66700" y="609600"/>
            <a:ext cx="8610600" cy="3046988"/>
          </a:xfrm>
          <a:prstGeom prst="rect">
            <a:avLst/>
          </a:prstGeom>
        </p:spPr>
        <p:txBody>
          <a:bodyPr wrap="square">
            <a:spAutoFit/>
          </a:bodyPr>
          <a:lstStyle/>
          <a:p>
            <a:pPr lvl="0"/>
            <a:r>
              <a:rPr lang="en-US" dirty="0">
                <a:solidFill>
                  <a:srgbClr val="000000"/>
                </a:solidFill>
                <a:cs typeface="Times New Roman" pitchFamily="18" charset="0"/>
              </a:rPr>
              <a:t>P59 CJ10 The aorta carries blood away from the heart at a speed of about 40 cm/s and has a radius of approximately 1.1 cm. The aorta branches eventually into a large number of tiny capillaries that distribute the blood to the various body organs. In a capillary, the blood speed is approximately 0.07 cm/s, and the radius is about 6 x 10</a:t>
            </a:r>
            <a:r>
              <a:rPr lang="en-US" baseline="30000" dirty="0">
                <a:solidFill>
                  <a:srgbClr val="000000"/>
                </a:solidFill>
                <a:cs typeface="Times New Roman" pitchFamily="18" charset="0"/>
              </a:rPr>
              <a:t>-4</a:t>
            </a:r>
            <a:r>
              <a:rPr lang="en-US" dirty="0">
                <a:solidFill>
                  <a:srgbClr val="000000"/>
                </a:solidFill>
                <a:cs typeface="Times New Roman" pitchFamily="18" charset="0"/>
              </a:rPr>
              <a:t> cm. Treat the blood as an incompressible fluid and use these data to determine the approximate number of capillaries in the human body.</a:t>
            </a:r>
            <a:r>
              <a:rPr lang="en-US" sz="800" dirty="0">
                <a:latin typeface="Arial" pitchFamily="34" charset="0"/>
                <a:cs typeface="Arial" pitchFamily="34" charset="0"/>
              </a:rPr>
              <a:t> </a:t>
            </a:r>
            <a:endParaRPr lang="en-US" dirty="0">
              <a:solidFill>
                <a:srgbClr val="000000"/>
              </a:solidFill>
              <a:latin typeface="inherit"/>
              <a:cs typeface="Times New Roman" pitchFamily="18" charset="0"/>
            </a:endParaRPr>
          </a:p>
        </p:txBody>
      </p:sp>
      <p:pic>
        <p:nvPicPr>
          <p:cNvPr id="7"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2209800" y="32084"/>
            <a:ext cx="1657350" cy="361950"/>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46F595-5768-CDF8-19FF-A69516153CBF}"/>
              </a:ext>
            </a:extLst>
          </p:cNvPr>
          <p:cNvSpPr>
            <a:spLocks noGrp="1"/>
          </p:cNvSpPr>
          <p:nvPr>
            <p:ph type="title"/>
          </p:nvPr>
        </p:nvSpPr>
        <p:spPr>
          <a:xfrm>
            <a:off x="689811" y="-4011"/>
            <a:ext cx="7772400" cy="1143000"/>
          </a:xfrm>
        </p:spPr>
        <p:txBody>
          <a:bodyPr/>
          <a:lstStyle/>
          <a:p>
            <a:r>
              <a:rPr lang="en-US" dirty="0"/>
              <a:t>Bernoulli’s Principle</a:t>
            </a:r>
          </a:p>
        </p:txBody>
      </p:sp>
      <p:sp>
        <p:nvSpPr>
          <p:cNvPr id="6" name="TextBox 5">
            <a:extLst>
              <a:ext uri="{FF2B5EF4-FFF2-40B4-BE49-F238E27FC236}">
                <a16:creationId xmlns:a16="http://schemas.microsoft.com/office/drawing/2014/main" id="{16855862-D6B0-1067-5CD8-9BDB3A4EAC3B}"/>
              </a:ext>
            </a:extLst>
          </p:cNvPr>
          <p:cNvSpPr txBox="1"/>
          <p:nvPr/>
        </p:nvSpPr>
        <p:spPr>
          <a:xfrm>
            <a:off x="228600" y="1012954"/>
            <a:ext cx="8690811" cy="4832092"/>
          </a:xfrm>
          <a:prstGeom prst="rect">
            <a:avLst/>
          </a:prstGeom>
          <a:noFill/>
        </p:spPr>
        <p:txBody>
          <a:bodyPr wrap="square">
            <a:spAutoFit/>
          </a:bodyPr>
          <a:lstStyle/>
          <a:p>
            <a:r>
              <a:rPr lang="en-US" sz="2800" b="1" dirty="0"/>
              <a:t>A statement</a:t>
            </a:r>
            <a:r>
              <a:rPr lang="en-US" sz="2800" dirty="0"/>
              <a:t> about energy conservation in fluid flow.</a:t>
            </a:r>
          </a:p>
          <a:p>
            <a:endParaRPr lang="en-US" sz="2800" b="0" i="0" dirty="0">
              <a:solidFill>
                <a:srgbClr val="0A0A0A"/>
              </a:solidFill>
              <a:effectLst/>
              <a:latin typeface="Google Sans"/>
            </a:endParaRPr>
          </a:p>
          <a:p>
            <a:r>
              <a:rPr lang="en-US" sz="2800" b="0" i="0" dirty="0">
                <a:solidFill>
                  <a:srgbClr val="0A0A0A"/>
                </a:solidFill>
                <a:effectLst/>
                <a:latin typeface="Google Sans"/>
              </a:rPr>
              <a:t>Bernoulli's principle states that </a:t>
            </a:r>
            <a:r>
              <a:rPr lang="en-US" sz="2800" dirty="0"/>
              <a:t>for a fluid, an increase in the speed of the fluid occurs simultaneously with a decrease in pressure or a decrease in the fluid's potential energy</a:t>
            </a:r>
            <a:r>
              <a:rPr lang="en-US" sz="2800" b="0" i="0" dirty="0">
                <a:solidFill>
                  <a:srgbClr val="0A0A0A"/>
                </a:solidFill>
                <a:effectLst/>
                <a:latin typeface="Google Sans"/>
              </a:rPr>
              <a:t>. </a:t>
            </a:r>
          </a:p>
          <a:p>
            <a:endParaRPr lang="en-US" sz="2800" b="0" i="0" dirty="0">
              <a:solidFill>
                <a:srgbClr val="0A0A0A"/>
              </a:solidFill>
              <a:effectLst/>
              <a:latin typeface="Google Sans"/>
            </a:endParaRPr>
          </a:p>
          <a:p>
            <a:r>
              <a:rPr lang="en-US" sz="2800" b="0" i="0" dirty="0">
                <a:solidFill>
                  <a:srgbClr val="0A0A0A"/>
                </a:solidFill>
                <a:effectLst/>
                <a:latin typeface="Google Sans"/>
              </a:rPr>
              <a:t>This principle is a key concept in fluid dynamics that explains phenomena like how airplane wings generate lift and how ventilation systems work by relating pressure, speed, and height.</a:t>
            </a:r>
          </a:p>
        </p:txBody>
      </p:sp>
    </p:spTree>
    <p:extLst>
      <p:ext uri="{BB962C8B-B14F-4D97-AF65-F5344CB8AC3E}">
        <p14:creationId xmlns:p14="http://schemas.microsoft.com/office/powerpoint/2010/main" val="21312065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A435E8-4933-0995-CEC1-D3DF9288E728}"/>
              </a:ext>
            </a:extLst>
          </p:cNvPr>
          <p:cNvSpPr>
            <a:spLocks noGrp="1"/>
          </p:cNvSpPr>
          <p:nvPr>
            <p:ph type="title"/>
          </p:nvPr>
        </p:nvSpPr>
        <p:spPr>
          <a:xfrm>
            <a:off x="0" y="0"/>
            <a:ext cx="8458200" cy="1143000"/>
          </a:xfrm>
        </p:spPr>
        <p:txBody>
          <a:bodyPr/>
          <a:lstStyle/>
          <a:p>
            <a:r>
              <a:rPr lang="en-US" b="1" i="0" dirty="0">
                <a:solidFill>
                  <a:srgbClr val="0A0A0A"/>
                </a:solidFill>
                <a:effectLst/>
                <a:latin typeface="Google Sans"/>
              </a:rPr>
              <a:t>Conditions for Bernoulli's equation</a:t>
            </a:r>
            <a:endParaRPr lang="en-US" dirty="0"/>
          </a:p>
        </p:txBody>
      </p:sp>
      <p:sp>
        <p:nvSpPr>
          <p:cNvPr id="5" name="TextBox 4">
            <a:extLst>
              <a:ext uri="{FF2B5EF4-FFF2-40B4-BE49-F238E27FC236}">
                <a16:creationId xmlns:a16="http://schemas.microsoft.com/office/drawing/2014/main" id="{4368031D-5895-A8C4-0BA6-20586475F720}"/>
              </a:ext>
            </a:extLst>
          </p:cNvPr>
          <p:cNvSpPr txBox="1"/>
          <p:nvPr/>
        </p:nvSpPr>
        <p:spPr>
          <a:xfrm>
            <a:off x="0" y="1143000"/>
            <a:ext cx="9144000" cy="6001643"/>
          </a:xfrm>
          <a:prstGeom prst="rect">
            <a:avLst/>
          </a:prstGeom>
          <a:noFill/>
        </p:spPr>
        <p:txBody>
          <a:bodyPr wrap="square">
            <a:spAutoFit/>
          </a:bodyPr>
          <a:lstStyle/>
          <a:p>
            <a:r>
              <a:rPr lang="en-US" b="0" i="0" dirty="0">
                <a:solidFill>
                  <a:srgbClr val="0A0A0A"/>
                </a:solidFill>
                <a:effectLst/>
                <a:latin typeface="Google Sans"/>
              </a:rPr>
              <a:t>The Bernoulli equation applies when the fluid is incompressible, has negligible viscosity (inviscid), and experiences steady flow. Additionally, the flow must be along a single streamline, with no external forces adding or removing energy from the fluid. </a:t>
            </a:r>
          </a:p>
          <a:p>
            <a:endParaRPr lang="en-US" b="0" i="0" dirty="0">
              <a:solidFill>
                <a:srgbClr val="0A0A0A"/>
              </a:solidFill>
              <a:effectLst/>
              <a:latin typeface="Google Sans"/>
            </a:endParaRPr>
          </a:p>
          <a:p>
            <a:pPr algn="l" fontAlgn="ctr">
              <a:buFont typeface="Arial" panose="020B0604020202020204" pitchFamily="34" charset="0"/>
              <a:buChar char="•"/>
            </a:pPr>
            <a:r>
              <a:rPr lang="en-US" b="1" i="0" dirty="0">
                <a:solidFill>
                  <a:srgbClr val="0A0A0A"/>
                </a:solidFill>
                <a:effectLst/>
                <a:latin typeface="Google Sans"/>
              </a:rPr>
              <a:t>Steady flow:</a:t>
            </a:r>
            <a:r>
              <a:rPr lang="en-US" b="0" i="0" dirty="0">
                <a:solidFill>
                  <a:srgbClr val="0A0A0A"/>
                </a:solidFill>
                <a:effectLst/>
                <a:latin typeface="Google Sans"/>
              </a:rPr>
              <a:t> The fluid's velocity, density, and pressure at any given point do not change over time. </a:t>
            </a:r>
            <a:endParaRPr lang="en-US" b="0" i="0" dirty="0">
              <a:solidFill>
                <a:srgbClr val="0B57D0"/>
              </a:solidFill>
              <a:effectLst/>
              <a:latin typeface="Google Sans"/>
            </a:endParaRPr>
          </a:p>
          <a:p>
            <a:pPr algn="l" fontAlgn="ctr">
              <a:buFont typeface="Arial" panose="020B0604020202020204" pitchFamily="34" charset="0"/>
              <a:buChar char="•"/>
            </a:pPr>
            <a:r>
              <a:rPr lang="en-US" b="1" i="0" dirty="0">
                <a:solidFill>
                  <a:srgbClr val="0A0A0A"/>
                </a:solidFill>
                <a:effectLst/>
                <a:latin typeface="Google Sans"/>
              </a:rPr>
              <a:t>Incompressible fluid:</a:t>
            </a:r>
            <a:r>
              <a:rPr lang="en-US" b="0" i="0" dirty="0">
                <a:solidFill>
                  <a:srgbClr val="0A0A0A"/>
                </a:solidFill>
                <a:effectLst/>
                <a:latin typeface="Google Sans"/>
              </a:rPr>
              <a:t> The density of the fluid remains constant throughout the flow. </a:t>
            </a:r>
            <a:endParaRPr lang="en-US" b="0" i="0" dirty="0">
              <a:solidFill>
                <a:srgbClr val="0B57D0"/>
              </a:solidFill>
              <a:effectLst/>
              <a:latin typeface="Google Sans"/>
            </a:endParaRPr>
          </a:p>
          <a:p>
            <a:pPr algn="l" fontAlgn="ctr">
              <a:buFont typeface="Arial" panose="020B0604020202020204" pitchFamily="34" charset="0"/>
              <a:buChar char="•"/>
            </a:pPr>
            <a:r>
              <a:rPr lang="en-US" b="1" i="0" dirty="0">
                <a:solidFill>
                  <a:srgbClr val="0A0A0A"/>
                </a:solidFill>
                <a:effectLst/>
                <a:latin typeface="Google Sans"/>
              </a:rPr>
              <a:t>Frictionless (inviscid) flow:</a:t>
            </a:r>
            <a:r>
              <a:rPr lang="en-US" b="0" i="0" dirty="0">
                <a:solidFill>
                  <a:srgbClr val="0A0A0A"/>
                </a:solidFill>
                <a:effectLst/>
                <a:latin typeface="Google Sans"/>
              </a:rPr>
              <a:t> Viscous forces, which create internal friction and energy loss, are assumed to be negligible. </a:t>
            </a:r>
            <a:endParaRPr lang="en-US" b="0" i="0" dirty="0">
              <a:solidFill>
                <a:srgbClr val="0B57D0"/>
              </a:solidFill>
              <a:effectLst/>
              <a:latin typeface="Google Sans"/>
            </a:endParaRPr>
          </a:p>
          <a:p>
            <a:pPr algn="l" fontAlgn="ctr">
              <a:buFont typeface="Arial" panose="020B0604020202020204" pitchFamily="34" charset="0"/>
              <a:buChar char="•"/>
            </a:pPr>
            <a:r>
              <a:rPr lang="en-US" b="1" i="0" dirty="0">
                <a:solidFill>
                  <a:srgbClr val="0A0A0A"/>
                </a:solidFill>
                <a:effectLst/>
                <a:latin typeface="Google Sans"/>
              </a:rPr>
              <a:t>Flow along a streamline:</a:t>
            </a:r>
            <a:r>
              <a:rPr lang="en-US" b="0" i="0" dirty="0">
                <a:solidFill>
                  <a:srgbClr val="0A0A0A"/>
                </a:solidFill>
                <a:effectLst/>
                <a:latin typeface="Google Sans"/>
              </a:rPr>
              <a:t> The equation should be applied to points that lie on the same streamline, representing the path of a fluid particle. </a:t>
            </a:r>
            <a:endParaRPr lang="en-US" b="0" i="0" dirty="0">
              <a:solidFill>
                <a:srgbClr val="0B57D0"/>
              </a:solidFill>
              <a:effectLst/>
              <a:latin typeface="Google Sans"/>
            </a:endParaRPr>
          </a:p>
          <a:p>
            <a:pPr algn="l">
              <a:buFont typeface="Arial" panose="020B0604020202020204" pitchFamily="34" charset="0"/>
              <a:buChar char="•"/>
            </a:pPr>
            <a:r>
              <a:rPr lang="en-US" b="1" i="0" dirty="0">
                <a:solidFill>
                  <a:srgbClr val="0A0A0A"/>
                </a:solidFill>
                <a:effectLst/>
                <a:latin typeface="Google Sans"/>
              </a:rPr>
              <a:t>No energy addition or removal:</a:t>
            </a:r>
            <a:r>
              <a:rPr lang="en-US" b="0" i="0" dirty="0">
                <a:solidFill>
                  <a:srgbClr val="0A0A0A"/>
                </a:solidFill>
                <a:effectLst/>
                <a:latin typeface="Google Sans"/>
              </a:rPr>
              <a:t> The system has no pumps adding energy or turbines removing energy. </a:t>
            </a:r>
          </a:p>
          <a:p>
            <a:endParaRPr lang="en-US" dirty="0"/>
          </a:p>
        </p:txBody>
      </p:sp>
    </p:spTree>
    <p:extLst>
      <p:ext uri="{BB962C8B-B14F-4D97-AF65-F5344CB8AC3E}">
        <p14:creationId xmlns:p14="http://schemas.microsoft.com/office/powerpoint/2010/main" val="30202584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838200" y="-81787"/>
            <a:ext cx="7772400" cy="1143000"/>
          </a:xfrm>
        </p:spPr>
        <p:txBody>
          <a:bodyPr/>
          <a:lstStyle/>
          <a:p>
            <a:r>
              <a:rPr lang="en-US" b="1" dirty="0">
                <a:solidFill>
                  <a:srgbClr val="009999"/>
                </a:solidFill>
                <a:latin typeface="Arial" charset="0"/>
                <a:cs typeface="Arial" charset="0"/>
              </a:rPr>
              <a:t>Bernoulli’s Equation</a:t>
            </a:r>
          </a:p>
        </p:txBody>
      </p:sp>
      <p:sp>
        <p:nvSpPr>
          <p:cNvPr id="18436" name="Text Box 4"/>
          <p:cNvSpPr txBox="1">
            <a:spLocks noChangeArrowheads="1"/>
          </p:cNvSpPr>
          <p:nvPr/>
        </p:nvSpPr>
        <p:spPr bwMode="auto">
          <a:xfrm>
            <a:off x="381000" y="3817950"/>
            <a:ext cx="8077200" cy="1200329"/>
          </a:xfrm>
          <a:prstGeom prst="rect">
            <a:avLst/>
          </a:prstGeom>
          <a:noFill/>
          <a:ln w="9525">
            <a:noFill/>
            <a:miter lim="800000"/>
            <a:headEnd/>
            <a:tailEnd/>
          </a:ln>
          <a:effectLst/>
        </p:spPr>
        <p:txBody>
          <a:bodyPr wrap="square">
            <a:spAutoFit/>
          </a:bodyPr>
          <a:lstStyle/>
          <a:p>
            <a:pPr>
              <a:spcBef>
                <a:spcPct val="50000"/>
              </a:spcBef>
            </a:pPr>
            <a:r>
              <a:rPr lang="en-US" dirty="0">
                <a:solidFill>
                  <a:srgbClr val="000000"/>
                </a:solidFill>
                <a:cs typeface="Times New Roman" pitchFamily="18" charset="0"/>
              </a:rPr>
              <a:t>In the steady flow of a non-viscous, incompressible fluid of density </a:t>
            </a:r>
            <a:r>
              <a:rPr lang="en-US" i="1" dirty="0">
                <a:solidFill>
                  <a:srgbClr val="000000"/>
                </a:solidFill>
                <a:latin typeface="Symbol" pitchFamily="18" charset="2"/>
                <a:cs typeface="Times New Roman" pitchFamily="18" charset="0"/>
              </a:rPr>
              <a:t>r</a:t>
            </a:r>
            <a:r>
              <a:rPr lang="en-US" dirty="0">
                <a:solidFill>
                  <a:srgbClr val="000000"/>
                </a:solidFill>
                <a:cs typeface="Times New Roman" pitchFamily="18" charset="0"/>
              </a:rPr>
              <a:t>, the pressure </a:t>
            </a:r>
            <a:r>
              <a:rPr lang="en-US" i="1" dirty="0">
                <a:solidFill>
                  <a:srgbClr val="000000"/>
                </a:solidFill>
                <a:cs typeface="Times New Roman" pitchFamily="18" charset="0"/>
              </a:rPr>
              <a:t>P</a:t>
            </a:r>
            <a:r>
              <a:rPr lang="en-US" dirty="0">
                <a:solidFill>
                  <a:srgbClr val="000000"/>
                </a:solidFill>
                <a:cs typeface="Times New Roman" pitchFamily="18" charset="0"/>
              </a:rPr>
              <a:t>, the fluid speed </a:t>
            </a:r>
            <a:r>
              <a:rPr lang="en-US" i="1" dirty="0">
                <a:solidFill>
                  <a:srgbClr val="000000"/>
                </a:solidFill>
                <a:cs typeface="Times New Roman" pitchFamily="18" charset="0"/>
              </a:rPr>
              <a:t>v</a:t>
            </a:r>
            <a:r>
              <a:rPr lang="en-US" dirty="0">
                <a:solidFill>
                  <a:srgbClr val="000000"/>
                </a:solidFill>
                <a:cs typeface="Times New Roman" pitchFamily="18" charset="0"/>
              </a:rPr>
              <a:t>, and the elevation </a:t>
            </a:r>
            <a:r>
              <a:rPr lang="en-US" i="1" dirty="0">
                <a:solidFill>
                  <a:srgbClr val="000000"/>
                </a:solidFill>
                <a:cs typeface="Times New Roman" pitchFamily="18" charset="0"/>
              </a:rPr>
              <a:t>y</a:t>
            </a:r>
            <a:r>
              <a:rPr lang="en-US" dirty="0">
                <a:solidFill>
                  <a:srgbClr val="000000"/>
                </a:solidFill>
                <a:cs typeface="Times New Roman" pitchFamily="18" charset="0"/>
              </a:rPr>
              <a:t> at any two points (1 and 2) are related by</a:t>
            </a:r>
            <a:endParaRPr lang="en-US" dirty="0"/>
          </a:p>
        </p:txBody>
      </p:sp>
      <p:graphicFrame>
        <p:nvGraphicFramePr>
          <p:cNvPr id="18439" name="Object 7"/>
          <p:cNvGraphicFramePr>
            <a:graphicFrameLocks noGrp="1" noChangeAspect="1"/>
          </p:cNvGraphicFramePr>
          <p:nvPr>
            <p:ph idx="1"/>
            <p:extLst>
              <p:ext uri="{D42A27DB-BD31-4B8C-83A1-F6EECF244321}">
                <p14:modId xmlns:p14="http://schemas.microsoft.com/office/powerpoint/2010/main" val="1217523147"/>
              </p:ext>
            </p:extLst>
          </p:nvPr>
        </p:nvGraphicFramePr>
        <p:xfrm>
          <a:off x="5562600" y="1114058"/>
          <a:ext cx="3419475" cy="2419350"/>
        </p:xfrm>
        <a:graphic>
          <a:graphicData uri="http://schemas.openxmlformats.org/presentationml/2006/ole">
            <mc:AlternateContent xmlns:mc="http://schemas.openxmlformats.org/markup-compatibility/2006">
              <mc:Choice xmlns:v="urn:schemas-microsoft-com:vml" Requires="v">
                <p:oleObj name="Bitmap Image" r:id="rId2" imgW="3419952" imgH="2419048" progId="PBrush">
                  <p:embed/>
                </p:oleObj>
              </mc:Choice>
              <mc:Fallback>
                <p:oleObj name="Bitmap Image" r:id="rId2" imgW="3419952" imgH="2419048" progId="PBrush">
                  <p:embed/>
                  <p:pic>
                    <p:nvPicPr>
                      <p:cNvPr id="0" name="Picture 21"/>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62600" y="1114058"/>
                        <a:ext cx="3419475" cy="2419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 name="Rectangle 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3" name="Object 2"/>
          <p:cNvGraphicFramePr>
            <a:graphicFrameLocks noChangeAspect="1"/>
          </p:cNvGraphicFramePr>
          <p:nvPr>
            <p:extLst>
              <p:ext uri="{D42A27DB-BD31-4B8C-83A1-F6EECF244321}">
                <p14:modId xmlns:p14="http://schemas.microsoft.com/office/powerpoint/2010/main" val="2396503955"/>
              </p:ext>
            </p:extLst>
          </p:nvPr>
        </p:nvGraphicFramePr>
        <p:xfrm>
          <a:off x="838200" y="5148917"/>
          <a:ext cx="7135813" cy="1168400"/>
        </p:xfrm>
        <a:graphic>
          <a:graphicData uri="http://schemas.openxmlformats.org/presentationml/2006/ole">
            <mc:AlternateContent xmlns:mc="http://schemas.openxmlformats.org/markup-compatibility/2006">
              <mc:Choice xmlns:v="urn:schemas-microsoft-com:vml" Requires="v">
                <p:oleObj name="Equation" r:id="rId4" imgW="2374900" imgH="393700" progId="Equation.3">
                  <p:embed/>
                </p:oleObj>
              </mc:Choice>
              <mc:Fallback>
                <p:oleObj name="Equation" r:id="rId4" imgW="2374900" imgH="393700" progId="Equation.3">
                  <p:embed/>
                  <p:pic>
                    <p:nvPicPr>
                      <p:cNvPr id="0" name="Picture 2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8200" y="5148917"/>
                        <a:ext cx="7135813" cy="1168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3C93992D-FF4A-3456-0EBF-812852DB1603}"/>
                  </a:ext>
                </a:extLst>
              </p:cNvPr>
              <p:cNvSpPr txBox="1"/>
              <p:nvPr/>
            </p:nvSpPr>
            <p:spPr>
              <a:xfrm>
                <a:off x="1219200" y="1853974"/>
                <a:ext cx="3955570" cy="69147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𝑃</m:t>
                      </m:r>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2</m:t>
                          </m:r>
                        </m:den>
                      </m:f>
                      <m:r>
                        <a:rPr lang="en-US" b="0" i="1" smtClean="0">
                          <a:latin typeface="Cambria Math" panose="02040503050406030204" pitchFamily="18" charset="0"/>
                          <a:ea typeface="Cambria Math" panose="02040503050406030204" pitchFamily="18" charset="0"/>
                        </a:rPr>
                        <m:t>𝜌</m:t>
                      </m:r>
                      <m:sSup>
                        <m:sSupPr>
                          <m:ctrlPr>
                            <a:rPr lang="en-US" b="0" i="1" smtClean="0">
                              <a:latin typeface="Cambria Math" panose="02040503050406030204" pitchFamily="18" charset="0"/>
                              <a:ea typeface="Cambria Math" panose="02040503050406030204" pitchFamily="18" charset="0"/>
                            </a:rPr>
                          </m:ctrlPr>
                        </m:sSupPr>
                        <m:e>
                          <m:r>
                            <a:rPr lang="en-US" b="0" i="1" smtClean="0">
                              <a:latin typeface="Cambria Math" panose="02040503050406030204" pitchFamily="18" charset="0"/>
                              <a:ea typeface="Cambria Math" panose="02040503050406030204" pitchFamily="18" charset="0"/>
                            </a:rPr>
                            <m:t>𝑣</m:t>
                          </m:r>
                        </m:e>
                        <m:sup>
                          <m:r>
                            <a:rPr lang="en-US" b="0" i="1" smtClean="0">
                              <a:latin typeface="Cambria Math" panose="02040503050406030204" pitchFamily="18" charset="0"/>
                              <a:ea typeface="Cambria Math" panose="02040503050406030204" pitchFamily="18" charset="0"/>
                            </a:rPr>
                            <m:t>2</m:t>
                          </m:r>
                        </m:sup>
                      </m:sSup>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𝜌</m:t>
                      </m:r>
                      <m:r>
                        <a:rPr lang="en-US" b="0" i="1" smtClean="0">
                          <a:latin typeface="Cambria Math" panose="02040503050406030204" pitchFamily="18" charset="0"/>
                          <a:ea typeface="Cambria Math" panose="02040503050406030204" pitchFamily="18" charset="0"/>
                        </a:rPr>
                        <m:t>𝑔𝑦</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𝑐𝑜𝑛𝑠𝑡𝑎𝑛𝑡</m:t>
                      </m:r>
                      <m:r>
                        <a:rPr lang="en-US" b="0" i="1" smtClean="0">
                          <a:latin typeface="Cambria Math" panose="02040503050406030204" pitchFamily="18" charset="0"/>
                          <a:ea typeface="Cambria Math" panose="02040503050406030204" pitchFamily="18" charset="0"/>
                        </a:rPr>
                        <m:t>.</m:t>
                      </m:r>
                    </m:oMath>
                  </m:oMathPara>
                </a14:m>
                <a:endParaRPr lang="en-US" dirty="0"/>
              </a:p>
            </p:txBody>
          </p:sp>
        </mc:Choice>
        <mc:Fallback xmlns="">
          <p:sp>
            <p:nvSpPr>
              <p:cNvPr id="4" name="TextBox 3">
                <a:extLst>
                  <a:ext uri="{FF2B5EF4-FFF2-40B4-BE49-F238E27FC236}">
                    <a16:creationId xmlns:a16="http://schemas.microsoft.com/office/drawing/2014/main" id="{3C93992D-FF4A-3456-0EBF-812852DB1603}"/>
                  </a:ext>
                </a:extLst>
              </p:cNvPr>
              <p:cNvSpPr txBox="1">
                <a:spLocks noRot="1" noChangeAspect="1" noMove="1" noResize="1" noEditPoints="1" noAdjustHandles="1" noChangeArrowheads="1" noChangeShapeType="1" noTextEdit="1"/>
              </p:cNvSpPr>
              <p:nvPr/>
            </p:nvSpPr>
            <p:spPr>
              <a:xfrm>
                <a:off x="1219200" y="1853974"/>
                <a:ext cx="3955570" cy="691471"/>
              </a:xfrm>
              <a:prstGeom prst="rect">
                <a:avLst/>
              </a:prstGeom>
              <a:blipFill>
                <a:blip r:embed="rId6"/>
                <a:stretch>
                  <a:fillRect l="-1282" b="-14286"/>
                </a:stretch>
              </a:blipFill>
            </p:spPr>
            <p:txBody>
              <a:bodyPr/>
              <a:lstStyle/>
              <a:p>
                <a:r>
                  <a:rPr lang="en-US">
                    <a:noFill/>
                  </a:rPr>
                  <a:t> </a:t>
                </a:r>
              </a:p>
            </p:txBody>
          </p:sp>
        </mc:Fallback>
      </mc:AlternateContent>
      <p:sp>
        <p:nvSpPr>
          <p:cNvPr id="5" name="TextBox 4">
            <a:extLst>
              <a:ext uri="{FF2B5EF4-FFF2-40B4-BE49-F238E27FC236}">
                <a16:creationId xmlns:a16="http://schemas.microsoft.com/office/drawing/2014/main" id="{6C0D547C-CC94-EDD4-21F9-5B07E6C2BFD2}"/>
              </a:ext>
            </a:extLst>
          </p:cNvPr>
          <p:cNvSpPr txBox="1"/>
          <p:nvPr/>
        </p:nvSpPr>
        <p:spPr>
          <a:xfrm>
            <a:off x="561474" y="1156576"/>
            <a:ext cx="4772526" cy="461665"/>
          </a:xfrm>
          <a:prstGeom prst="rect">
            <a:avLst/>
          </a:prstGeom>
          <a:noFill/>
        </p:spPr>
        <p:txBody>
          <a:bodyPr wrap="square" rtlCol="0">
            <a:spAutoFit/>
          </a:bodyPr>
          <a:lstStyle/>
          <a:p>
            <a:r>
              <a:rPr lang="en-US" dirty="0"/>
              <a:t>Along a streamline of a fluid flow,</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8436">
                                            <p:txEl>
                                              <p:pRg st="0" end="0"/>
                                            </p:txEl>
                                          </p:spTgt>
                                        </p:tgtEl>
                                        <p:attrNameLst>
                                          <p:attrName>style.visibility</p:attrName>
                                        </p:attrNameLst>
                                      </p:cBhvr>
                                      <p:to>
                                        <p:strVal val="visible"/>
                                      </p:to>
                                    </p:set>
                                    <p:animEffect transition="in" filter="fade">
                                      <p:cBhvr>
                                        <p:cTn id="7" dur="2000"/>
                                        <p:tgtEl>
                                          <p:spTgt spid="1843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6"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ED30CE-73E0-B89F-9655-09CFDFA9727F}"/>
              </a:ext>
            </a:extLst>
          </p:cNvPr>
          <p:cNvSpPr>
            <a:spLocks noGrp="1"/>
          </p:cNvSpPr>
          <p:nvPr>
            <p:ph type="title"/>
          </p:nvPr>
        </p:nvSpPr>
        <p:spPr>
          <a:xfrm>
            <a:off x="685800" y="152400"/>
            <a:ext cx="7772400" cy="1143000"/>
          </a:xfrm>
        </p:spPr>
        <p:txBody>
          <a:bodyPr/>
          <a:lstStyle/>
          <a:p>
            <a:r>
              <a:rPr lang="en-US" b="1" i="0" dirty="0">
                <a:solidFill>
                  <a:srgbClr val="0A0A0A"/>
                </a:solidFill>
                <a:effectLst/>
                <a:latin typeface="Google Sans"/>
              </a:rPr>
              <a:t>Bernoulli's principle in action</a:t>
            </a:r>
            <a:endParaRPr lang="en-US" dirty="0"/>
          </a:p>
        </p:txBody>
      </p:sp>
      <p:sp>
        <p:nvSpPr>
          <p:cNvPr id="5" name="TextBox 4">
            <a:extLst>
              <a:ext uri="{FF2B5EF4-FFF2-40B4-BE49-F238E27FC236}">
                <a16:creationId xmlns:a16="http://schemas.microsoft.com/office/drawing/2014/main" id="{19AD06E0-9A9D-F1B4-AC17-03536BD7AEB5}"/>
              </a:ext>
            </a:extLst>
          </p:cNvPr>
          <p:cNvSpPr txBox="1"/>
          <p:nvPr/>
        </p:nvSpPr>
        <p:spPr>
          <a:xfrm>
            <a:off x="342900" y="1327484"/>
            <a:ext cx="8458200" cy="2677656"/>
          </a:xfrm>
          <a:prstGeom prst="rect">
            <a:avLst/>
          </a:prstGeom>
          <a:noFill/>
        </p:spPr>
        <p:txBody>
          <a:bodyPr wrap="square">
            <a:spAutoFit/>
          </a:bodyPr>
          <a:lstStyle/>
          <a:p>
            <a:pPr algn="l"/>
            <a:endParaRPr lang="en-US" b="0" i="0" dirty="0">
              <a:solidFill>
                <a:srgbClr val="0A0A0A"/>
              </a:solidFill>
              <a:effectLst/>
              <a:latin typeface="Google Sans"/>
            </a:endParaRPr>
          </a:p>
          <a:p>
            <a:pPr algn="l"/>
            <a:r>
              <a:rPr lang="en-US" b="1" i="0" dirty="0">
                <a:solidFill>
                  <a:srgbClr val="0A0A0A"/>
                </a:solidFill>
                <a:effectLst/>
                <a:latin typeface="Google Sans"/>
              </a:rPr>
              <a:t>Shower curtain:</a:t>
            </a:r>
            <a:r>
              <a:rPr lang="en-US" b="0" i="0" dirty="0">
                <a:solidFill>
                  <a:srgbClr val="0A0A0A"/>
                </a:solidFill>
                <a:effectLst/>
                <a:latin typeface="Google Sans"/>
              </a:rPr>
              <a:t> When the shower is on, the high-velocity stream of water and air inside the shower creates a region of lower pressure. </a:t>
            </a:r>
          </a:p>
          <a:p>
            <a:pPr algn="l"/>
            <a:endParaRPr lang="en-US" b="0" i="0" dirty="0">
              <a:solidFill>
                <a:srgbClr val="0A0A0A"/>
              </a:solidFill>
              <a:effectLst/>
              <a:latin typeface="Google Sans"/>
            </a:endParaRPr>
          </a:p>
          <a:p>
            <a:pPr algn="l"/>
            <a:r>
              <a:rPr lang="en-US" b="0" i="0" dirty="0">
                <a:solidFill>
                  <a:srgbClr val="0A0A0A"/>
                </a:solidFill>
                <a:effectLst/>
                <a:latin typeface="Google Sans"/>
              </a:rPr>
              <a:t>The higher pressure outside the shower pushes the curtain inward, causing it to bulge into the stall. </a:t>
            </a:r>
          </a:p>
        </p:txBody>
      </p:sp>
    </p:spTree>
    <p:extLst>
      <p:ext uri="{BB962C8B-B14F-4D97-AF65-F5344CB8AC3E}">
        <p14:creationId xmlns:p14="http://schemas.microsoft.com/office/powerpoint/2010/main" val="35545682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n-US" b="1" dirty="0">
                <a:solidFill>
                  <a:srgbClr val="009999"/>
                </a:solidFill>
                <a:latin typeface="Arial" charset="0"/>
                <a:cs typeface="Arial" charset="0"/>
              </a:rPr>
              <a:t>Applications of Bernoulli's Equation</a:t>
            </a:r>
          </a:p>
        </p:txBody>
      </p:sp>
      <p:pic>
        <p:nvPicPr>
          <p:cNvPr id="19461" name="Picture 5" descr="fig11_32"/>
          <p:cNvPicPr>
            <a:picLocks noChangeAspect="1" noChangeArrowheads="1"/>
          </p:cNvPicPr>
          <p:nvPr/>
        </p:nvPicPr>
        <p:blipFill>
          <a:blip r:embed="rId2" cstate="print"/>
          <a:srcRect/>
          <a:stretch>
            <a:fillRect/>
          </a:stretch>
        </p:blipFill>
        <p:spPr bwMode="auto">
          <a:xfrm>
            <a:off x="1125538" y="2571750"/>
            <a:ext cx="6892925" cy="1714500"/>
          </a:xfrm>
          <a:prstGeom prst="rect">
            <a:avLst/>
          </a:prstGeom>
          <a:noFill/>
        </p:spPr>
      </p:pic>
      <p:sp>
        <p:nvSpPr>
          <p:cNvPr id="19462" name="Text Box 6"/>
          <p:cNvSpPr txBox="1">
            <a:spLocks noChangeArrowheads="1"/>
          </p:cNvSpPr>
          <p:nvPr/>
        </p:nvSpPr>
        <p:spPr bwMode="auto">
          <a:xfrm>
            <a:off x="609600" y="4648200"/>
            <a:ext cx="7924800" cy="822325"/>
          </a:xfrm>
          <a:prstGeom prst="rect">
            <a:avLst/>
          </a:prstGeom>
          <a:noFill/>
          <a:ln w="9525">
            <a:noFill/>
            <a:miter lim="800000"/>
            <a:headEnd/>
            <a:tailEnd/>
          </a:ln>
          <a:effectLst/>
        </p:spPr>
        <p:txBody>
          <a:bodyPr>
            <a:spAutoFit/>
          </a:bodyPr>
          <a:lstStyle/>
          <a:p>
            <a:pPr>
              <a:spcBef>
                <a:spcPct val="50000"/>
              </a:spcBef>
            </a:pPr>
            <a:r>
              <a:rPr lang="en-US" dirty="0">
                <a:solidFill>
                  <a:srgbClr val="000000"/>
                </a:solidFill>
                <a:cs typeface="Times New Roman" pitchFamily="18" charset="0"/>
              </a:rPr>
              <a:t>The tarpaulin that covers the cargo is flat when the truck is stationary but bulges outward when the truck is moving.</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6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946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2" grpId="0"/>
    </p:bldLst>
  </p:timing>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1323</TotalTime>
  <Words>1030</Words>
  <Application>Microsoft Macintosh PowerPoint</Application>
  <PresentationFormat>On-screen Show (4:3)</PresentationFormat>
  <Paragraphs>57</Paragraphs>
  <Slides>15</Slides>
  <Notes>0</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2</vt:i4>
      </vt:variant>
      <vt:variant>
        <vt:lpstr>Slide Titles</vt:lpstr>
      </vt:variant>
      <vt:variant>
        <vt:i4>15</vt:i4>
      </vt:variant>
    </vt:vector>
  </HeadingPairs>
  <TitlesOfParts>
    <vt:vector size="25" baseType="lpstr">
      <vt:lpstr>Arial</vt:lpstr>
      <vt:lpstr>Cambria Math</vt:lpstr>
      <vt:lpstr>Google Sans</vt:lpstr>
      <vt:lpstr>inherit</vt:lpstr>
      <vt:lpstr>Neue Helvetica W01</vt:lpstr>
      <vt:lpstr>Symbol</vt:lpstr>
      <vt:lpstr>Times New Roman</vt:lpstr>
      <vt:lpstr>Default Design</vt:lpstr>
      <vt:lpstr>Bitmap Image</vt:lpstr>
      <vt:lpstr>Equation</vt:lpstr>
      <vt:lpstr>Ch12: Fluid Dynamics</vt:lpstr>
      <vt:lpstr>The Equation of Continuity</vt:lpstr>
      <vt:lpstr>Equation of Continuity </vt:lpstr>
      <vt:lpstr>PowerPoint Presentation</vt:lpstr>
      <vt:lpstr>Bernoulli’s Principle</vt:lpstr>
      <vt:lpstr>Conditions for Bernoulli's equation</vt:lpstr>
      <vt:lpstr>Bernoulli’s Equation</vt:lpstr>
      <vt:lpstr>Bernoulli's principle in action</vt:lpstr>
      <vt:lpstr>Applications of Bernoulli's Equation</vt:lpstr>
      <vt:lpstr>Household Plumbing</vt:lpstr>
      <vt:lpstr>Curveball Pitch</vt:lpstr>
      <vt:lpstr>Airplane Wings </vt:lpstr>
      <vt:lpstr>PowerPoint Presentation</vt:lpstr>
      <vt:lpstr>PowerPoint Presentation</vt:lpstr>
      <vt:lpstr>PowerPoint Presentation</vt:lpstr>
    </vt:vector>
  </TitlesOfParts>
  <Company>Winthrop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visitor</dc:creator>
  <cp:lastModifiedBy>Maheswaranathan, Ponn</cp:lastModifiedBy>
  <cp:revision>23</cp:revision>
  <dcterms:created xsi:type="dcterms:W3CDTF">2003-11-10T01:20:09Z</dcterms:created>
  <dcterms:modified xsi:type="dcterms:W3CDTF">2025-11-11T14:30:42Z</dcterms:modified>
</cp:coreProperties>
</file>