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4" r:id="rId4"/>
    <p:sldId id="263" r:id="rId5"/>
    <p:sldId id="267" r:id="rId6"/>
    <p:sldId id="269" r:id="rId7"/>
    <p:sldId id="272" r:id="rId8"/>
    <p:sldId id="273" r:id="rId9"/>
    <p:sldId id="275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13" d="100"/>
          <a:sy n="113" d="100"/>
        </p:scale>
        <p:origin x="-15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28BAA-297D-4BC0-8ED8-D2E4FE6017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A08EC-BA8D-4BD9-9C41-54218D8721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FEED4-16B3-43F7-904C-415197F74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89601-4642-47E2-B384-4C4EEF9D6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AB345-84CD-46FF-8F6F-668FE0929F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6FA48-ACF9-4223-9FCE-8F914D923C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A1983-D937-425F-B3D3-79013373C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0460E-0863-4F07-B887-869E0054F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12C38-94B4-41B4-8514-1A1F1B106A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B94C5-E43F-4510-89DE-D7A1968E34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75080-4906-4921-8B9C-0DD4631F5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115512-3DCE-49B5-BCCA-372A1E53BB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4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11430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</a:rPr>
              <a:t>Steady or Unsteady Fluid Flow </a:t>
            </a:r>
            <a:br>
              <a:rPr lang="en-US" b="1">
                <a:solidFill>
                  <a:srgbClr val="009999"/>
                </a:solidFill>
                <a:latin typeface="Arial" charset="0"/>
              </a:rPr>
            </a:br>
            <a:endParaRPr lang="en-US" b="1">
              <a:solidFill>
                <a:srgbClr val="009999"/>
              </a:solidFill>
              <a:latin typeface="Arial" charset="0"/>
            </a:endParaRPr>
          </a:p>
        </p:txBody>
      </p:sp>
      <p:pic>
        <p:nvPicPr>
          <p:cNvPr id="5125" name="Picture 5" descr="nw0457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752600"/>
            <a:ext cx="3581400" cy="1630363"/>
          </a:xfrm>
          <a:prstGeom prst="rect">
            <a:avLst/>
          </a:prstGeom>
          <a:noFill/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7620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Fluids can move or flow in many ways.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In </a:t>
            </a:r>
            <a:r>
              <a:rPr lang="en-US" b="1" i="1" dirty="0"/>
              <a:t>steady flow</a:t>
            </a:r>
            <a:r>
              <a:rPr lang="en-US" dirty="0"/>
              <a:t> the velocity of the fluid particles at any point is constant as time passes. </a:t>
            </a:r>
          </a:p>
          <a:p>
            <a:pPr>
              <a:spcBef>
                <a:spcPct val="50000"/>
              </a:spcBef>
            </a:pPr>
            <a:r>
              <a:rPr lang="en-US" b="1" i="1" dirty="0"/>
              <a:t>Unsteady flow</a:t>
            </a:r>
            <a:r>
              <a:rPr lang="en-US" dirty="0"/>
              <a:t> exists whenever the velocity at a point in the fluid changes as time passes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b="1" i="1" dirty="0" smtClean="0"/>
              <a:t>Turbulent flow</a:t>
            </a:r>
            <a:r>
              <a:rPr lang="en-US" dirty="0" smtClean="0"/>
              <a:t> is an extreme kind of unsteady flow.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Curveball Pitch</a:t>
            </a:r>
          </a:p>
        </p:txBody>
      </p:sp>
      <p:pic>
        <p:nvPicPr>
          <p:cNvPr id="23557" name="Picture 5" descr="fig11_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0"/>
            <a:ext cx="8150225" cy="2674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Airplane </a:t>
            </a:r>
          </a:p>
        </p:txBody>
      </p:sp>
      <p:pic>
        <p:nvPicPr>
          <p:cNvPr id="24581" name="Picture 5" descr="fig11_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8697913" cy="2868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Problem 105</a:t>
            </a:r>
            <a:endParaRPr lang="en-US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76200" y="3140333"/>
            <a:ext cx="9067799" cy="233910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An aneurysm is an abnormal enlargement of a blood vessel such as the aorta. Because of the aneurysm, the normal cross-sectional area 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A</a:t>
            </a:r>
            <a:r>
              <a:rPr kumimoji="0" lang="en-US" sz="2000" b="0" i="1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 of the aorta increases to a value of 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A</a:t>
            </a:r>
            <a:r>
              <a:rPr kumimoji="0" lang="en-US" sz="2000" b="0" i="1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 = 1.7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A</a:t>
            </a:r>
            <a:r>
              <a:rPr kumimoji="0" lang="en-US" sz="2000" b="0" i="1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. The speed of the blood through a normal portion of the aorta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is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v</a:t>
            </a:r>
            <a:r>
              <a:rPr kumimoji="0" lang="en-US" sz="2000" b="0" i="1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1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= 0.40 m/s.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Assuming that the aorta is horizontal (the person is lying down), determine the amount by which the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pressure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P</a:t>
            </a:r>
            <a:r>
              <a:rPr kumimoji="0" lang="en-US" sz="2000" b="0" i="1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in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the enlarged region exceeds the pressure 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P</a:t>
            </a:r>
            <a:r>
              <a:rPr kumimoji="0" lang="en-US" sz="2000" b="0" i="1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 in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the normal region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.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(Density of blood = 1060 kg/m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)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Times New Roman" pitchFamily="18" charset="0"/>
            </a:endParaRPr>
          </a:p>
        </p:txBody>
      </p:sp>
      <p:pic>
        <p:nvPicPr>
          <p:cNvPr id="37891" name="Picture 3" descr="A2equals 1.7 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84038" y="-144463"/>
            <a:ext cx="752475" cy="180976"/>
          </a:xfrm>
          <a:prstGeom prst="rect">
            <a:avLst/>
          </a:prstGeom>
          <a:noFill/>
        </p:spPr>
      </p:pic>
      <p:pic>
        <p:nvPicPr>
          <p:cNvPr id="37892" name="Picture 4" descr="left-parenthesis rho equals 1060  kg divided by m cubed right-parenthes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6413" y="-144463"/>
            <a:ext cx="1266825" cy="209551"/>
          </a:xfrm>
          <a:prstGeom prst="rect">
            <a:avLst/>
          </a:prstGeom>
          <a:noFill/>
        </p:spPr>
      </p:pic>
      <p:pic>
        <p:nvPicPr>
          <p:cNvPr id="37895" name="Picture 7" descr="P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922125" y="53975"/>
            <a:ext cx="190500" cy="180975"/>
          </a:xfrm>
          <a:prstGeom prst="rect">
            <a:avLst/>
          </a:prstGeom>
          <a:noFill/>
        </p:spPr>
      </p:pic>
      <p:pic>
        <p:nvPicPr>
          <p:cNvPr id="11" name="Picture 18" descr="math02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1099438"/>
            <a:ext cx="3505200" cy="500465"/>
          </a:xfrm>
          <a:prstGeom prst="rect">
            <a:avLst/>
          </a:prstGeom>
          <a:noFill/>
        </p:spPr>
      </p:pic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1219200" y="1752600"/>
          <a:ext cx="6824663" cy="1117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Equation" r:id="rId7" imgW="2374560" imgH="393480" progId="Equation.3">
                  <p:embed/>
                </p:oleObj>
              </mc:Choice>
              <mc:Fallback>
                <p:oleObj name="Equation" r:id="rId7" imgW="23745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6824663" cy="11174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Compressible or Incompressible Fluid Flow</a:t>
            </a:r>
            <a:r>
              <a:rPr lang="en-US" dirty="0"/>
              <a:t>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0" y="2133600"/>
            <a:ext cx="7924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Most liquids are nearly incompressible; that is, the density of a liquid remains almost constant as the pressure changes. </a:t>
            </a:r>
          </a:p>
          <a:p>
            <a:pPr>
              <a:spcBef>
                <a:spcPct val="50000"/>
              </a:spcBef>
            </a:pPr>
            <a:r>
              <a:rPr lang="en-US" dirty="0"/>
              <a:t>To a good approximation, then, liquids flow in an incompressible manner. </a:t>
            </a:r>
          </a:p>
          <a:p>
            <a:pPr>
              <a:spcBef>
                <a:spcPct val="50000"/>
              </a:spcBef>
            </a:pPr>
            <a:r>
              <a:rPr lang="en-US" dirty="0"/>
              <a:t>In contrast, gases are highly compressible. However, there are situations in which the density of a flowing gas remains constant enough that the flow can be considered incompressible.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 b="1"/>
              <a:t>Viscous or Nonviscous Fluid Flow</a:t>
            </a:r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7696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viscous fluid, such as honey, does not flow readily and is said to have a large viscosity. </a:t>
            </a:r>
          </a:p>
          <a:p>
            <a:pPr>
              <a:spcBef>
                <a:spcPct val="50000"/>
              </a:spcBef>
            </a:pPr>
            <a:r>
              <a:rPr lang="en-US" dirty="0"/>
              <a:t>In contrast, water is less viscous and flows more readily; water has a smaller viscosity than honey. </a:t>
            </a:r>
          </a:p>
          <a:p>
            <a:pPr>
              <a:spcBef>
                <a:spcPct val="50000"/>
              </a:spcBef>
            </a:pPr>
            <a:r>
              <a:rPr lang="en-US" dirty="0"/>
              <a:t>The flow of a viscous fluid is an energy-dissipating process. </a:t>
            </a:r>
          </a:p>
          <a:p>
            <a:pPr>
              <a:spcBef>
                <a:spcPct val="50000"/>
              </a:spcBef>
            </a:pPr>
            <a:r>
              <a:rPr lang="en-US" dirty="0"/>
              <a:t>A fluid with zero viscosity flows in an unhindered manner with no dissipation of energy. </a:t>
            </a:r>
          </a:p>
          <a:p>
            <a:pPr>
              <a:spcBef>
                <a:spcPct val="50000"/>
              </a:spcBef>
            </a:pPr>
            <a:r>
              <a:rPr lang="en-US" dirty="0"/>
              <a:t>Although no real fluid has zero viscosity at normal temperatures, some fluids have negligibly small viscosities. </a:t>
            </a:r>
          </a:p>
          <a:p>
            <a:pPr>
              <a:spcBef>
                <a:spcPct val="50000"/>
              </a:spcBef>
            </a:pPr>
            <a:r>
              <a:rPr lang="en-US" dirty="0"/>
              <a:t>An incompressible, </a:t>
            </a:r>
            <a:r>
              <a:rPr lang="en-US" dirty="0" smtClean="0"/>
              <a:t>non-viscous </a:t>
            </a:r>
            <a:r>
              <a:rPr lang="en-US" dirty="0"/>
              <a:t>fluid is called an </a:t>
            </a:r>
            <a:r>
              <a:rPr lang="en-US" b="1" i="1" dirty="0"/>
              <a:t>ideal fluid.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Streamline Flow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9221" name="Picture 5" descr="nw0458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447800"/>
            <a:ext cx="2697163" cy="1679575"/>
          </a:xfrm>
          <a:prstGeom prst="rect">
            <a:avLst/>
          </a:prstGeom>
          <a:noFill/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81000" y="3573463"/>
            <a:ext cx="838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When the flow is steady, </a:t>
            </a:r>
            <a:r>
              <a:rPr lang="en-US" b="1" i="1" dirty="0"/>
              <a:t>streamlines</a:t>
            </a:r>
            <a:r>
              <a:rPr lang="en-US" dirty="0"/>
              <a:t> are often used to represent the trajectories of the fluid particles. </a:t>
            </a:r>
          </a:p>
          <a:p>
            <a:pPr>
              <a:spcBef>
                <a:spcPct val="50000"/>
              </a:spcBef>
            </a:pPr>
            <a:r>
              <a:rPr lang="en-US" dirty="0"/>
              <a:t>A streamline is a line drawn in the fluid such that a tangent to the streamline at any point is parallel to the fluid velocity at that point. </a:t>
            </a:r>
          </a:p>
          <a:p>
            <a:pPr>
              <a:spcBef>
                <a:spcPct val="50000"/>
              </a:spcBef>
            </a:pPr>
            <a:r>
              <a:rPr lang="en-US" dirty="0"/>
              <a:t>Steady flow is often called </a:t>
            </a:r>
            <a:r>
              <a:rPr lang="en-US" b="1" i="1" dirty="0"/>
              <a:t>streamline flow.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11.8 </a:t>
            </a:r>
            <a:r>
              <a:rPr lang="en-US" b="1">
                <a:solidFill>
                  <a:srgbClr val="009999"/>
                </a:solidFill>
                <a:latin typeface="Arial" charset="0"/>
              </a:rPr>
              <a:t>The Equation of Continuity</a:t>
            </a:r>
          </a:p>
        </p:txBody>
      </p:sp>
      <p:pic>
        <p:nvPicPr>
          <p:cNvPr id="13315" name="Picture 3" descr="fig11_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6264275" cy="1954213"/>
          </a:xfrm>
          <a:prstGeom prst="rect">
            <a:avLst/>
          </a:prstGeom>
          <a:noFill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4038600"/>
            <a:ext cx="8001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Q: Have you ever used your thumb to control the water flowing from the end of a hose?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A: When the end of a hose is partially closed off, thus reducing its cross-sectional area, the fluid velocity increases.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This kind of </a:t>
            </a:r>
            <a:r>
              <a:rPr lang="en-US" dirty="0">
                <a:solidFill>
                  <a:srgbClr val="009900"/>
                </a:solidFill>
              </a:rPr>
              <a:t>fluid</a:t>
            </a:r>
            <a:r>
              <a:rPr lang="en-US" dirty="0">
                <a:solidFill>
                  <a:srgbClr val="000000"/>
                </a:solidFill>
              </a:rPr>
              <a:t> behavior is described by the </a:t>
            </a:r>
            <a:r>
              <a:rPr lang="en-US" b="1" i="1" dirty="0">
                <a:solidFill>
                  <a:srgbClr val="000000"/>
                </a:solidFill>
              </a:rPr>
              <a:t>equation of continuity.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Equation of Continuity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15365" name="Picture 5" descr="nw0461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828800"/>
            <a:ext cx="4537075" cy="1520825"/>
          </a:xfrm>
          <a:prstGeom prst="rect">
            <a:avLst/>
          </a:prstGeom>
          <a:noFill/>
        </p:spPr>
      </p:pic>
      <p:pic>
        <p:nvPicPr>
          <p:cNvPr id="15367" name="Picture 7" descr="math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33800"/>
            <a:ext cx="4267200" cy="885825"/>
          </a:xfrm>
          <a:prstGeom prst="rect">
            <a:avLst/>
          </a:prstGeom>
          <a:noFill/>
        </p:spPr>
      </p:pic>
      <p:pic>
        <p:nvPicPr>
          <p:cNvPr id="15369" name="Picture 9" descr="math0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810000"/>
            <a:ext cx="3698875" cy="766763"/>
          </a:xfrm>
          <a:prstGeom prst="rect">
            <a:avLst/>
          </a:prstGeom>
          <a:noFill/>
        </p:spPr>
      </p:pic>
      <p:pic>
        <p:nvPicPr>
          <p:cNvPr id="15378" name="Picture 18" descr="math0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5257800"/>
            <a:ext cx="5715000" cy="81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965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Bernoulli’s Equation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In the steady flow of a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non-viscous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, incompressible fluid of density </a:t>
            </a:r>
            <a:r>
              <a:rPr lang="en-US" i="1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, the pressure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, the fluid speed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, and the elevation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at any two points (1 and 2) are related by</a:t>
            </a:r>
            <a:endParaRPr lang="en-US" dirty="0"/>
          </a:p>
        </p:txBody>
      </p:sp>
      <p:graphicFrame>
        <p:nvGraphicFramePr>
          <p:cNvPr id="18439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010440"/>
              </p:ext>
            </p:extLst>
          </p:nvPr>
        </p:nvGraphicFramePr>
        <p:xfrm>
          <a:off x="2801143" y="990600"/>
          <a:ext cx="3419475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Bitmap Image" r:id="rId3" imgW="3419952" imgH="2419048" progId="PBrush">
                  <p:embed/>
                </p:oleObj>
              </mc:Choice>
              <mc:Fallback>
                <p:oleObj name="Bitmap Image" r:id="rId3" imgW="3419952" imgH="2419048" progId="PBrush">
                  <p:embed/>
                  <p:pic>
                    <p:nvPicPr>
                      <p:cNvPr id="0" name="Picture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143" y="990600"/>
                        <a:ext cx="3419475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083091"/>
              </p:ext>
            </p:extLst>
          </p:nvPr>
        </p:nvGraphicFramePr>
        <p:xfrm>
          <a:off x="603250" y="5143500"/>
          <a:ext cx="7135813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5" imgW="2374560" imgH="393480" progId="Equation.3">
                  <p:embed/>
                </p:oleObj>
              </mc:Choice>
              <mc:Fallback>
                <p:oleObj name="Equation" r:id="rId5" imgW="237456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5143500"/>
                        <a:ext cx="7135813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11.10 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Applications of Bernoulli's Equation</a:t>
            </a:r>
          </a:p>
        </p:txBody>
      </p:sp>
      <p:pic>
        <p:nvPicPr>
          <p:cNvPr id="19461" name="Picture 5" descr="fig11_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538" y="2571750"/>
            <a:ext cx="6892925" cy="1714500"/>
          </a:xfrm>
          <a:prstGeom prst="rect">
            <a:avLst/>
          </a:prstGeom>
          <a:noFill/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The tarpaulin that covers the cargo is flat when the truck is stationary but bulges outward when the truck is moving.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Household Plumbing</a:t>
            </a:r>
          </a:p>
        </p:txBody>
      </p:sp>
      <p:pic>
        <p:nvPicPr>
          <p:cNvPr id="21509" name="Picture 5" descr="fig11_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7989888" cy="2982913"/>
          </a:xfrm>
          <a:prstGeom prst="rect">
            <a:avLst/>
          </a:prstGeom>
          <a:noFill/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8600" y="5410200"/>
            <a:ext cx="891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In a household plumbing system, a vent is necessary to equalize the pressures at points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and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, thus preventing the trap from being emptied. An empty trap allows sewer gas to enter the house.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487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Default Design</vt:lpstr>
      <vt:lpstr>Bitmap Image</vt:lpstr>
      <vt:lpstr>Equation</vt:lpstr>
      <vt:lpstr>Steady or Unsteady Fluid Flow  </vt:lpstr>
      <vt:lpstr>Compressible or Incompressible Fluid Flow </vt:lpstr>
      <vt:lpstr>Viscous or Nonviscous Fluid Flow  </vt:lpstr>
      <vt:lpstr>Streamline Flow </vt:lpstr>
      <vt:lpstr>11.8 The Equation of Continuity</vt:lpstr>
      <vt:lpstr>Equation of Continuity </vt:lpstr>
      <vt:lpstr>Bernoulli’s Equation</vt:lpstr>
      <vt:lpstr>11.10 Applications of Bernoulli's Equation</vt:lpstr>
      <vt:lpstr>Household Plumbing</vt:lpstr>
      <vt:lpstr>Curveball Pitch</vt:lpstr>
      <vt:lpstr>Airplane </vt:lpstr>
      <vt:lpstr>Problem 105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visitor</dc:creator>
  <cp:lastModifiedBy>Maheswaranathan, Ponn</cp:lastModifiedBy>
  <cp:revision>10</cp:revision>
  <dcterms:created xsi:type="dcterms:W3CDTF">2003-11-10T01:20:09Z</dcterms:created>
  <dcterms:modified xsi:type="dcterms:W3CDTF">2015-11-23T16:46:52Z</dcterms:modified>
</cp:coreProperties>
</file>