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268" r:id="rId3"/>
    <p:sldId id="269" r:id="rId4"/>
    <p:sldId id="288" r:id="rId5"/>
    <p:sldId id="290" r:id="rId6"/>
    <p:sldId id="292" r:id="rId7"/>
    <p:sldId id="293" r:id="rId8"/>
    <p:sldId id="295" r:id="rId9"/>
    <p:sldId id="296" r:id="rId10"/>
    <p:sldId id="297" r:id="rId11"/>
    <p:sldId id="298" r:id="rId12"/>
    <p:sldId id="300" r:id="rId13"/>
    <p:sldId id="301" r:id="rId14"/>
    <p:sldId id="325" r:id="rId15"/>
    <p:sldId id="326" r:id="rId16"/>
    <p:sldId id="327"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5" d="100"/>
          <a:sy n="75" d="100"/>
        </p:scale>
        <p:origin x="-1908"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D2735B-D9BA-43CE-AD61-42699F49F2B6}" type="slidenum">
              <a:rPr lang="en-US"/>
              <a:pPr/>
              <a:t>‹#›</a:t>
            </a:fld>
            <a:endParaRPr lang="en-US"/>
          </a:p>
        </p:txBody>
      </p:sp>
    </p:spTree>
    <p:extLst>
      <p:ext uri="{BB962C8B-B14F-4D97-AF65-F5344CB8AC3E}">
        <p14:creationId xmlns:p14="http://schemas.microsoft.com/office/powerpoint/2010/main" xmlns="" val="34779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D6BAD9-F18A-4972-A7CB-FB60C6476A52}" type="slidenum">
              <a:rPr lang="en-US"/>
              <a:pPr/>
              <a:t>‹#›</a:t>
            </a:fld>
            <a:endParaRPr lang="en-US"/>
          </a:p>
        </p:txBody>
      </p:sp>
    </p:spTree>
    <p:extLst>
      <p:ext uri="{BB962C8B-B14F-4D97-AF65-F5344CB8AC3E}">
        <p14:creationId xmlns:p14="http://schemas.microsoft.com/office/powerpoint/2010/main" xmlns="" val="362818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BD8E43-B173-4C2B-AED3-47DFDE9D7E76}" type="slidenum">
              <a:rPr lang="en-US"/>
              <a:pPr/>
              <a:t>‹#›</a:t>
            </a:fld>
            <a:endParaRPr lang="en-US"/>
          </a:p>
        </p:txBody>
      </p:sp>
    </p:spTree>
    <p:extLst>
      <p:ext uri="{BB962C8B-B14F-4D97-AF65-F5344CB8AC3E}">
        <p14:creationId xmlns:p14="http://schemas.microsoft.com/office/powerpoint/2010/main" xmlns="" val="400727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19CC68-7EAF-4B61-BA8E-E60BEB1826C6}" type="slidenum">
              <a:rPr lang="en-US"/>
              <a:pPr/>
              <a:t>‹#›</a:t>
            </a:fld>
            <a:endParaRPr lang="en-US"/>
          </a:p>
        </p:txBody>
      </p:sp>
    </p:spTree>
    <p:extLst>
      <p:ext uri="{BB962C8B-B14F-4D97-AF65-F5344CB8AC3E}">
        <p14:creationId xmlns:p14="http://schemas.microsoft.com/office/powerpoint/2010/main" xmlns="" val="15898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F2BC7E-4D06-4FC3-8B59-818CD81D44E9}" type="slidenum">
              <a:rPr lang="en-US"/>
              <a:pPr/>
              <a:t>‹#›</a:t>
            </a:fld>
            <a:endParaRPr lang="en-US"/>
          </a:p>
        </p:txBody>
      </p:sp>
    </p:spTree>
    <p:extLst>
      <p:ext uri="{BB962C8B-B14F-4D97-AF65-F5344CB8AC3E}">
        <p14:creationId xmlns:p14="http://schemas.microsoft.com/office/powerpoint/2010/main" xmlns="" val="369396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E6797B-F357-4E0E-9228-DB9CB8D47115}" type="slidenum">
              <a:rPr lang="en-US"/>
              <a:pPr/>
              <a:t>‹#›</a:t>
            </a:fld>
            <a:endParaRPr lang="en-US"/>
          </a:p>
        </p:txBody>
      </p:sp>
    </p:spTree>
    <p:extLst>
      <p:ext uri="{BB962C8B-B14F-4D97-AF65-F5344CB8AC3E}">
        <p14:creationId xmlns:p14="http://schemas.microsoft.com/office/powerpoint/2010/main" xmlns="" val="379639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5DAEA9-4431-4B8D-B6C2-049684B05301}" type="slidenum">
              <a:rPr lang="en-US"/>
              <a:pPr/>
              <a:t>‹#›</a:t>
            </a:fld>
            <a:endParaRPr lang="en-US"/>
          </a:p>
        </p:txBody>
      </p:sp>
    </p:spTree>
    <p:extLst>
      <p:ext uri="{BB962C8B-B14F-4D97-AF65-F5344CB8AC3E}">
        <p14:creationId xmlns:p14="http://schemas.microsoft.com/office/powerpoint/2010/main" xmlns="" val="230486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9003FA4-705B-4CF7-8AC8-0127673D723A}" type="slidenum">
              <a:rPr lang="en-US"/>
              <a:pPr/>
              <a:t>‹#›</a:t>
            </a:fld>
            <a:endParaRPr lang="en-US"/>
          </a:p>
        </p:txBody>
      </p:sp>
    </p:spTree>
    <p:extLst>
      <p:ext uri="{BB962C8B-B14F-4D97-AF65-F5344CB8AC3E}">
        <p14:creationId xmlns:p14="http://schemas.microsoft.com/office/powerpoint/2010/main" xmlns="" val="184598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676B4-BB14-4465-92D2-C77FA6129CD6}" type="slidenum">
              <a:rPr lang="en-US"/>
              <a:pPr/>
              <a:t>‹#›</a:t>
            </a:fld>
            <a:endParaRPr lang="en-US"/>
          </a:p>
        </p:txBody>
      </p:sp>
    </p:spTree>
    <p:extLst>
      <p:ext uri="{BB962C8B-B14F-4D97-AF65-F5344CB8AC3E}">
        <p14:creationId xmlns:p14="http://schemas.microsoft.com/office/powerpoint/2010/main" xmlns="" val="424275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2F06D-785D-4E8C-8C08-6BC1079D728C}" type="slidenum">
              <a:rPr lang="en-US"/>
              <a:pPr/>
              <a:t>‹#›</a:t>
            </a:fld>
            <a:endParaRPr lang="en-US"/>
          </a:p>
        </p:txBody>
      </p:sp>
    </p:spTree>
    <p:extLst>
      <p:ext uri="{BB962C8B-B14F-4D97-AF65-F5344CB8AC3E}">
        <p14:creationId xmlns:p14="http://schemas.microsoft.com/office/powerpoint/2010/main" xmlns="" val="351178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6DCECF-58E0-4D2A-A23B-C8E24065E8B0}" type="slidenum">
              <a:rPr lang="en-US"/>
              <a:pPr/>
              <a:t>‹#›</a:t>
            </a:fld>
            <a:endParaRPr lang="en-US"/>
          </a:p>
        </p:txBody>
      </p:sp>
    </p:spTree>
    <p:extLst>
      <p:ext uri="{BB962C8B-B14F-4D97-AF65-F5344CB8AC3E}">
        <p14:creationId xmlns:p14="http://schemas.microsoft.com/office/powerpoint/2010/main" xmlns="" val="83869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2CA1F29-4845-4012-9FB4-0C886507B1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hyperlink" Target="https://www.youtube.com/watch?v=EA9QU0rdb9k" TargetMode="External"/><Relationship Id="rId5" Type="http://schemas.openxmlformats.org/officeDocument/2006/relationships/oleObject" Target="../embeddings/oleObject2.bin"/><Relationship Id="rId4" Type="http://schemas.openxmlformats.org/officeDocument/2006/relationships/image" Target="http://edugen.wiley.com/edugen/courses/crs1000/art/common/pixel.gi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file:///D:\PhsH\media\content\main\graphics\illustr\ch16\fig16_21.gif" TargetMode="External"/><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file:///D:\PhsH\media\content\main\graphics\imgMath\16\ch16\eq16_27.gif" TargetMode="Externa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file:///D:\PhsH\media\content\main\graphics\imgMath\16\ch16\eq16_39.gif" TargetMode="External"/><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file:///D:\PhsH\media\content\main\graphics\owner\pixel.gif"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90kHdwQEETc"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youtube.com/watch?v=H0K2dvB-7W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file:///D:\PhsH\media\content\main\graphics\illustr\ch16\fig16_12.gif"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file:///D:\PhsH\media\content\main\graphics\illustr\ch16\fig16_13.gif" TargetMode="External"/><Relationship Id="rId5" Type="http://schemas.openxmlformats.org/officeDocument/2006/relationships/image" Target="../media/image12.png"/><Relationship Id="rId4" Type="http://schemas.openxmlformats.org/officeDocument/2006/relationships/hyperlink" Target="https://www.youtube.com/watch?v=ce7AMJdq0Gw"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file:///D:\PhsH\media\content\main\graphics\illustr\ch16\fig16_14.gif"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file:///D:\PhsH\media\content\main\graphics\illustr\ch16\fig16_18.gif"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lstStyle/>
          <a:p>
            <a:r>
              <a:rPr lang="en-US" sz="2800" b="1" dirty="0" smtClean="0">
                <a:solidFill>
                  <a:srgbClr val="009999"/>
                </a:solidFill>
                <a:latin typeface="Arial" panose="020B0604020202020204" pitchFamily="34" charset="0"/>
                <a:cs typeface="Arial" panose="020B0604020202020204" pitchFamily="34" charset="0"/>
              </a:rPr>
              <a:t>The Nature of Waves</a:t>
            </a:r>
            <a:r>
              <a:rPr lang="en-US" sz="2800" b="1" dirty="0" smtClean="0">
                <a:solidFill>
                  <a:srgbClr val="000000"/>
                </a:solidFill>
                <a:latin typeface="Arial" panose="020B0604020202020204" pitchFamily="34" charset="0"/>
              </a:rPr>
              <a:t> </a:t>
            </a:r>
            <a:endParaRPr lang="en-US" sz="2800" dirty="0"/>
          </a:p>
        </p:txBody>
      </p:sp>
      <p:sp>
        <p:nvSpPr>
          <p:cNvPr id="4" name="Rectangle 3"/>
          <p:cNvSpPr/>
          <p:nvPr/>
        </p:nvSpPr>
        <p:spPr>
          <a:xfrm>
            <a:off x="228600" y="609600"/>
            <a:ext cx="8534400" cy="830997"/>
          </a:xfrm>
          <a:prstGeom prst="rect">
            <a:avLst/>
          </a:prstGeom>
        </p:spPr>
        <p:txBody>
          <a:bodyPr wrap="square">
            <a:spAutoFit/>
          </a:bodyPr>
          <a:lstStyle/>
          <a:p>
            <a:pPr>
              <a:spcBef>
                <a:spcPct val="50000"/>
              </a:spcBef>
            </a:pPr>
            <a:r>
              <a:rPr lang="en-US" dirty="0" smtClean="0"/>
              <a:t>Wave is a traveling disturbance.  Wave carries energy from place to place. There are two basic types of waves:</a:t>
            </a:r>
          </a:p>
        </p:txBody>
      </p:sp>
      <p:sp>
        <p:nvSpPr>
          <p:cNvPr id="6" name="Rectangle 5"/>
          <p:cNvSpPr/>
          <p:nvPr/>
        </p:nvSpPr>
        <p:spPr>
          <a:xfrm>
            <a:off x="152400" y="1447800"/>
            <a:ext cx="4038600" cy="461665"/>
          </a:xfrm>
          <a:prstGeom prst="rect">
            <a:avLst/>
          </a:prstGeom>
        </p:spPr>
        <p:txBody>
          <a:bodyPr wrap="square">
            <a:spAutoFit/>
          </a:bodyPr>
          <a:lstStyle/>
          <a:p>
            <a:r>
              <a:rPr lang="en-US" b="1" dirty="0" smtClean="0">
                <a:solidFill>
                  <a:srgbClr val="009999"/>
                </a:solidFill>
                <a:latin typeface="Arial" panose="020B0604020202020204" pitchFamily="34" charset="0"/>
                <a:cs typeface="Arial" panose="020B0604020202020204" pitchFamily="34" charset="0"/>
              </a:rPr>
              <a:t>Transverse waves</a:t>
            </a:r>
            <a:endParaRPr lang="en-US" dirty="0"/>
          </a:p>
        </p:txBody>
      </p:sp>
      <p:sp>
        <p:nvSpPr>
          <p:cNvPr id="7" name="Rectangle 6"/>
          <p:cNvSpPr/>
          <p:nvPr/>
        </p:nvSpPr>
        <p:spPr>
          <a:xfrm>
            <a:off x="5029200" y="1447800"/>
            <a:ext cx="3076291" cy="461665"/>
          </a:xfrm>
          <a:prstGeom prst="rect">
            <a:avLst/>
          </a:prstGeom>
        </p:spPr>
        <p:txBody>
          <a:bodyPr wrap="none">
            <a:spAutoFit/>
          </a:bodyPr>
          <a:lstStyle/>
          <a:p>
            <a:r>
              <a:rPr lang="en-US" b="1" dirty="0" smtClean="0">
                <a:solidFill>
                  <a:srgbClr val="009999"/>
                </a:solidFill>
                <a:latin typeface="Arial" panose="020B0604020202020204" pitchFamily="34" charset="0"/>
                <a:cs typeface="Arial" panose="020B0604020202020204" pitchFamily="34" charset="0"/>
              </a:rPr>
              <a:t>Longitudinal Waves</a:t>
            </a:r>
            <a:endParaRPr lang="en-US" dirty="0"/>
          </a:p>
        </p:txBody>
      </p:sp>
      <p:pic>
        <p:nvPicPr>
          <p:cNvPr id="8" name="Picture 3" descr="fig16_0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1" y="1905000"/>
            <a:ext cx="2057400" cy="2877285"/>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0" y="4734342"/>
            <a:ext cx="4038600" cy="2123658"/>
          </a:xfrm>
          <a:prstGeom prst="rect">
            <a:avLst/>
          </a:prstGeom>
        </p:spPr>
        <p:txBody>
          <a:bodyPr wrap="square">
            <a:spAutoFit/>
          </a:bodyPr>
          <a:lstStyle/>
          <a:p>
            <a:pPr>
              <a:spcBef>
                <a:spcPct val="50000"/>
              </a:spcBef>
            </a:pPr>
            <a:r>
              <a:rPr lang="en-US" dirty="0" smtClean="0"/>
              <a:t>The disturbance is perpendicular to the direction of travel of the wave.</a:t>
            </a:r>
          </a:p>
          <a:p>
            <a:pPr>
              <a:spcBef>
                <a:spcPct val="50000"/>
              </a:spcBef>
            </a:pPr>
            <a:r>
              <a:rPr lang="en-US" dirty="0" smtClean="0"/>
              <a:t>Examples: Light wave, waves on a guitar string. </a:t>
            </a:r>
            <a:endParaRPr lang="en-US" dirty="0"/>
          </a:p>
        </p:txBody>
      </p:sp>
      <p:pic>
        <p:nvPicPr>
          <p:cNvPr id="10" name="Picture 3" descr="fig16_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24400" y="2133600"/>
            <a:ext cx="3254445" cy="2613025"/>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10"/>
          <p:cNvSpPr/>
          <p:nvPr/>
        </p:nvSpPr>
        <p:spPr>
          <a:xfrm>
            <a:off x="4572000" y="5029200"/>
            <a:ext cx="4572000" cy="1384995"/>
          </a:xfrm>
          <a:prstGeom prst="rect">
            <a:avLst/>
          </a:prstGeom>
        </p:spPr>
        <p:txBody>
          <a:bodyPr>
            <a:spAutoFit/>
          </a:bodyPr>
          <a:lstStyle/>
          <a:p>
            <a:pPr>
              <a:spcBef>
                <a:spcPct val="50000"/>
              </a:spcBef>
            </a:pPr>
            <a:r>
              <a:rPr lang="en-US" dirty="0" smtClean="0"/>
              <a:t>The disturbance is parallel to the direction of travel of the wave. </a:t>
            </a:r>
          </a:p>
          <a:p>
            <a:pPr>
              <a:spcBef>
                <a:spcPct val="50000"/>
              </a:spcBef>
            </a:pPr>
            <a:r>
              <a:rPr lang="en-US" dirty="0" smtClean="0"/>
              <a:t>Example: Sound wave in air.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fade">
                                      <p:cBhvr>
                                        <p:cTn id="32" dur="2000"/>
                                        <p:tgtEl>
                                          <p:spTgt spid="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Effect transition="in" filter="fade">
                                      <p:cBhvr>
                                        <p:cTn id="47" dur="2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build="p"/>
      <p:bldP spid="9" grpId="0" build="p"/>
      <p:bldP spid="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62000" y="0"/>
            <a:ext cx="7772400" cy="1143000"/>
          </a:xfrm>
        </p:spPr>
        <p:txBody>
          <a:bodyPr/>
          <a:lstStyle/>
          <a:p>
            <a:r>
              <a:rPr lang="en-US" sz="4000" b="1" i="1" dirty="0" smtClean="0"/>
              <a:t>Speed </a:t>
            </a:r>
            <a:r>
              <a:rPr lang="en-US" sz="4000" b="1" i="1" dirty="0"/>
              <a:t>of </a:t>
            </a:r>
            <a:r>
              <a:rPr lang="en-US" sz="4000" b="1" i="1" dirty="0" smtClean="0"/>
              <a:t>Sound in an ideal gas</a:t>
            </a:r>
            <a:r>
              <a:rPr lang="en-US" sz="4000" b="1" dirty="0"/>
              <a:t> </a:t>
            </a:r>
            <a:br>
              <a:rPr lang="en-US" sz="4000" b="1" dirty="0"/>
            </a:br>
            <a:endParaRPr lang="en-US" sz="4000" b="1" dirty="0"/>
          </a:p>
        </p:txBody>
      </p:sp>
      <p:graphicFrame>
        <p:nvGraphicFramePr>
          <p:cNvPr id="47107" name="Group 3"/>
          <p:cNvGraphicFramePr>
            <a:graphicFrameLocks noGrp="1"/>
          </p:cNvGraphicFramePr>
          <p:nvPr>
            <p:ph sz="half" idx="1"/>
          </p:nvPr>
        </p:nvGraphicFramePr>
        <p:xfrm>
          <a:off x="228600" y="1981200"/>
          <a:ext cx="2819400" cy="4030345"/>
        </p:xfrm>
        <a:graphic>
          <a:graphicData uri="http://schemas.openxmlformats.org/drawingml/2006/table">
            <a:tbl>
              <a:tblPr/>
              <a:tblGrid>
                <a:gridCol w="2103181"/>
                <a:gridCol w="716219"/>
              </a:tblGrid>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Times New Roman" pitchFamily="18" charset="0"/>
                        </a:rPr>
                        <a:t>Gases</a:t>
                      </a: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r>
                        <a:rPr lang="en-US" sz="1400" b="1" i="1" dirty="0" smtClean="0"/>
                        <a:t>Speed of Sound </a:t>
                      </a:r>
                      <a:r>
                        <a:rPr lang="en-US" sz="1400" b="1" dirty="0" smtClean="0"/>
                        <a:t>(m/s)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cap="flat">
                      <a:noFill/>
                    </a:lnT>
                    <a:lnB>
                      <a:noFill/>
                    </a:lnB>
                    <a:lnTlToBr>
                      <a:noFill/>
                    </a:lnTlToBr>
                    <a:lnBlToTr>
                      <a:noFill/>
                    </a:lnBlToTr>
                    <a:noFill/>
                  </a:tcPr>
                </a:tc>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Air (0 °C)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331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Air (20 °C)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343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796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Carbon dioxide (0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259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Oxygen (0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316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Helium (0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965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
        <p:nvSpPr>
          <p:cNvPr id="47124" name="Rectangle 20"/>
          <p:cNvSpPr>
            <a:spLocks noChangeArrowheads="1"/>
          </p:cNvSpPr>
          <p:nvPr/>
        </p:nvSpPr>
        <p:spPr bwMode="auto">
          <a:xfrm>
            <a:off x="0" y="2314575"/>
            <a:ext cx="9144000" cy="0"/>
          </a:xfrm>
          <a:prstGeom prst="rect">
            <a:avLst/>
          </a:prstGeom>
          <a:solidFill>
            <a:srgbClr val="935198"/>
          </a:solidFill>
          <a:ln w="9525">
            <a:noFill/>
            <a:miter lim="800000"/>
            <a:headEnd/>
            <a:tailEnd/>
          </a:ln>
          <a:effectLst/>
        </p:spPr>
        <p:txBody>
          <a:bodyPr wrap="none" anchor="ctr">
            <a:spAutoFit/>
          </a:bodyPr>
          <a:lstStyle/>
          <a:p>
            <a:endParaRPr lang="en-US"/>
          </a:p>
        </p:txBody>
      </p:sp>
      <p:pic>
        <p:nvPicPr>
          <p:cNvPr id="47125" name="Picture 21" descr="http://edugen.wiley.com/edugen/courses/crs1000/art/common/pixel.gif"/>
          <p:cNvPicPr>
            <a:picLocks noChangeAspect="1" noChangeArrowheads="1"/>
          </p:cNvPicPr>
          <p:nvPr/>
        </p:nvPicPr>
        <p:blipFill>
          <a:blip r:embed="rId3" r:link="rId4"/>
          <a:srcRect/>
          <a:stretch>
            <a:fillRect/>
          </a:stretch>
        </p:blipFill>
        <p:spPr bwMode="auto">
          <a:xfrm>
            <a:off x="0" y="2314575"/>
            <a:ext cx="9525" cy="19050"/>
          </a:xfrm>
          <a:prstGeom prst="rect">
            <a:avLst/>
          </a:prstGeom>
          <a:noFill/>
        </p:spPr>
      </p:pic>
      <p:graphicFrame>
        <p:nvGraphicFramePr>
          <p:cNvPr id="47126" name="Group 22"/>
          <p:cNvGraphicFramePr>
            <a:graphicFrameLocks noGrp="1"/>
          </p:cNvGraphicFramePr>
          <p:nvPr>
            <p:ph sz="half" idx="2"/>
          </p:nvPr>
        </p:nvGraphicFramePr>
        <p:xfrm>
          <a:off x="3505200" y="2286000"/>
          <a:ext cx="2895600" cy="4114800"/>
        </p:xfrm>
        <a:graphic>
          <a:graphicData uri="http://schemas.openxmlformats.org/drawingml/2006/table">
            <a:tbl>
              <a:tblPr/>
              <a:tblGrid>
                <a:gridCol w="2107483"/>
                <a:gridCol w="788117"/>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Times New Roman" pitchFamily="18" charset="0"/>
                        </a:rPr>
                        <a:t>Liquids</a:t>
                      </a: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r>
                        <a:rPr lang="en-US" sz="1400" b="1" i="1" dirty="0" smtClean="0"/>
                        <a:t>Speed of Sound </a:t>
                      </a:r>
                      <a:r>
                        <a:rPr lang="en-US" sz="1400" b="1" dirty="0" smtClean="0"/>
                        <a:t>(m/s)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cap="fla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Chloroform (20 °C)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1004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Ethyl alcohol (20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1162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Mercury (20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1450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Fresh water (20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1482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Seawater (20 °C)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1522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47143" name="Group 39"/>
          <p:cNvGraphicFramePr>
            <a:graphicFrameLocks noGrp="1"/>
          </p:cNvGraphicFramePr>
          <p:nvPr/>
        </p:nvGraphicFramePr>
        <p:xfrm>
          <a:off x="6781800" y="2514600"/>
          <a:ext cx="2209800" cy="3718560"/>
        </p:xfrm>
        <a:graphic>
          <a:graphicData uri="http://schemas.openxmlformats.org/drawingml/2006/table">
            <a:tbl>
              <a:tblPr/>
              <a:tblGrid>
                <a:gridCol w="1443736"/>
                <a:gridCol w="766064"/>
              </a:tblGrid>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rgbClr val="000000"/>
                          </a:solidFill>
                          <a:effectLst/>
                          <a:latin typeface="Times New Roman" pitchFamily="18" charset="0"/>
                          <a:cs typeface="Times New Roman" pitchFamily="18" charset="0"/>
                        </a:rPr>
                        <a:t>Solids</a:t>
                      </a: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r>
                        <a:rPr lang="en-US" sz="1400" b="1" i="1" dirty="0" smtClean="0"/>
                        <a:t>Speed of Sound </a:t>
                      </a:r>
                      <a:r>
                        <a:rPr lang="en-US" sz="1400" b="1" dirty="0" smtClean="0"/>
                        <a:t>(m/s)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a:noFill/>
                    </a:lnL>
                    <a:lnR cap="flat">
                      <a:noFill/>
                    </a:lnR>
                    <a:lnT cap="fla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 Copper </a:t>
                      </a:r>
                      <a:b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5010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Glass (Pyrex)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5640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Lead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1960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Steel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Times New Roman" pitchFamily="18" charset="0"/>
                        </a:rPr>
                        <a:t> 5960 </a:t>
                      </a:r>
                      <a:br>
                        <a:rPr kumimoji="0" lang="en-US" sz="1600" b="0" i="0" u="none" strike="noStrike" cap="none" normalizeH="0" baseline="0" smtClean="0">
                          <a:ln>
                            <a:noFill/>
                          </a:ln>
                          <a:solidFill>
                            <a:srgbClr val="000000"/>
                          </a:solidFill>
                          <a:effectLst/>
                          <a:latin typeface="Times New Roman" pitchFamily="18" charset="0"/>
                          <a:cs typeface="Times New Roman" pitchFamily="18" charset="0"/>
                        </a:rPr>
                      </a:br>
                      <a:endParaRPr kumimoji="0" lang="en-US" sz="16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242888">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r>
            </a:tbl>
          </a:graphicData>
        </a:graphic>
      </p:graphicFrame>
      <p:pic>
        <p:nvPicPr>
          <p:cNvPr id="47159" name="Picture 55" descr="pixel"/>
          <p:cNvPicPr>
            <a:picLocks noChangeAspect="1" noChangeArrowheads="1"/>
          </p:cNvPicPr>
          <p:nvPr/>
        </p:nvPicPr>
        <p:blipFill>
          <a:blip r:embed="rId3"/>
          <a:srcRect/>
          <a:stretch>
            <a:fillRect/>
          </a:stretch>
        </p:blipFill>
        <p:spPr bwMode="auto">
          <a:xfrm>
            <a:off x="3983038" y="4872038"/>
            <a:ext cx="9525" cy="19050"/>
          </a:xfrm>
          <a:prstGeom prst="rect">
            <a:avLst/>
          </a:prstGeom>
          <a:noFill/>
        </p:spPr>
      </p:pic>
      <p:graphicFrame>
        <p:nvGraphicFramePr>
          <p:cNvPr id="47160" name="Object 56"/>
          <p:cNvGraphicFramePr>
            <a:graphicFrameLocks noChangeAspect="1"/>
          </p:cNvGraphicFramePr>
          <p:nvPr/>
        </p:nvGraphicFramePr>
        <p:xfrm>
          <a:off x="609600" y="762000"/>
          <a:ext cx="1728788" cy="1193800"/>
        </p:xfrm>
        <a:graphic>
          <a:graphicData uri="http://schemas.openxmlformats.org/presentationml/2006/ole">
            <p:oleObj spid="_x0000_s1031" name="Equation" r:id="rId5" imgW="647419" imgH="444307" progId="Equation.3">
              <p:embed/>
            </p:oleObj>
          </a:graphicData>
        </a:graphic>
      </p:graphicFrame>
      <p:sp>
        <p:nvSpPr>
          <p:cNvPr id="59" name="Rectangle 58"/>
          <p:cNvSpPr/>
          <p:nvPr/>
        </p:nvSpPr>
        <p:spPr>
          <a:xfrm>
            <a:off x="3048000" y="685800"/>
            <a:ext cx="5410200" cy="1323439"/>
          </a:xfrm>
          <a:prstGeom prst="rect">
            <a:avLst/>
          </a:prstGeom>
        </p:spPr>
        <p:txBody>
          <a:bodyPr wrap="square">
            <a:spAutoFit/>
          </a:bodyPr>
          <a:lstStyle/>
          <a:p>
            <a:r>
              <a:rPr lang="en-US" sz="2000" dirty="0" smtClean="0"/>
              <a:t>γ </a:t>
            </a:r>
            <a:r>
              <a:rPr lang="en-US" sz="2000" dirty="0"/>
              <a:t>= 1.40 (ratio of specific heats for air</a:t>
            </a:r>
            <a:r>
              <a:rPr lang="en-US" sz="2000" dirty="0" smtClean="0"/>
              <a:t>) </a:t>
            </a:r>
            <a:r>
              <a:rPr lang="en-US" sz="2000" dirty="0"/>
              <a:t/>
            </a:r>
            <a:br>
              <a:rPr lang="en-US" sz="2000" dirty="0"/>
            </a:br>
            <a:r>
              <a:rPr lang="en-US" sz="2000" dirty="0"/>
              <a:t>m = 4.8 x 10</a:t>
            </a:r>
            <a:r>
              <a:rPr lang="en-US" sz="2000" baseline="30000" dirty="0"/>
              <a:t>-26</a:t>
            </a:r>
            <a:r>
              <a:rPr lang="en-US" sz="2000" dirty="0"/>
              <a:t> kg (average molecular mass of air</a:t>
            </a:r>
            <a:r>
              <a:rPr lang="en-US" sz="2000" dirty="0" smtClean="0"/>
              <a:t>)  </a:t>
            </a:r>
            <a:r>
              <a:rPr lang="en-US" sz="2000" dirty="0"/>
              <a:t/>
            </a:r>
            <a:br>
              <a:rPr lang="en-US" sz="2000" dirty="0"/>
            </a:br>
            <a:r>
              <a:rPr lang="en-US" sz="2000" dirty="0"/>
              <a:t>k = 1.38 x 10</a:t>
            </a:r>
            <a:r>
              <a:rPr lang="en-US" sz="2000" baseline="30000" dirty="0"/>
              <a:t>-23</a:t>
            </a:r>
            <a:r>
              <a:rPr lang="en-US" sz="2000" dirty="0"/>
              <a:t> J/K (Boltzmann constant</a:t>
            </a:r>
            <a:r>
              <a:rPr lang="en-US" sz="2000" dirty="0" smtClean="0"/>
              <a:t>)</a:t>
            </a:r>
          </a:p>
          <a:p>
            <a:r>
              <a:rPr lang="en-US" sz="2000" dirty="0" smtClean="0"/>
              <a:t>T= temperature in Kelvin </a:t>
            </a:r>
            <a:endParaRPr lang="en-US" sz="2000" dirty="0"/>
          </a:p>
        </p:txBody>
      </p:sp>
      <p:sp>
        <p:nvSpPr>
          <p:cNvPr id="3" name="Rectangle 2"/>
          <p:cNvSpPr/>
          <p:nvPr/>
        </p:nvSpPr>
        <p:spPr>
          <a:xfrm>
            <a:off x="990600" y="6257835"/>
            <a:ext cx="6705600" cy="461665"/>
          </a:xfrm>
          <a:prstGeom prst="rect">
            <a:avLst/>
          </a:prstGeom>
        </p:spPr>
        <p:txBody>
          <a:bodyPr wrap="square">
            <a:spAutoFit/>
          </a:bodyPr>
          <a:lstStyle/>
          <a:p>
            <a:r>
              <a:rPr lang="en-US" dirty="0">
                <a:hlinkClick r:id="rId6"/>
              </a:rPr>
              <a:t>Inhaling Helium and Sulfur Hexafluoride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160"/>
                                        </p:tgtEl>
                                        <p:attrNameLst>
                                          <p:attrName>style.visibility</p:attrName>
                                        </p:attrNameLst>
                                      </p:cBhvr>
                                      <p:to>
                                        <p:strVal val="visible"/>
                                      </p:to>
                                    </p:set>
                                    <p:animEffect transition="in" filter="fade">
                                      <p:cBhvr>
                                        <p:cTn id="7" dur="2000"/>
                                        <p:tgtEl>
                                          <p:spTgt spid="471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xEl>
                                              <p:pRg st="0" end="0"/>
                                            </p:txEl>
                                          </p:spTgt>
                                        </p:tgtEl>
                                        <p:attrNameLst>
                                          <p:attrName>style.visibility</p:attrName>
                                        </p:attrNameLst>
                                      </p:cBhvr>
                                      <p:to>
                                        <p:strVal val="visible"/>
                                      </p:to>
                                    </p:set>
                                    <p:animEffect transition="in" filter="fade">
                                      <p:cBhvr>
                                        <p:cTn id="12" dur="2000"/>
                                        <p:tgtEl>
                                          <p:spTgt spid="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
                                            <p:txEl>
                                              <p:pRg st="1" end="1"/>
                                            </p:txEl>
                                          </p:spTgt>
                                        </p:tgtEl>
                                        <p:attrNameLst>
                                          <p:attrName>style.visibility</p:attrName>
                                        </p:attrNameLst>
                                      </p:cBhvr>
                                      <p:to>
                                        <p:strVal val="visible"/>
                                      </p:to>
                                    </p:set>
                                    <p:animEffect transition="in" filter="fade">
                                      <p:cBhvr>
                                        <p:cTn id="17" dur="2000"/>
                                        <p:tgtEl>
                                          <p:spTgt spid="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7107"/>
                                        </p:tgtEl>
                                        <p:attrNameLst>
                                          <p:attrName>style.visibility</p:attrName>
                                        </p:attrNameLst>
                                      </p:cBhvr>
                                      <p:to>
                                        <p:strVal val="visible"/>
                                      </p:to>
                                    </p:set>
                                    <p:animEffect transition="in" filter="fade">
                                      <p:cBhvr>
                                        <p:cTn id="22" dur="2000"/>
                                        <p:tgtEl>
                                          <p:spTgt spid="4710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7126"/>
                                        </p:tgtEl>
                                        <p:attrNameLst>
                                          <p:attrName>style.visibility</p:attrName>
                                        </p:attrNameLst>
                                      </p:cBhvr>
                                      <p:to>
                                        <p:strVal val="visible"/>
                                      </p:to>
                                    </p:set>
                                    <p:animEffect transition="in" filter="fade">
                                      <p:cBhvr>
                                        <p:cTn id="27" dur="2000"/>
                                        <p:tgtEl>
                                          <p:spTgt spid="471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7143"/>
                                        </p:tgtEl>
                                        <p:attrNameLst>
                                          <p:attrName>style.visibility</p:attrName>
                                        </p:attrNameLst>
                                      </p:cBhvr>
                                      <p:to>
                                        <p:strVal val="visible"/>
                                      </p:to>
                                    </p:set>
                                    <p:animEffect transition="in" filter="fade">
                                      <p:cBhvr>
                                        <p:cTn id="32" dur="2000"/>
                                        <p:tgtEl>
                                          <p:spTgt spid="4714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Sound </a:t>
            </a:r>
            <a:r>
              <a:rPr lang="en-US" b="1" dirty="0">
                <a:solidFill>
                  <a:srgbClr val="009999"/>
                </a:solidFill>
                <a:latin typeface="Arial" charset="0"/>
                <a:cs typeface="Arial" charset="0"/>
              </a:rPr>
              <a:t>Intensity</a:t>
            </a:r>
          </a:p>
        </p:txBody>
      </p:sp>
      <p:sp>
        <p:nvSpPr>
          <p:cNvPr id="29703" name="Rectangle 7"/>
          <p:cNvSpPr>
            <a:spLocks noChangeArrowheads="1"/>
          </p:cNvSpPr>
          <p:nvPr/>
        </p:nvSpPr>
        <p:spPr bwMode="auto">
          <a:xfrm>
            <a:off x="3200400" y="2638425"/>
            <a:ext cx="9144000" cy="0"/>
          </a:xfrm>
          <a:prstGeom prst="rect">
            <a:avLst/>
          </a:prstGeom>
          <a:noFill/>
          <a:ln w="9525">
            <a:noFill/>
            <a:miter lim="800000"/>
            <a:headEnd/>
            <a:tailEnd/>
          </a:ln>
          <a:effectLst/>
        </p:spPr>
        <p:txBody>
          <a:bodyPr>
            <a:spAutoFit/>
          </a:bodyPr>
          <a:lstStyle/>
          <a:p>
            <a:endParaRPr lang="en-US"/>
          </a:p>
        </p:txBody>
      </p:sp>
      <p:pic>
        <p:nvPicPr>
          <p:cNvPr id="29702" name="Picture 6" descr="D:\PhsH\media\content\main\graphics\illustr\ch16\fig16_21.gif"/>
          <p:cNvPicPr>
            <a:picLocks noChangeAspect="1" noChangeArrowheads="1"/>
          </p:cNvPicPr>
          <p:nvPr/>
        </p:nvPicPr>
        <p:blipFill>
          <a:blip r:embed="rId2" r:link="rId3" cstate="print"/>
          <a:srcRect/>
          <a:stretch>
            <a:fillRect/>
          </a:stretch>
        </p:blipFill>
        <p:spPr bwMode="auto">
          <a:xfrm>
            <a:off x="2667000" y="1600200"/>
            <a:ext cx="2743200" cy="1581150"/>
          </a:xfrm>
          <a:prstGeom prst="rect">
            <a:avLst/>
          </a:prstGeom>
          <a:noFill/>
        </p:spPr>
      </p:pic>
      <p:sp>
        <p:nvSpPr>
          <p:cNvPr id="29704" name="Text Box 8"/>
          <p:cNvSpPr txBox="1">
            <a:spLocks noChangeArrowheads="1"/>
          </p:cNvSpPr>
          <p:nvPr/>
        </p:nvSpPr>
        <p:spPr bwMode="auto">
          <a:xfrm>
            <a:off x="762000" y="3200400"/>
            <a:ext cx="7467600" cy="1187450"/>
          </a:xfrm>
          <a:prstGeom prst="rect">
            <a:avLst/>
          </a:prstGeom>
          <a:noFill/>
          <a:ln w="9525">
            <a:noFill/>
            <a:miter lim="800000"/>
            <a:headEnd/>
            <a:tailEnd/>
          </a:ln>
          <a:effectLst/>
        </p:spPr>
        <p:txBody>
          <a:bodyPr>
            <a:spAutoFit/>
          </a:bodyPr>
          <a:lstStyle/>
          <a:p>
            <a:pPr>
              <a:spcBef>
                <a:spcPct val="50000"/>
              </a:spcBef>
            </a:pPr>
            <a:r>
              <a:rPr lang="en-US" dirty="0">
                <a:cs typeface="Times New Roman" pitchFamily="18" charset="0"/>
              </a:rPr>
              <a:t>The </a:t>
            </a:r>
            <a:r>
              <a:rPr lang="en-US" b="1" i="1" dirty="0">
                <a:cs typeface="Times New Roman" pitchFamily="18" charset="0"/>
              </a:rPr>
              <a:t>sound intensity I</a:t>
            </a:r>
            <a:r>
              <a:rPr lang="en-US" dirty="0">
                <a:cs typeface="Times New Roman" pitchFamily="18" charset="0"/>
              </a:rPr>
              <a:t> is defined as the </a:t>
            </a:r>
            <a:r>
              <a:rPr lang="en-US" dirty="0">
                <a:solidFill>
                  <a:srgbClr val="009900"/>
                </a:solidFill>
                <a:cs typeface="Times New Roman" pitchFamily="18" charset="0"/>
              </a:rPr>
              <a:t>sound</a:t>
            </a:r>
            <a:r>
              <a:rPr lang="en-US" dirty="0">
                <a:cs typeface="Times New Roman" pitchFamily="18" charset="0"/>
              </a:rPr>
              <a:t> </a:t>
            </a:r>
            <a:r>
              <a:rPr lang="en-US" dirty="0">
                <a:solidFill>
                  <a:srgbClr val="009900"/>
                </a:solidFill>
                <a:cs typeface="Times New Roman" pitchFamily="18" charset="0"/>
              </a:rPr>
              <a:t>power</a:t>
            </a:r>
            <a:r>
              <a:rPr lang="en-US" dirty="0">
                <a:cs typeface="Times New Roman" pitchFamily="18" charset="0"/>
              </a:rPr>
              <a:t> </a:t>
            </a:r>
            <a:r>
              <a:rPr lang="en-US" i="1" dirty="0">
                <a:cs typeface="Times New Roman" pitchFamily="18" charset="0"/>
              </a:rPr>
              <a:t>P</a:t>
            </a:r>
            <a:r>
              <a:rPr lang="en-US" dirty="0">
                <a:cs typeface="Times New Roman" pitchFamily="18" charset="0"/>
              </a:rPr>
              <a:t> that passes perpendicularly through a surface divided by the area </a:t>
            </a:r>
            <a:r>
              <a:rPr lang="en-US" i="1" dirty="0">
                <a:cs typeface="Times New Roman" pitchFamily="18" charset="0"/>
              </a:rPr>
              <a:t>A</a:t>
            </a:r>
            <a:r>
              <a:rPr lang="en-US" dirty="0">
                <a:cs typeface="Times New Roman" pitchFamily="18" charset="0"/>
              </a:rPr>
              <a:t> of that surface: </a:t>
            </a:r>
            <a:endParaRPr lang="en-US" dirty="0"/>
          </a:p>
        </p:txBody>
      </p:sp>
      <p:sp>
        <p:nvSpPr>
          <p:cNvPr id="29706" name="Rectangle 10"/>
          <p:cNvSpPr>
            <a:spLocks noChangeArrowheads="1"/>
          </p:cNvSpPr>
          <p:nvPr/>
        </p:nvSpPr>
        <p:spPr bwMode="auto">
          <a:xfrm>
            <a:off x="4357688" y="3214688"/>
            <a:ext cx="9144000" cy="0"/>
          </a:xfrm>
          <a:prstGeom prst="rect">
            <a:avLst/>
          </a:prstGeom>
          <a:noFill/>
          <a:ln w="9525">
            <a:noFill/>
            <a:miter lim="800000"/>
            <a:headEnd/>
            <a:tailEnd/>
          </a:ln>
          <a:effectLst/>
        </p:spPr>
        <p:txBody>
          <a:bodyPr>
            <a:spAutoFit/>
          </a:bodyPr>
          <a:lstStyle/>
          <a:p>
            <a:endParaRPr lang="en-US"/>
          </a:p>
        </p:txBody>
      </p:sp>
      <p:pic>
        <p:nvPicPr>
          <p:cNvPr id="29705" name="Picture 9" descr="D:\PhsH\media\content\main\graphics\imgMath\16\ch16\eq16_27.gif"/>
          <p:cNvPicPr>
            <a:picLocks noChangeAspect="1" noChangeArrowheads="1"/>
          </p:cNvPicPr>
          <p:nvPr/>
        </p:nvPicPr>
        <p:blipFill>
          <a:blip r:embed="rId4" r:link="rId5" cstate="print"/>
          <a:srcRect/>
          <a:stretch>
            <a:fillRect/>
          </a:stretch>
        </p:blipFill>
        <p:spPr bwMode="auto">
          <a:xfrm>
            <a:off x="3733800" y="4267200"/>
            <a:ext cx="1190625" cy="1190625"/>
          </a:xfrm>
          <a:prstGeom prst="rect">
            <a:avLst/>
          </a:prstGeom>
          <a:noFill/>
        </p:spPr>
      </p:pic>
      <p:sp>
        <p:nvSpPr>
          <p:cNvPr id="29707" name="Text Box 11"/>
          <p:cNvSpPr txBox="1">
            <a:spLocks noChangeArrowheads="1"/>
          </p:cNvSpPr>
          <p:nvPr/>
        </p:nvSpPr>
        <p:spPr bwMode="auto">
          <a:xfrm>
            <a:off x="914400" y="5562600"/>
            <a:ext cx="7848600" cy="457200"/>
          </a:xfrm>
          <a:prstGeom prst="rect">
            <a:avLst/>
          </a:prstGeom>
          <a:noFill/>
          <a:ln w="9525">
            <a:noFill/>
            <a:miter lim="800000"/>
            <a:headEnd/>
            <a:tailEnd/>
          </a:ln>
          <a:effectLst/>
        </p:spPr>
        <p:txBody>
          <a:bodyPr>
            <a:spAutoFit/>
          </a:bodyPr>
          <a:lstStyle/>
          <a:p>
            <a:pPr>
              <a:spcBef>
                <a:spcPct val="50000"/>
              </a:spcBef>
            </a:pPr>
            <a:r>
              <a:rPr lang="en-US" dirty="0">
                <a:cs typeface="Times New Roman" pitchFamily="18" charset="0"/>
              </a:rPr>
              <a:t>The </a:t>
            </a:r>
            <a:r>
              <a:rPr lang="en-US" dirty="0">
                <a:solidFill>
                  <a:srgbClr val="009900"/>
                </a:solidFill>
                <a:cs typeface="Times New Roman" pitchFamily="18" charset="0"/>
              </a:rPr>
              <a:t>unit</a:t>
            </a:r>
            <a:r>
              <a:rPr lang="en-US" dirty="0">
                <a:cs typeface="Times New Roman" pitchFamily="18" charset="0"/>
              </a:rPr>
              <a:t> of </a:t>
            </a:r>
            <a:r>
              <a:rPr lang="en-US" dirty="0">
                <a:solidFill>
                  <a:srgbClr val="009900"/>
                </a:solidFill>
                <a:cs typeface="Times New Roman" pitchFamily="18" charset="0"/>
              </a:rPr>
              <a:t>sound intensity</a:t>
            </a:r>
            <a:r>
              <a:rPr lang="en-US" dirty="0">
                <a:cs typeface="Times New Roman" pitchFamily="18" charset="0"/>
              </a:rPr>
              <a:t> is </a:t>
            </a:r>
            <a:r>
              <a:rPr lang="en-US" dirty="0">
                <a:solidFill>
                  <a:srgbClr val="009900"/>
                </a:solidFill>
                <a:cs typeface="Times New Roman" pitchFamily="18" charset="0"/>
              </a:rPr>
              <a:t>power</a:t>
            </a:r>
            <a:r>
              <a:rPr lang="en-US" dirty="0">
                <a:cs typeface="Times New Roman" pitchFamily="18" charset="0"/>
              </a:rPr>
              <a:t> per unit area, or W/m</a:t>
            </a:r>
            <a:r>
              <a:rPr lang="en-US" baseline="30000" dirty="0">
                <a:cs typeface="Times New Roman" pitchFamily="18" charset="0"/>
              </a:rPr>
              <a:t>2</a:t>
            </a:r>
            <a:r>
              <a:rPr lang="en-US" dirty="0">
                <a:cs typeface="Times New Roman" pitchFamily="18"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fade">
                                      <p:cBhvr>
                                        <p:cTn id="7" dur="2000"/>
                                        <p:tgtEl>
                                          <p:spTgt spid="297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704">
                                            <p:txEl>
                                              <p:pRg st="0" end="0"/>
                                            </p:txEl>
                                          </p:spTgt>
                                        </p:tgtEl>
                                        <p:attrNameLst>
                                          <p:attrName>style.visibility</p:attrName>
                                        </p:attrNameLst>
                                      </p:cBhvr>
                                      <p:to>
                                        <p:strVal val="visible"/>
                                      </p:to>
                                    </p:set>
                                    <p:animEffect transition="in" filter="fade">
                                      <p:cBhvr>
                                        <p:cTn id="12" dur="2000"/>
                                        <p:tgtEl>
                                          <p:spTgt spid="297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fade">
                                      <p:cBhvr>
                                        <p:cTn id="17" dur="2000"/>
                                        <p:tgtEl>
                                          <p:spTgt spid="2970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707">
                                            <p:txEl>
                                              <p:pRg st="0" end="0"/>
                                            </p:txEl>
                                          </p:spTgt>
                                        </p:tgtEl>
                                        <p:attrNameLst>
                                          <p:attrName>style.visibility</p:attrName>
                                        </p:attrNameLst>
                                      </p:cBhvr>
                                      <p:to>
                                        <p:strVal val="visible"/>
                                      </p:to>
                                    </p:set>
                                    <p:animEffect transition="in" filter="fade">
                                      <p:cBhvr>
                                        <p:cTn id="22" dur="2000"/>
                                        <p:tgtEl>
                                          <p:spTgt spid="29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build="p"/>
      <p:bldP spid="297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dirty="0" smtClean="0">
                <a:solidFill>
                  <a:srgbClr val="009999"/>
                </a:solidFill>
                <a:latin typeface="Arial" charset="0"/>
                <a:cs typeface="Arial" charset="0"/>
              </a:rPr>
              <a:t>Decibels</a:t>
            </a:r>
            <a:r>
              <a:rPr lang="en-US" b="1" dirty="0">
                <a:solidFill>
                  <a:srgbClr val="009999"/>
                </a:solidFill>
                <a:latin typeface="Arial" charset="0"/>
                <a:cs typeface="Times New Roman" pitchFamily="18" charset="0"/>
              </a:rPr>
              <a:t/>
            </a:r>
            <a:br>
              <a:rPr lang="en-US" b="1" dirty="0">
                <a:solidFill>
                  <a:srgbClr val="009999"/>
                </a:solidFill>
                <a:latin typeface="Arial" charset="0"/>
                <a:cs typeface="Times New Roman" pitchFamily="18" charset="0"/>
              </a:rPr>
            </a:br>
            <a:endParaRPr lang="en-US" b="1" dirty="0">
              <a:solidFill>
                <a:srgbClr val="009999"/>
              </a:solidFill>
              <a:latin typeface="Arial" charset="0"/>
              <a:cs typeface="Times New Roman" pitchFamily="18" charset="0"/>
            </a:endParaRPr>
          </a:p>
        </p:txBody>
      </p:sp>
      <p:sp>
        <p:nvSpPr>
          <p:cNvPr id="36867" name="Rectangle 3"/>
          <p:cNvSpPr>
            <a:spLocks noChangeArrowheads="1"/>
          </p:cNvSpPr>
          <p:nvPr/>
        </p:nvSpPr>
        <p:spPr bwMode="auto">
          <a:xfrm>
            <a:off x="3876675" y="3176588"/>
            <a:ext cx="9144000" cy="0"/>
          </a:xfrm>
          <a:prstGeom prst="rect">
            <a:avLst/>
          </a:prstGeom>
          <a:noFill/>
          <a:ln w="9525">
            <a:noFill/>
            <a:miter lim="800000"/>
            <a:headEnd/>
            <a:tailEnd/>
          </a:ln>
          <a:effectLst/>
        </p:spPr>
        <p:txBody>
          <a:bodyPr>
            <a:spAutoFit/>
          </a:bodyPr>
          <a:lstStyle/>
          <a:p>
            <a:endParaRPr lang="en-US"/>
          </a:p>
        </p:txBody>
      </p:sp>
      <p:pic>
        <p:nvPicPr>
          <p:cNvPr id="36868" name="Picture 4" descr="D:\PhsH\media\content\main\graphics\imgMath\16\ch16\eq16_39.gif"/>
          <p:cNvPicPr>
            <a:picLocks noChangeAspect="1" noChangeArrowheads="1"/>
          </p:cNvPicPr>
          <p:nvPr/>
        </p:nvPicPr>
        <p:blipFill>
          <a:blip r:embed="rId2" r:link="rId3" cstate="print"/>
          <a:srcRect/>
          <a:stretch>
            <a:fillRect/>
          </a:stretch>
        </p:blipFill>
        <p:spPr bwMode="auto">
          <a:xfrm>
            <a:off x="2667000" y="3581400"/>
            <a:ext cx="2600325" cy="944563"/>
          </a:xfrm>
          <a:prstGeom prst="rect">
            <a:avLst/>
          </a:prstGeom>
          <a:noFill/>
        </p:spPr>
      </p:pic>
      <p:sp>
        <p:nvSpPr>
          <p:cNvPr id="36869" name="Text Box 5"/>
          <p:cNvSpPr txBox="1">
            <a:spLocks noChangeArrowheads="1"/>
          </p:cNvSpPr>
          <p:nvPr/>
        </p:nvSpPr>
        <p:spPr bwMode="auto">
          <a:xfrm>
            <a:off x="914400" y="1447800"/>
            <a:ext cx="6858000" cy="1735138"/>
          </a:xfrm>
          <a:prstGeom prst="rect">
            <a:avLst/>
          </a:prstGeom>
          <a:noFill/>
          <a:ln w="9525">
            <a:noFill/>
            <a:miter lim="800000"/>
            <a:headEnd/>
            <a:tailEnd/>
          </a:ln>
          <a:effectLst/>
        </p:spPr>
        <p:txBody>
          <a:bodyPr>
            <a:spAutoFit/>
          </a:bodyPr>
          <a:lstStyle/>
          <a:p>
            <a:pPr>
              <a:spcBef>
                <a:spcPct val="50000"/>
              </a:spcBef>
            </a:pPr>
            <a:r>
              <a:rPr lang="en-US" dirty="0">
                <a:cs typeface="Times New Roman" pitchFamily="18" charset="0"/>
              </a:rPr>
              <a:t>The </a:t>
            </a:r>
            <a:r>
              <a:rPr lang="en-US" b="1" i="1" dirty="0">
                <a:cs typeface="Times New Roman" pitchFamily="18" charset="0"/>
              </a:rPr>
              <a:t>decibel</a:t>
            </a:r>
            <a:r>
              <a:rPr lang="en-US" dirty="0">
                <a:cs typeface="Times New Roman" pitchFamily="18" charset="0"/>
              </a:rPr>
              <a:t> (dB) is a measurement </a:t>
            </a:r>
            <a:r>
              <a:rPr lang="en-US" dirty="0">
                <a:solidFill>
                  <a:srgbClr val="009900"/>
                </a:solidFill>
                <a:cs typeface="Times New Roman" pitchFamily="18" charset="0"/>
              </a:rPr>
              <a:t>unit</a:t>
            </a:r>
            <a:r>
              <a:rPr lang="en-US" dirty="0">
                <a:cs typeface="Times New Roman" pitchFamily="18" charset="0"/>
              </a:rPr>
              <a:t> used when comparing two </a:t>
            </a:r>
            <a:r>
              <a:rPr lang="en-US" dirty="0">
                <a:solidFill>
                  <a:srgbClr val="009900"/>
                </a:solidFill>
                <a:cs typeface="Times New Roman" pitchFamily="18" charset="0"/>
              </a:rPr>
              <a:t>sound</a:t>
            </a:r>
            <a:r>
              <a:rPr lang="en-US" dirty="0">
                <a:cs typeface="Times New Roman" pitchFamily="18" charset="0"/>
              </a:rPr>
              <a:t> intensities. </a:t>
            </a:r>
          </a:p>
          <a:p>
            <a:pPr>
              <a:spcBef>
                <a:spcPct val="50000"/>
              </a:spcBef>
            </a:pPr>
            <a:r>
              <a:rPr lang="en-US" dirty="0">
                <a:cs typeface="Times New Roman" pitchFamily="18" charset="0"/>
              </a:rPr>
              <a:t>The </a:t>
            </a:r>
            <a:r>
              <a:rPr lang="en-US" b="1" i="1" dirty="0">
                <a:cs typeface="Times New Roman" pitchFamily="18" charset="0"/>
              </a:rPr>
              <a:t>intensity level </a:t>
            </a:r>
            <a:r>
              <a:rPr lang="en-US" b="1" i="1" dirty="0">
                <a:latin typeface="Symbol" pitchFamily="18" charset="2"/>
                <a:cs typeface="Times New Roman" pitchFamily="18" charset="0"/>
              </a:rPr>
              <a:t>b</a:t>
            </a:r>
            <a:r>
              <a:rPr lang="en-US" dirty="0">
                <a:cs typeface="Times New Roman" pitchFamily="18" charset="0"/>
              </a:rPr>
              <a:t>  (expressed in decibels) relative to the threshold of hearing, </a:t>
            </a:r>
            <a:r>
              <a:rPr lang="en-US" i="1" dirty="0">
                <a:cs typeface="Times New Roman" pitchFamily="18" charset="0"/>
              </a:rPr>
              <a:t>I</a:t>
            </a:r>
            <a:r>
              <a:rPr lang="en-US" i="1" baseline="-25000" dirty="0">
                <a:cs typeface="Times New Roman" pitchFamily="18" charset="0"/>
              </a:rPr>
              <a:t>o</a:t>
            </a:r>
            <a:r>
              <a:rPr lang="en-US" dirty="0">
                <a:cs typeface="Times New Roman" pitchFamily="18" charset="0"/>
              </a:rPr>
              <a:t>  is defined as follows: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fade">
                                      <p:cBhvr>
                                        <p:cTn id="7" dur="20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fade">
                                      <p:cBhvr>
                                        <p:cTn id="12" dur="2000"/>
                                        <p:tgtEl>
                                          <p:spTgt spid="368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868"/>
                                        </p:tgtEl>
                                        <p:attrNameLst>
                                          <p:attrName>style.visibility</p:attrName>
                                        </p:attrNameLst>
                                      </p:cBhvr>
                                      <p:to>
                                        <p:strVal val="visible"/>
                                      </p:to>
                                    </p:set>
                                    <p:animEffect transition="in" filter="fade">
                                      <p:cBhvr>
                                        <p:cTn id="17" dur="2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descr="D:\PhsH\media\content\main\graphics\owner\pixel.gif"/>
          <p:cNvPicPr>
            <a:picLocks noChangeAspect="1" noChangeArrowheads="1"/>
          </p:cNvPicPr>
          <p:nvPr/>
        </p:nvPicPr>
        <p:blipFill>
          <a:blip r:embed="rId2" r:link="rId3"/>
          <a:srcRect/>
          <a:stretch>
            <a:fillRect/>
          </a:stretch>
        </p:blipFill>
        <p:spPr bwMode="auto">
          <a:xfrm>
            <a:off x="1447800" y="238125"/>
            <a:ext cx="9525" cy="9525"/>
          </a:xfrm>
          <a:prstGeom prst="rect">
            <a:avLst/>
          </a:prstGeom>
          <a:noFill/>
        </p:spPr>
      </p:pic>
      <p:pic>
        <p:nvPicPr>
          <p:cNvPr id="38917" name="Picture 5" descr="D:\PhsH\media\content\main\graphics\owner\pixel.gif"/>
          <p:cNvPicPr>
            <a:picLocks noChangeAspect="1" noChangeArrowheads="1"/>
          </p:cNvPicPr>
          <p:nvPr/>
        </p:nvPicPr>
        <p:blipFill>
          <a:blip r:embed="rId2" r:link="rId3"/>
          <a:srcRect/>
          <a:stretch>
            <a:fillRect/>
          </a:stretch>
        </p:blipFill>
        <p:spPr bwMode="auto">
          <a:xfrm>
            <a:off x="1447800" y="219075"/>
            <a:ext cx="9525" cy="9525"/>
          </a:xfrm>
          <a:prstGeom prst="rect">
            <a:avLst/>
          </a:prstGeom>
          <a:noFill/>
        </p:spPr>
      </p:pic>
      <p:grpSp>
        <p:nvGrpSpPr>
          <p:cNvPr id="2" name="Group 7"/>
          <p:cNvGrpSpPr>
            <a:grpSpLocks/>
          </p:cNvGrpSpPr>
          <p:nvPr/>
        </p:nvGrpSpPr>
        <p:grpSpPr bwMode="auto">
          <a:xfrm>
            <a:off x="1447800" y="228600"/>
            <a:ext cx="6249988" cy="6192838"/>
            <a:chOff x="0" y="0"/>
            <a:chExt cx="3937" cy="4057"/>
          </a:xfrm>
        </p:grpSpPr>
        <p:sp>
          <p:nvSpPr>
            <p:cNvPr id="38920" name="Rectangle 8"/>
            <p:cNvSpPr>
              <a:spLocks noChangeArrowheads="1"/>
            </p:cNvSpPr>
            <p:nvPr/>
          </p:nvSpPr>
          <p:spPr bwMode="auto">
            <a:xfrm>
              <a:off x="0" y="0"/>
              <a:ext cx="3937" cy="394"/>
            </a:xfrm>
            <a:prstGeom prst="rect">
              <a:avLst/>
            </a:prstGeom>
            <a:noFill/>
            <a:ln w="9525">
              <a:noFill/>
              <a:miter lim="800000"/>
              <a:headEnd/>
              <a:tailEnd/>
            </a:ln>
            <a:effectLst/>
          </p:spPr>
          <p:txBody>
            <a:bodyPr anchor="ctr"/>
            <a:lstStyle/>
            <a:p>
              <a:pPr eaLnBrk="0" hangingPunct="0"/>
              <a:endParaRPr lang="en-US" dirty="0"/>
            </a:p>
          </p:txBody>
        </p:sp>
        <p:grpSp>
          <p:nvGrpSpPr>
            <p:cNvPr id="3" name="Group 9"/>
            <p:cNvGrpSpPr>
              <a:grpSpLocks/>
            </p:cNvGrpSpPr>
            <p:nvPr/>
          </p:nvGrpSpPr>
          <p:grpSpPr bwMode="auto">
            <a:xfrm>
              <a:off x="0" y="394"/>
              <a:ext cx="3937" cy="18"/>
              <a:chOff x="0" y="394"/>
              <a:chExt cx="3937" cy="18"/>
            </a:xfrm>
          </p:grpSpPr>
          <p:sp>
            <p:nvSpPr>
              <p:cNvPr id="38922" name="Rectangle 10"/>
              <p:cNvSpPr>
                <a:spLocks noChangeArrowheads="1"/>
              </p:cNvSpPr>
              <p:nvPr/>
            </p:nvSpPr>
            <p:spPr bwMode="auto">
              <a:xfrm>
                <a:off x="0" y="394"/>
                <a:ext cx="3937" cy="18"/>
              </a:xfrm>
              <a:prstGeom prst="rect">
                <a:avLst/>
              </a:prstGeom>
              <a:solidFill>
                <a:srgbClr val="009999"/>
              </a:solidFill>
              <a:ln w="9525">
                <a:noFill/>
                <a:miter lim="800000"/>
                <a:headEnd/>
                <a:tailEnd/>
              </a:ln>
              <a:effectLst/>
            </p:spPr>
            <p:txBody>
              <a:bodyPr/>
              <a:lstStyle/>
              <a:p>
                <a:endParaRPr lang="en-US"/>
              </a:p>
            </p:txBody>
          </p:sp>
          <p:sp>
            <p:nvSpPr>
              <p:cNvPr id="38923" name="Rectangle 11"/>
              <p:cNvSpPr>
                <a:spLocks noChangeArrowheads="1"/>
              </p:cNvSpPr>
              <p:nvPr/>
            </p:nvSpPr>
            <p:spPr bwMode="auto">
              <a:xfrm>
                <a:off x="0" y="394"/>
                <a:ext cx="3937" cy="18"/>
              </a:xfrm>
              <a:prstGeom prst="rect">
                <a:avLst/>
              </a:prstGeom>
              <a:solidFill>
                <a:srgbClr val="009999"/>
              </a:solidFill>
              <a:ln w="9525">
                <a:noFill/>
                <a:miter lim="800000"/>
                <a:headEnd/>
                <a:tailEnd/>
              </a:ln>
              <a:effectLst/>
            </p:spPr>
            <p:txBody>
              <a:bodyPr>
                <a:spAutoFit/>
              </a:bodyPr>
              <a:lstStyle/>
              <a:p>
                <a:endParaRPr lang="en-US"/>
              </a:p>
            </p:txBody>
          </p:sp>
        </p:grpSp>
        <p:sp>
          <p:nvSpPr>
            <p:cNvPr id="38924" name="Rectangle 12"/>
            <p:cNvSpPr>
              <a:spLocks noChangeArrowheads="1"/>
            </p:cNvSpPr>
            <p:nvPr/>
          </p:nvSpPr>
          <p:spPr bwMode="auto">
            <a:xfrm>
              <a:off x="30" y="412"/>
              <a:ext cx="1579" cy="403"/>
            </a:xfrm>
            <a:prstGeom prst="rect">
              <a:avLst/>
            </a:prstGeom>
            <a:noFill/>
            <a:ln w="9525">
              <a:noFill/>
              <a:miter lim="800000"/>
              <a:headEnd/>
              <a:tailEnd/>
            </a:ln>
            <a:effectLst/>
          </p:spPr>
          <p:txBody>
            <a:bodyPr anchor="ctr"/>
            <a:lstStyle/>
            <a:p>
              <a:pPr algn="ctr"/>
              <a:r>
                <a:rPr lang="en-US" sz="1200">
                  <a:cs typeface="Times New Roman" pitchFamily="18" charset="0"/>
                </a:rPr>
                <a:t> </a:t>
              </a:r>
            </a:p>
            <a:p>
              <a:pPr algn="ctr" eaLnBrk="0" hangingPunct="0"/>
              <a:endParaRPr lang="en-US"/>
            </a:p>
          </p:txBody>
        </p:sp>
        <p:sp>
          <p:nvSpPr>
            <p:cNvPr id="38925" name="Rectangle 13"/>
            <p:cNvSpPr>
              <a:spLocks noChangeArrowheads="1"/>
            </p:cNvSpPr>
            <p:nvPr/>
          </p:nvSpPr>
          <p:spPr bwMode="auto">
            <a:xfrm>
              <a:off x="1609" y="412"/>
              <a:ext cx="998" cy="403"/>
            </a:xfrm>
            <a:prstGeom prst="rect">
              <a:avLst/>
            </a:prstGeom>
            <a:noFill/>
            <a:ln w="9525">
              <a:noFill/>
              <a:miter lim="800000"/>
              <a:headEnd/>
              <a:tailEnd/>
            </a:ln>
            <a:effectLst/>
          </p:spPr>
          <p:txBody>
            <a:bodyPr anchor="ctr"/>
            <a:lstStyle/>
            <a:p>
              <a:pPr algn="ctr"/>
              <a:r>
                <a:rPr lang="en-US" sz="1200">
                  <a:cs typeface="Times New Roman" pitchFamily="18" charset="0"/>
                </a:rPr>
                <a:t>Intensity </a:t>
              </a:r>
              <a:r>
                <a:rPr lang="en-US" sz="1200" i="1">
                  <a:cs typeface="Times New Roman" pitchFamily="18" charset="0"/>
                </a:rPr>
                <a:t>I</a:t>
              </a:r>
              <a:r>
                <a:rPr lang="en-US" sz="1200">
                  <a:cs typeface="Times New Roman" pitchFamily="18" charset="0"/>
                </a:rPr>
                <a:t> (W/m</a:t>
              </a:r>
              <a:r>
                <a:rPr lang="en-US" sz="1200" baseline="30000">
                  <a:cs typeface="Times New Roman" pitchFamily="18" charset="0"/>
                </a:rPr>
                <a:t>2</a:t>
              </a:r>
              <a:r>
                <a:rPr lang="en-US" sz="1200">
                  <a:cs typeface="Times New Roman" pitchFamily="18" charset="0"/>
                </a:rPr>
                <a:t>)</a:t>
              </a:r>
            </a:p>
            <a:p>
              <a:pPr algn="ctr" eaLnBrk="0" hangingPunct="0"/>
              <a:endParaRPr lang="en-US"/>
            </a:p>
          </p:txBody>
        </p:sp>
        <p:sp>
          <p:nvSpPr>
            <p:cNvPr id="38926" name="Rectangle 14"/>
            <p:cNvSpPr>
              <a:spLocks noChangeArrowheads="1"/>
            </p:cNvSpPr>
            <p:nvPr/>
          </p:nvSpPr>
          <p:spPr bwMode="auto">
            <a:xfrm>
              <a:off x="2607" y="412"/>
              <a:ext cx="1180" cy="403"/>
            </a:xfrm>
            <a:prstGeom prst="rect">
              <a:avLst/>
            </a:prstGeom>
            <a:noFill/>
            <a:ln w="9525">
              <a:noFill/>
              <a:miter lim="800000"/>
              <a:headEnd/>
              <a:tailEnd/>
            </a:ln>
            <a:effectLst/>
          </p:spPr>
          <p:txBody>
            <a:bodyPr anchor="ctr"/>
            <a:lstStyle/>
            <a:p>
              <a:pPr algn="ctr"/>
              <a:r>
                <a:rPr lang="en-US" sz="1200">
                  <a:cs typeface="Times New Roman" pitchFamily="18" charset="0"/>
                </a:rPr>
                <a:t>Intensity Level </a:t>
              </a:r>
              <a:r>
                <a:rPr lang="en-US" sz="1200" i="1">
                  <a:latin typeface="Symbol" pitchFamily="18" charset="2"/>
                  <a:cs typeface="Times New Roman" pitchFamily="18" charset="0"/>
                </a:rPr>
                <a:t>b</a:t>
              </a:r>
              <a:r>
                <a:rPr lang="en-US" sz="1200">
                  <a:cs typeface="Times New Roman" pitchFamily="18" charset="0"/>
                </a:rPr>
                <a:t> (dB)</a:t>
              </a:r>
            </a:p>
            <a:p>
              <a:pPr algn="ctr" eaLnBrk="0" hangingPunct="0"/>
              <a:endParaRPr lang="en-US"/>
            </a:p>
          </p:txBody>
        </p:sp>
        <p:grpSp>
          <p:nvGrpSpPr>
            <p:cNvPr id="4" name="Group 15"/>
            <p:cNvGrpSpPr>
              <a:grpSpLocks/>
            </p:cNvGrpSpPr>
            <p:nvPr/>
          </p:nvGrpSpPr>
          <p:grpSpPr bwMode="auto">
            <a:xfrm>
              <a:off x="0" y="815"/>
              <a:ext cx="3937" cy="6"/>
              <a:chOff x="0" y="815"/>
              <a:chExt cx="3937" cy="6"/>
            </a:xfrm>
          </p:grpSpPr>
          <p:sp>
            <p:nvSpPr>
              <p:cNvPr id="38928" name="Rectangle 16"/>
              <p:cNvSpPr>
                <a:spLocks noChangeArrowheads="1"/>
              </p:cNvSpPr>
              <p:nvPr/>
            </p:nvSpPr>
            <p:spPr bwMode="auto">
              <a:xfrm>
                <a:off x="0" y="815"/>
                <a:ext cx="3937" cy="6"/>
              </a:xfrm>
              <a:prstGeom prst="rect">
                <a:avLst/>
              </a:prstGeom>
              <a:solidFill>
                <a:srgbClr val="000000"/>
              </a:solidFill>
              <a:ln w="9525">
                <a:noFill/>
                <a:miter lim="800000"/>
                <a:headEnd/>
                <a:tailEnd/>
              </a:ln>
              <a:effectLst/>
            </p:spPr>
            <p:txBody>
              <a:bodyPr/>
              <a:lstStyle/>
              <a:p>
                <a:endParaRPr lang="en-US"/>
              </a:p>
            </p:txBody>
          </p:sp>
          <p:sp>
            <p:nvSpPr>
              <p:cNvPr id="38929" name="Rectangle 17"/>
              <p:cNvSpPr>
                <a:spLocks noChangeArrowheads="1"/>
              </p:cNvSpPr>
              <p:nvPr/>
            </p:nvSpPr>
            <p:spPr bwMode="auto">
              <a:xfrm>
                <a:off x="0" y="815"/>
                <a:ext cx="3937" cy="6"/>
              </a:xfrm>
              <a:prstGeom prst="rect">
                <a:avLst/>
              </a:prstGeom>
              <a:solidFill>
                <a:srgbClr val="000000"/>
              </a:solidFill>
              <a:ln w="9525">
                <a:noFill/>
                <a:miter lim="800000"/>
                <a:headEnd/>
                <a:tailEnd/>
              </a:ln>
              <a:effectLst/>
            </p:spPr>
            <p:txBody>
              <a:bodyPr>
                <a:spAutoFit/>
              </a:bodyPr>
              <a:lstStyle/>
              <a:p>
                <a:endParaRPr lang="en-US"/>
              </a:p>
            </p:txBody>
          </p:sp>
        </p:grpSp>
        <p:sp>
          <p:nvSpPr>
            <p:cNvPr id="38930" name="Rectangle 18"/>
            <p:cNvSpPr>
              <a:spLocks noChangeArrowheads="1"/>
            </p:cNvSpPr>
            <p:nvPr/>
          </p:nvSpPr>
          <p:spPr bwMode="auto">
            <a:xfrm>
              <a:off x="30" y="821"/>
              <a:ext cx="1579" cy="403"/>
            </a:xfrm>
            <a:prstGeom prst="rect">
              <a:avLst/>
            </a:prstGeom>
            <a:noFill/>
            <a:ln w="9525">
              <a:noFill/>
              <a:miter lim="800000"/>
              <a:headEnd/>
              <a:tailEnd/>
            </a:ln>
            <a:effectLst/>
          </p:spPr>
          <p:txBody>
            <a:bodyPr anchor="ctr"/>
            <a:lstStyle/>
            <a:p>
              <a:r>
                <a:rPr lang="en-US" sz="1200" dirty="0">
                  <a:cs typeface="Times New Roman" pitchFamily="18" charset="0"/>
                </a:rPr>
                <a:t>Threshold of hearing</a:t>
              </a:r>
            </a:p>
            <a:p>
              <a:pPr eaLnBrk="0" hangingPunct="0"/>
              <a:endParaRPr lang="en-US" dirty="0"/>
            </a:p>
          </p:txBody>
        </p:sp>
        <p:sp>
          <p:nvSpPr>
            <p:cNvPr id="38931" name="Rectangle 19"/>
            <p:cNvSpPr>
              <a:spLocks noChangeArrowheads="1"/>
            </p:cNvSpPr>
            <p:nvPr/>
          </p:nvSpPr>
          <p:spPr bwMode="auto">
            <a:xfrm>
              <a:off x="1609" y="821"/>
              <a:ext cx="998" cy="403"/>
            </a:xfrm>
            <a:prstGeom prst="rect">
              <a:avLst/>
            </a:prstGeom>
            <a:noFill/>
            <a:ln w="9525">
              <a:noFill/>
              <a:miter lim="800000"/>
              <a:headEnd/>
              <a:tailEnd/>
            </a:ln>
            <a:effectLst/>
          </p:spPr>
          <p:txBody>
            <a:bodyPr anchor="ctr"/>
            <a:lstStyle/>
            <a:p>
              <a:pPr algn="ctr"/>
              <a:r>
                <a:rPr lang="en-US" sz="1200">
                  <a:cs typeface="Times New Roman" pitchFamily="18" charset="0"/>
                </a:rPr>
                <a:t>1.0 × 10</a:t>
              </a:r>
              <a:r>
                <a:rPr lang="en-US" sz="1200" baseline="30000">
                  <a:cs typeface="Times New Roman" pitchFamily="18" charset="0"/>
                </a:rPr>
                <a:t>-12</a:t>
              </a:r>
              <a:endParaRPr lang="en-US" sz="1200">
                <a:cs typeface="Times New Roman" pitchFamily="18" charset="0"/>
              </a:endParaRPr>
            </a:p>
            <a:p>
              <a:pPr algn="ctr" eaLnBrk="0" hangingPunct="0"/>
              <a:endParaRPr lang="en-US"/>
            </a:p>
          </p:txBody>
        </p:sp>
        <p:sp>
          <p:nvSpPr>
            <p:cNvPr id="38932" name="Rectangle 20"/>
            <p:cNvSpPr>
              <a:spLocks noChangeArrowheads="1"/>
            </p:cNvSpPr>
            <p:nvPr/>
          </p:nvSpPr>
          <p:spPr bwMode="auto">
            <a:xfrm>
              <a:off x="2607" y="821"/>
              <a:ext cx="1180" cy="403"/>
            </a:xfrm>
            <a:prstGeom prst="rect">
              <a:avLst/>
            </a:prstGeom>
            <a:noFill/>
            <a:ln w="9525">
              <a:noFill/>
              <a:miter lim="800000"/>
              <a:headEnd/>
              <a:tailEnd/>
            </a:ln>
            <a:effectLst/>
          </p:spPr>
          <p:txBody>
            <a:bodyPr anchor="ctr"/>
            <a:lstStyle/>
            <a:p>
              <a:pPr algn="ctr"/>
              <a:r>
                <a:rPr lang="en-US" sz="1200">
                  <a:cs typeface="Times New Roman" pitchFamily="18" charset="0"/>
                </a:rPr>
                <a:t>0</a:t>
              </a:r>
            </a:p>
            <a:p>
              <a:pPr algn="ctr" eaLnBrk="0" hangingPunct="0"/>
              <a:endParaRPr lang="en-US"/>
            </a:p>
          </p:txBody>
        </p:sp>
        <p:sp>
          <p:nvSpPr>
            <p:cNvPr id="38933" name="Rectangle 21"/>
            <p:cNvSpPr>
              <a:spLocks noChangeArrowheads="1"/>
            </p:cNvSpPr>
            <p:nvPr/>
          </p:nvSpPr>
          <p:spPr bwMode="auto">
            <a:xfrm>
              <a:off x="30" y="1224"/>
              <a:ext cx="1579" cy="403"/>
            </a:xfrm>
            <a:prstGeom prst="rect">
              <a:avLst/>
            </a:prstGeom>
            <a:noFill/>
            <a:ln w="9525">
              <a:noFill/>
              <a:miter lim="800000"/>
              <a:headEnd/>
              <a:tailEnd/>
            </a:ln>
            <a:effectLst/>
          </p:spPr>
          <p:txBody>
            <a:bodyPr anchor="ctr"/>
            <a:lstStyle/>
            <a:p>
              <a:r>
                <a:rPr lang="en-US" sz="1200">
                  <a:cs typeface="Times New Roman" pitchFamily="18" charset="0"/>
                </a:rPr>
                <a:t>Rustling leaves</a:t>
              </a:r>
            </a:p>
            <a:p>
              <a:pPr eaLnBrk="0" hangingPunct="0"/>
              <a:endParaRPr lang="en-US"/>
            </a:p>
          </p:txBody>
        </p:sp>
        <p:sp>
          <p:nvSpPr>
            <p:cNvPr id="38934" name="Rectangle 22"/>
            <p:cNvSpPr>
              <a:spLocks noChangeArrowheads="1"/>
            </p:cNvSpPr>
            <p:nvPr/>
          </p:nvSpPr>
          <p:spPr bwMode="auto">
            <a:xfrm>
              <a:off x="1609" y="1224"/>
              <a:ext cx="998" cy="403"/>
            </a:xfrm>
            <a:prstGeom prst="rect">
              <a:avLst/>
            </a:prstGeom>
            <a:noFill/>
            <a:ln w="9525">
              <a:noFill/>
              <a:miter lim="800000"/>
              <a:headEnd/>
              <a:tailEnd/>
            </a:ln>
            <a:effectLst/>
          </p:spPr>
          <p:txBody>
            <a:bodyPr anchor="ctr"/>
            <a:lstStyle/>
            <a:p>
              <a:pPr algn="ctr"/>
              <a:r>
                <a:rPr lang="en-US" sz="1200">
                  <a:cs typeface="Times New Roman" pitchFamily="18" charset="0"/>
                </a:rPr>
                <a:t>1.0 × 10</a:t>
              </a:r>
              <a:r>
                <a:rPr lang="en-US" sz="1200" baseline="30000">
                  <a:cs typeface="Times New Roman" pitchFamily="18" charset="0"/>
                </a:rPr>
                <a:t>-11</a:t>
              </a:r>
              <a:endParaRPr lang="en-US" sz="1200">
                <a:cs typeface="Times New Roman" pitchFamily="18" charset="0"/>
              </a:endParaRPr>
            </a:p>
            <a:p>
              <a:pPr algn="ctr" eaLnBrk="0" hangingPunct="0"/>
              <a:endParaRPr lang="en-US"/>
            </a:p>
          </p:txBody>
        </p:sp>
        <p:sp>
          <p:nvSpPr>
            <p:cNvPr id="38935" name="Rectangle 23"/>
            <p:cNvSpPr>
              <a:spLocks noChangeArrowheads="1"/>
            </p:cNvSpPr>
            <p:nvPr/>
          </p:nvSpPr>
          <p:spPr bwMode="auto">
            <a:xfrm>
              <a:off x="2607" y="1224"/>
              <a:ext cx="1180" cy="403"/>
            </a:xfrm>
            <a:prstGeom prst="rect">
              <a:avLst/>
            </a:prstGeom>
            <a:noFill/>
            <a:ln w="9525">
              <a:noFill/>
              <a:miter lim="800000"/>
              <a:headEnd/>
              <a:tailEnd/>
            </a:ln>
            <a:effectLst/>
          </p:spPr>
          <p:txBody>
            <a:bodyPr anchor="ctr"/>
            <a:lstStyle/>
            <a:p>
              <a:pPr algn="ctr"/>
              <a:r>
                <a:rPr lang="en-US" sz="1200">
                  <a:cs typeface="Times New Roman" pitchFamily="18" charset="0"/>
                </a:rPr>
                <a:t>10</a:t>
              </a:r>
            </a:p>
            <a:p>
              <a:pPr algn="ctr" eaLnBrk="0" hangingPunct="0"/>
              <a:endParaRPr lang="en-US"/>
            </a:p>
          </p:txBody>
        </p:sp>
        <p:sp>
          <p:nvSpPr>
            <p:cNvPr id="38936" name="Rectangle 24"/>
            <p:cNvSpPr>
              <a:spLocks noChangeArrowheads="1"/>
            </p:cNvSpPr>
            <p:nvPr/>
          </p:nvSpPr>
          <p:spPr bwMode="auto">
            <a:xfrm>
              <a:off x="30" y="1627"/>
              <a:ext cx="1579" cy="403"/>
            </a:xfrm>
            <a:prstGeom prst="rect">
              <a:avLst/>
            </a:prstGeom>
            <a:noFill/>
            <a:ln w="9525">
              <a:noFill/>
              <a:miter lim="800000"/>
              <a:headEnd/>
              <a:tailEnd/>
            </a:ln>
            <a:effectLst/>
          </p:spPr>
          <p:txBody>
            <a:bodyPr anchor="ctr"/>
            <a:lstStyle/>
            <a:p>
              <a:r>
                <a:rPr lang="en-US" sz="1200">
                  <a:cs typeface="Times New Roman" pitchFamily="18" charset="0"/>
                </a:rPr>
                <a:t>Whisper</a:t>
              </a:r>
            </a:p>
            <a:p>
              <a:pPr eaLnBrk="0" hangingPunct="0"/>
              <a:endParaRPr lang="en-US"/>
            </a:p>
          </p:txBody>
        </p:sp>
        <p:sp>
          <p:nvSpPr>
            <p:cNvPr id="38937" name="Rectangle 25"/>
            <p:cNvSpPr>
              <a:spLocks noChangeArrowheads="1"/>
            </p:cNvSpPr>
            <p:nvPr/>
          </p:nvSpPr>
          <p:spPr bwMode="auto">
            <a:xfrm>
              <a:off x="1609" y="1627"/>
              <a:ext cx="998" cy="403"/>
            </a:xfrm>
            <a:prstGeom prst="rect">
              <a:avLst/>
            </a:prstGeom>
            <a:noFill/>
            <a:ln w="9525">
              <a:noFill/>
              <a:miter lim="800000"/>
              <a:headEnd/>
              <a:tailEnd/>
            </a:ln>
            <a:effectLst/>
          </p:spPr>
          <p:txBody>
            <a:bodyPr anchor="ctr"/>
            <a:lstStyle/>
            <a:p>
              <a:pPr algn="ctr"/>
              <a:r>
                <a:rPr lang="en-US" sz="1200">
                  <a:cs typeface="Times New Roman" pitchFamily="18" charset="0"/>
                </a:rPr>
                <a:t>1.0 × 10</a:t>
              </a:r>
              <a:r>
                <a:rPr lang="en-US" sz="1200" baseline="30000">
                  <a:cs typeface="Times New Roman" pitchFamily="18" charset="0"/>
                </a:rPr>
                <a:t>-10</a:t>
              </a:r>
              <a:endParaRPr lang="en-US" sz="1200">
                <a:cs typeface="Times New Roman" pitchFamily="18" charset="0"/>
              </a:endParaRPr>
            </a:p>
            <a:p>
              <a:pPr algn="ctr" eaLnBrk="0" hangingPunct="0"/>
              <a:endParaRPr lang="en-US"/>
            </a:p>
          </p:txBody>
        </p:sp>
        <p:sp>
          <p:nvSpPr>
            <p:cNvPr id="38938" name="Rectangle 26"/>
            <p:cNvSpPr>
              <a:spLocks noChangeArrowheads="1"/>
            </p:cNvSpPr>
            <p:nvPr/>
          </p:nvSpPr>
          <p:spPr bwMode="auto">
            <a:xfrm>
              <a:off x="2607" y="1627"/>
              <a:ext cx="1180" cy="403"/>
            </a:xfrm>
            <a:prstGeom prst="rect">
              <a:avLst/>
            </a:prstGeom>
            <a:noFill/>
            <a:ln w="9525">
              <a:noFill/>
              <a:miter lim="800000"/>
              <a:headEnd/>
              <a:tailEnd/>
            </a:ln>
            <a:effectLst/>
          </p:spPr>
          <p:txBody>
            <a:bodyPr anchor="ctr"/>
            <a:lstStyle/>
            <a:p>
              <a:pPr algn="ctr"/>
              <a:r>
                <a:rPr lang="en-US" sz="1200">
                  <a:cs typeface="Times New Roman" pitchFamily="18" charset="0"/>
                </a:rPr>
                <a:t>20</a:t>
              </a:r>
            </a:p>
            <a:p>
              <a:pPr algn="ctr" eaLnBrk="0" hangingPunct="0"/>
              <a:endParaRPr lang="en-US"/>
            </a:p>
          </p:txBody>
        </p:sp>
        <p:sp>
          <p:nvSpPr>
            <p:cNvPr id="38939" name="Rectangle 27"/>
            <p:cNvSpPr>
              <a:spLocks noChangeArrowheads="1"/>
            </p:cNvSpPr>
            <p:nvPr/>
          </p:nvSpPr>
          <p:spPr bwMode="auto">
            <a:xfrm>
              <a:off x="30" y="2030"/>
              <a:ext cx="1579" cy="403"/>
            </a:xfrm>
            <a:prstGeom prst="rect">
              <a:avLst/>
            </a:prstGeom>
            <a:noFill/>
            <a:ln w="9525">
              <a:noFill/>
              <a:miter lim="800000"/>
              <a:headEnd/>
              <a:tailEnd/>
            </a:ln>
            <a:effectLst/>
          </p:spPr>
          <p:txBody>
            <a:bodyPr anchor="ctr"/>
            <a:lstStyle/>
            <a:p>
              <a:r>
                <a:rPr lang="en-US" sz="1200">
                  <a:cs typeface="Times New Roman" pitchFamily="18" charset="0"/>
                </a:rPr>
                <a:t>Normal conversation (1 meter)</a:t>
              </a:r>
            </a:p>
            <a:p>
              <a:pPr eaLnBrk="0" hangingPunct="0"/>
              <a:endParaRPr lang="en-US"/>
            </a:p>
          </p:txBody>
        </p:sp>
        <p:sp>
          <p:nvSpPr>
            <p:cNvPr id="38940" name="Rectangle 28"/>
            <p:cNvSpPr>
              <a:spLocks noChangeArrowheads="1"/>
            </p:cNvSpPr>
            <p:nvPr/>
          </p:nvSpPr>
          <p:spPr bwMode="auto">
            <a:xfrm>
              <a:off x="1609" y="2030"/>
              <a:ext cx="998" cy="403"/>
            </a:xfrm>
            <a:prstGeom prst="rect">
              <a:avLst/>
            </a:prstGeom>
            <a:noFill/>
            <a:ln w="9525">
              <a:noFill/>
              <a:miter lim="800000"/>
              <a:headEnd/>
              <a:tailEnd/>
            </a:ln>
            <a:effectLst/>
          </p:spPr>
          <p:txBody>
            <a:bodyPr anchor="ctr"/>
            <a:lstStyle/>
            <a:p>
              <a:pPr algn="ctr"/>
              <a:r>
                <a:rPr lang="en-US" sz="1200">
                  <a:cs typeface="Times New Roman" pitchFamily="18" charset="0"/>
                </a:rPr>
                <a:t>3.2 × 10</a:t>
              </a:r>
              <a:r>
                <a:rPr lang="en-US" sz="1200" baseline="30000">
                  <a:cs typeface="Times New Roman" pitchFamily="18" charset="0"/>
                </a:rPr>
                <a:t>-6</a:t>
              </a:r>
              <a:endParaRPr lang="en-US" sz="1200">
                <a:cs typeface="Times New Roman" pitchFamily="18" charset="0"/>
              </a:endParaRPr>
            </a:p>
            <a:p>
              <a:pPr algn="ctr" eaLnBrk="0" hangingPunct="0"/>
              <a:endParaRPr lang="en-US"/>
            </a:p>
          </p:txBody>
        </p:sp>
        <p:sp>
          <p:nvSpPr>
            <p:cNvPr id="38941" name="Rectangle 29"/>
            <p:cNvSpPr>
              <a:spLocks noChangeArrowheads="1"/>
            </p:cNvSpPr>
            <p:nvPr/>
          </p:nvSpPr>
          <p:spPr bwMode="auto">
            <a:xfrm>
              <a:off x="2607" y="2030"/>
              <a:ext cx="1180" cy="403"/>
            </a:xfrm>
            <a:prstGeom prst="rect">
              <a:avLst/>
            </a:prstGeom>
            <a:noFill/>
            <a:ln w="9525">
              <a:noFill/>
              <a:miter lim="800000"/>
              <a:headEnd/>
              <a:tailEnd/>
            </a:ln>
            <a:effectLst/>
          </p:spPr>
          <p:txBody>
            <a:bodyPr anchor="ctr"/>
            <a:lstStyle/>
            <a:p>
              <a:pPr algn="ctr"/>
              <a:r>
                <a:rPr lang="en-US" sz="1200">
                  <a:cs typeface="Times New Roman" pitchFamily="18" charset="0"/>
                </a:rPr>
                <a:t>65</a:t>
              </a:r>
            </a:p>
            <a:p>
              <a:pPr algn="ctr" eaLnBrk="0" hangingPunct="0"/>
              <a:endParaRPr lang="en-US"/>
            </a:p>
          </p:txBody>
        </p:sp>
        <p:sp>
          <p:nvSpPr>
            <p:cNvPr id="38942" name="Rectangle 30"/>
            <p:cNvSpPr>
              <a:spLocks noChangeArrowheads="1"/>
            </p:cNvSpPr>
            <p:nvPr/>
          </p:nvSpPr>
          <p:spPr bwMode="auto">
            <a:xfrm>
              <a:off x="30" y="2433"/>
              <a:ext cx="1579" cy="403"/>
            </a:xfrm>
            <a:prstGeom prst="rect">
              <a:avLst/>
            </a:prstGeom>
            <a:noFill/>
            <a:ln w="9525">
              <a:noFill/>
              <a:miter lim="800000"/>
              <a:headEnd/>
              <a:tailEnd/>
            </a:ln>
            <a:effectLst/>
          </p:spPr>
          <p:txBody>
            <a:bodyPr anchor="ctr"/>
            <a:lstStyle/>
            <a:p>
              <a:r>
                <a:rPr lang="en-US" sz="1200">
                  <a:cs typeface="Times New Roman" pitchFamily="18" charset="0"/>
                </a:rPr>
                <a:t>Inside car in city traffic</a:t>
              </a:r>
            </a:p>
            <a:p>
              <a:pPr eaLnBrk="0" hangingPunct="0"/>
              <a:endParaRPr lang="en-US"/>
            </a:p>
          </p:txBody>
        </p:sp>
        <p:sp>
          <p:nvSpPr>
            <p:cNvPr id="38943" name="Rectangle 31"/>
            <p:cNvSpPr>
              <a:spLocks noChangeArrowheads="1"/>
            </p:cNvSpPr>
            <p:nvPr/>
          </p:nvSpPr>
          <p:spPr bwMode="auto">
            <a:xfrm>
              <a:off x="1609" y="2433"/>
              <a:ext cx="998" cy="403"/>
            </a:xfrm>
            <a:prstGeom prst="rect">
              <a:avLst/>
            </a:prstGeom>
            <a:noFill/>
            <a:ln w="9525">
              <a:noFill/>
              <a:miter lim="800000"/>
              <a:headEnd/>
              <a:tailEnd/>
            </a:ln>
            <a:effectLst/>
          </p:spPr>
          <p:txBody>
            <a:bodyPr anchor="ctr"/>
            <a:lstStyle/>
            <a:p>
              <a:pPr algn="ctr"/>
              <a:r>
                <a:rPr lang="en-US" sz="1200">
                  <a:cs typeface="Times New Roman" pitchFamily="18" charset="0"/>
                </a:rPr>
                <a:t>1.0 × 10</a:t>
              </a:r>
              <a:r>
                <a:rPr lang="en-US" sz="1200" baseline="30000">
                  <a:cs typeface="Times New Roman" pitchFamily="18" charset="0"/>
                </a:rPr>
                <a:t>-4</a:t>
              </a:r>
              <a:endParaRPr lang="en-US" sz="1200">
                <a:cs typeface="Times New Roman" pitchFamily="18" charset="0"/>
              </a:endParaRPr>
            </a:p>
            <a:p>
              <a:pPr algn="ctr" eaLnBrk="0" hangingPunct="0"/>
              <a:endParaRPr lang="en-US"/>
            </a:p>
          </p:txBody>
        </p:sp>
        <p:sp>
          <p:nvSpPr>
            <p:cNvPr id="38944" name="Rectangle 32"/>
            <p:cNvSpPr>
              <a:spLocks noChangeArrowheads="1"/>
            </p:cNvSpPr>
            <p:nvPr/>
          </p:nvSpPr>
          <p:spPr bwMode="auto">
            <a:xfrm>
              <a:off x="2607" y="2433"/>
              <a:ext cx="1180" cy="403"/>
            </a:xfrm>
            <a:prstGeom prst="rect">
              <a:avLst/>
            </a:prstGeom>
            <a:noFill/>
            <a:ln w="9525">
              <a:noFill/>
              <a:miter lim="800000"/>
              <a:headEnd/>
              <a:tailEnd/>
            </a:ln>
            <a:effectLst/>
          </p:spPr>
          <p:txBody>
            <a:bodyPr anchor="ctr"/>
            <a:lstStyle/>
            <a:p>
              <a:pPr algn="ctr"/>
              <a:r>
                <a:rPr lang="en-US" sz="1200">
                  <a:cs typeface="Times New Roman" pitchFamily="18" charset="0"/>
                </a:rPr>
                <a:t>80</a:t>
              </a:r>
            </a:p>
            <a:p>
              <a:pPr algn="ctr" eaLnBrk="0" hangingPunct="0"/>
              <a:endParaRPr lang="en-US"/>
            </a:p>
          </p:txBody>
        </p:sp>
        <p:sp>
          <p:nvSpPr>
            <p:cNvPr id="38945" name="Rectangle 33"/>
            <p:cNvSpPr>
              <a:spLocks noChangeArrowheads="1"/>
            </p:cNvSpPr>
            <p:nvPr/>
          </p:nvSpPr>
          <p:spPr bwMode="auto">
            <a:xfrm>
              <a:off x="30" y="2836"/>
              <a:ext cx="1579" cy="403"/>
            </a:xfrm>
            <a:prstGeom prst="rect">
              <a:avLst/>
            </a:prstGeom>
            <a:noFill/>
            <a:ln w="9525">
              <a:noFill/>
              <a:miter lim="800000"/>
              <a:headEnd/>
              <a:tailEnd/>
            </a:ln>
            <a:effectLst/>
          </p:spPr>
          <p:txBody>
            <a:bodyPr anchor="ctr"/>
            <a:lstStyle/>
            <a:p>
              <a:r>
                <a:rPr lang="en-US" sz="1200">
                  <a:cs typeface="Times New Roman" pitchFamily="18" charset="0"/>
                </a:rPr>
                <a:t>Car without muffler</a:t>
              </a:r>
            </a:p>
            <a:p>
              <a:pPr eaLnBrk="0" hangingPunct="0"/>
              <a:endParaRPr lang="en-US"/>
            </a:p>
          </p:txBody>
        </p:sp>
        <p:sp>
          <p:nvSpPr>
            <p:cNvPr id="38946" name="Rectangle 34"/>
            <p:cNvSpPr>
              <a:spLocks noChangeArrowheads="1"/>
            </p:cNvSpPr>
            <p:nvPr/>
          </p:nvSpPr>
          <p:spPr bwMode="auto">
            <a:xfrm>
              <a:off x="1609" y="2836"/>
              <a:ext cx="998" cy="403"/>
            </a:xfrm>
            <a:prstGeom prst="rect">
              <a:avLst/>
            </a:prstGeom>
            <a:noFill/>
            <a:ln w="9525">
              <a:noFill/>
              <a:miter lim="800000"/>
              <a:headEnd/>
              <a:tailEnd/>
            </a:ln>
            <a:effectLst/>
          </p:spPr>
          <p:txBody>
            <a:bodyPr anchor="ctr"/>
            <a:lstStyle/>
            <a:p>
              <a:pPr algn="ctr"/>
              <a:r>
                <a:rPr lang="en-US" sz="1200">
                  <a:cs typeface="Times New Roman" pitchFamily="18" charset="0"/>
                </a:rPr>
                <a:t>1.0 × 10</a:t>
              </a:r>
              <a:r>
                <a:rPr lang="en-US" sz="1200" baseline="30000">
                  <a:cs typeface="Times New Roman" pitchFamily="18" charset="0"/>
                </a:rPr>
                <a:t>-2</a:t>
              </a:r>
              <a:endParaRPr lang="en-US" sz="1200">
                <a:cs typeface="Times New Roman" pitchFamily="18" charset="0"/>
              </a:endParaRPr>
            </a:p>
            <a:p>
              <a:pPr algn="ctr" eaLnBrk="0" hangingPunct="0"/>
              <a:endParaRPr lang="en-US"/>
            </a:p>
          </p:txBody>
        </p:sp>
        <p:sp>
          <p:nvSpPr>
            <p:cNvPr id="38947" name="Rectangle 35"/>
            <p:cNvSpPr>
              <a:spLocks noChangeArrowheads="1"/>
            </p:cNvSpPr>
            <p:nvPr/>
          </p:nvSpPr>
          <p:spPr bwMode="auto">
            <a:xfrm>
              <a:off x="2607" y="2836"/>
              <a:ext cx="1180" cy="403"/>
            </a:xfrm>
            <a:prstGeom prst="rect">
              <a:avLst/>
            </a:prstGeom>
            <a:noFill/>
            <a:ln w="9525">
              <a:noFill/>
              <a:miter lim="800000"/>
              <a:headEnd/>
              <a:tailEnd/>
            </a:ln>
            <a:effectLst/>
          </p:spPr>
          <p:txBody>
            <a:bodyPr anchor="ctr"/>
            <a:lstStyle/>
            <a:p>
              <a:pPr algn="ctr"/>
              <a:r>
                <a:rPr lang="en-US" sz="1200">
                  <a:cs typeface="Times New Roman" pitchFamily="18" charset="0"/>
                </a:rPr>
                <a:t>100</a:t>
              </a:r>
            </a:p>
            <a:p>
              <a:pPr algn="ctr" eaLnBrk="0" hangingPunct="0"/>
              <a:endParaRPr lang="en-US"/>
            </a:p>
          </p:txBody>
        </p:sp>
        <p:sp>
          <p:nvSpPr>
            <p:cNvPr id="38948" name="Rectangle 36"/>
            <p:cNvSpPr>
              <a:spLocks noChangeArrowheads="1"/>
            </p:cNvSpPr>
            <p:nvPr/>
          </p:nvSpPr>
          <p:spPr bwMode="auto">
            <a:xfrm>
              <a:off x="30" y="3239"/>
              <a:ext cx="1579" cy="403"/>
            </a:xfrm>
            <a:prstGeom prst="rect">
              <a:avLst/>
            </a:prstGeom>
            <a:noFill/>
            <a:ln w="9525">
              <a:noFill/>
              <a:miter lim="800000"/>
              <a:headEnd/>
              <a:tailEnd/>
            </a:ln>
            <a:effectLst/>
          </p:spPr>
          <p:txBody>
            <a:bodyPr anchor="ctr"/>
            <a:lstStyle/>
            <a:p>
              <a:r>
                <a:rPr lang="en-US" sz="1200">
                  <a:cs typeface="Times New Roman" pitchFamily="18" charset="0"/>
                </a:rPr>
                <a:t>Live rock concert</a:t>
              </a:r>
            </a:p>
            <a:p>
              <a:pPr eaLnBrk="0" hangingPunct="0"/>
              <a:endParaRPr lang="en-US"/>
            </a:p>
          </p:txBody>
        </p:sp>
        <p:sp>
          <p:nvSpPr>
            <p:cNvPr id="38949" name="Rectangle 37"/>
            <p:cNvSpPr>
              <a:spLocks noChangeArrowheads="1"/>
            </p:cNvSpPr>
            <p:nvPr/>
          </p:nvSpPr>
          <p:spPr bwMode="auto">
            <a:xfrm>
              <a:off x="1609" y="3239"/>
              <a:ext cx="998" cy="403"/>
            </a:xfrm>
            <a:prstGeom prst="rect">
              <a:avLst/>
            </a:prstGeom>
            <a:noFill/>
            <a:ln w="9525">
              <a:noFill/>
              <a:miter lim="800000"/>
              <a:headEnd/>
              <a:tailEnd/>
            </a:ln>
            <a:effectLst/>
          </p:spPr>
          <p:txBody>
            <a:bodyPr anchor="ctr"/>
            <a:lstStyle/>
            <a:p>
              <a:pPr algn="ctr"/>
              <a:r>
                <a:rPr lang="en-US" sz="1200">
                  <a:cs typeface="Times New Roman" pitchFamily="18" charset="0"/>
                </a:rPr>
                <a:t>1.0</a:t>
              </a:r>
            </a:p>
            <a:p>
              <a:pPr algn="ctr" eaLnBrk="0" hangingPunct="0"/>
              <a:endParaRPr lang="en-US"/>
            </a:p>
          </p:txBody>
        </p:sp>
        <p:sp>
          <p:nvSpPr>
            <p:cNvPr id="38950" name="Rectangle 38"/>
            <p:cNvSpPr>
              <a:spLocks noChangeArrowheads="1"/>
            </p:cNvSpPr>
            <p:nvPr/>
          </p:nvSpPr>
          <p:spPr bwMode="auto">
            <a:xfrm>
              <a:off x="2607" y="3239"/>
              <a:ext cx="1180" cy="403"/>
            </a:xfrm>
            <a:prstGeom prst="rect">
              <a:avLst/>
            </a:prstGeom>
            <a:noFill/>
            <a:ln w="9525">
              <a:noFill/>
              <a:miter lim="800000"/>
              <a:headEnd/>
              <a:tailEnd/>
            </a:ln>
            <a:effectLst/>
          </p:spPr>
          <p:txBody>
            <a:bodyPr anchor="ctr"/>
            <a:lstStyle/>
            <a:p>
              <a:pPr algn="ctr"/>
              <a:r>
                <a:rPr lang="en-US" sz="1200">
                  <a:cs typeface="Times New Roman" pitchFamily="18" charset="0"/>
                </a:rPr>
                <a:t>120</a:t>
              </a:r>
            </a:p>
            <a:p>
              <a:pPr algn="ctr" eaLnBrk="0" hangingPunct="0"/>
              <a:endParaRPr lang="en-US"/>
            </a:p>
          </p:txBody>
        </p:sp>
        <p:sp>
          <p:nvSpPr>
            <p:cNvPr id="38951" name="Rectangle 39"/>
            <p:cNvSpPr>
              <a:spLocks noChangeArrowheads="1"/>
            </p:cNvSpPr>
            <p:nvPr/>
          </p:nvSpPr>
          <p:spPr bwMode="auto">
            <a:xfrm>
              <a:off x="30" y="3642"/>
              <a:ext cx="1579" cy="403"/>
            </a:xfrm>
            <a:prstGeom prst="rect">
              <a:avLst/>
            </a:prstGeom>
            <a:noFill/>
            <a:ln w="9525">
              <a:noFill/>
              <a:miter lim="800000"/>
              <a:headEnd/>
              <a:tailEnd/>
            </a:ln>
            <a:effectLst/>
          </p:spPr>
          <p:txBody>
            <a:bodyPr anchor="ctr"/>
            <a:lstStyle/>
            <a:p>
              <a:r>
                <a:rPr lang="en-US" sz="1200">
                  <a:cs typeface="Times New Roman" pitchFamily="18" charset="0"/>
                </a:rPr>
                <a:t>Threshold of pain</a:t>
              </a:r>
            </a:p>
            <a:p>
              <a:pPr eaLnBrk="0" hangingPunct="0"/>
              <a:endParaRPr lang="en-US"/>
            </a:p>
          </p:txBody>
        </p:sp>
        <p:sp>
          <p:nvSpPr>
            <p:cNvPr id="38952" name="Rectangle 40"/>
            <p:cNvSpPr>
              <a:spLocks noChangeArrowheads="1"/>
            </p:cNvSpPr>
            <p:nvPr/>
          </p:nvSpPr>
          <p:spPr bwMode="auto">
            <a:xfrm>
              <a:off x="1609" y="3642"/>
              <a:ext cx="998" cy="403"/>
            </a:xfrm>
            <a:prstGeom prst="rect">
              <a:avLst/>
            </a:prstGeom>
            <a:noFill/>
            <a:ln w="9525">
              <a:noFill/>
              <a:miter lim="800000"/>
              <a:headEnd/>
              <a:tailEnd/>
            </a:ln>
            <a:effectLst/>
          </p:spPr>
          <p:txBody>
            <a:bodyPr anchor="ctr"/>
            <a:lstStyle/>
            <a:p>
              <a:pPr algn="ctr"/>
              <a:r>
                <a:rPr lang="en-US" sz="1200">
                  <a:cs typeface="Times New Roman" pitchFamily="18" charset="0"/>
                </a:rPr>
                <a:t>10</a:t>
              </a:r>
            </a:p>
            <a:p>
              <a:pPr algn="ctr" eaLnBrk="0" hangingPunct="0"/>
              <a:endParaRPr lang="en-US"/>
            </a:p>
          </p:txBody>
        </p:sp>
        <p:sp>
          <p:nvSpPr>
            <p:cNvPr id="38953" name="Rectangle 41"/>
            <p:cNvSpPr>
              <a:spLocks noChangeArrowheads="1"/>
            </p:cNvSpPr>
            <p:nvPr/>
          </p:nvSpPr>
          <p:spPr bwMode="auto">
            <a:xfrm>
              <a:off x="2607" y="3642"/>
              <a:ext cx="1180" cy="403"/>
            </a:xfrm>
            <a:prstGeom prst="rect">
              <a:avLst/>
            </a:prstGeom>
            <a:noFill/>
            <a:ln w="9525">
              <a:noFill/>
              <a:miter lim="800000"/>
              <a:headEnd/>
              <a:tailEnd/>
            </a:ln>
            <a:effectLst/>
          </p:spPr>
          <p:txBody>
            <a:bodyPr anchor="ctr"/>
            <a:lstStyle/>
            <a:p>
              <a:pPr algn="ctr"/>
              <a:r>
                <a:rPr lang="en-US" sz="1200">
                  <a:cs typeface="Times New Roman" pitchFamily="18" charset="0"/>
                </a:rPr>
                <a:t>130</a:t>
              </a:r>
            </a:p>
            <a:p>
              <a:pPr algn="ctr" eaLnBrk="0" hangingPunct="0"/>
              <a:endParaRPr lang="en-US"/>
            </a:p>
          </p:txBody>
        </p:sp>
        <p:grpSp>
          <p:nvGrpSpPr>
            <p:cNvPr id="5" name="Group 42"/>
            <p:cNvGrpSpPr>
              <a:grpSpLocks/>
            </p:cNvGrpSpPr>
            <p:nvPr/>
          </p:nvGrpSpPr>
          <p:grpSpPr bwMode="auto">
            <a:xfrm>
              <a:off x="0" y="4045"/>
              <a:ext cx="3937" cy="12"/>
              <a:chOff x="0" y="4045"/>
              <a:chExt cx="3937" cy="12"/>
            </a:xfrm>
          </p:grpSpPr>
          <p:sp>
            <p:nvSpPr>
              <p:cNvPr id="38955" name="Rectangle 43"/>
              <p:cNvSpPr>
                <a:spLocks noChangeArrowheads="1"/>
              </p:cNvSpPr>
              <p:nvPr/>
            </p:nvSpPr>
            <p:spPr bwMode="auto">
              <a:xfrm>
                <a:off x="0" y="4045"/>
                <a:ext cx="3937" cy="12"/>
              </a:xfrm>
              <a:prstGeom prst="rect">
                <a:avLst/>
              </a:prstGeom>
              <a:solidFill>
                <a:srgbClr val="009999"/>
              </a:solidFill>
              <a:ln w="9525">
                <a:noFill/>
                <a:miter lim="800000"/>
                <a:headEnd/>
                <a:tailEnd/>
              </a:ln>
              <a:effectLst/>
            </p:spPr>
            <p:txBody>
              <a:bodyPr/>
              <a:lstStyle/>
              <a:p>
                <a:endParaRPr lang="en-US"/>
              </a:p>
            </p:txBody>
          </p:sp>
          <p:sp>
            <p:nvSpPr>
              <p:cNvPr id="38956" name="Rectangle 44"/>
              <p:cNvSpPr>
                <a:spLocks noChangeArrowheads="1"/>
              </p:cNvSpPr>
              <p:nvPr/>
            </p:nvSpPr>
            <p:spPr bwMode="auto">
              <a:xfrm>
                <a:off x="0" y="4045"/>
                <a:ext cx="3937" cy="12"/>
              </a:xfrm>
              <a:prstGeom prst="rect">
                <a:avLst/>
              </a:prstGeom>
              <a:solidFill>
                <a:srgbClr val="009999"/>
              </a:solidFill>
              <a:ln w="9525">
                <a:noFill/>
                <a:miter lim="800000"/>
                <a:headEnd/>
                <a:tailEnd/>
              </a:ln>
              <a:effectLst/>
            </p:spPr>
            <p:txBody>
              <a:bodyPr>
                <a:spAutoFit/>
              </a:bodyPr>
              <a:lstStyle/>
              <a:p>
                <a:endParaRPr lang="en-US"/>
              </a:p>
            </p:txBody>
          </p:sp>
        </p:grpSp>
      </p:grpSp>
      <p:pic>
        <p:nvPicPr>
          <p:cNvPr id="38957" name="Picture 45" descr="D:\PhsH\media\content\main\graphics\owner\pixel.gif"/>
          <p:cNvPicPr>
            <a:picLocks noChangeAspect="1" noChangeArrowheads="1"/>
          </p:cNvPicPr>
          <p:nvPr/>
        </p:nvPicPr>
        <p:blipFill>
          <a:blip r:embed="rId2" r:link="rId3"/>
          <a:srcRect/>
          <a:stretch>
            <a:fillRect/>
          </a:stretch>
        </p:blipFill>
        <p:spPr bwMode="auto">
          <a:xfrm>
            <a:off x="1447800" y="228600"/>
            <a:ext cx="9525" cy="9525"/>
          </a:xfrm>
          <a:prstGeom prst="rect">
            <a:avLst/>
          </a:prstGeom>
          <a:noFill/>
        </p:spPr>
      </p:pic>
      <p:sp>
        <p:nvSpPr>
          <p:cNvPr id="48" name="Rectangle 47"/>
          <p:cNvSpPr/>
          <p:nvPr/>
        </p:nvSpPr>
        <p:spPr>
          <a:xfrm>
            <a:off x="1143000" y="0"/>
            <a:ext cx="7467600" cy="830997"/>
          </a:xfrm>
          <a:prstGeom prst="rect">
            <a:avLst/>
          </a:prstGeom>
        </p:spPr>
        <p:txBody>
          <a:bodyPr wrap="square">
            <a:spAutoFit/>
          </a:bodyPr>
          <a:lstStyle/>
          <a:p>
            <a:r>
              <a:rPr lang="en-US" dirty="0" smtClean="0">
                <a:solidFill>
                  <a:srgbClr val="000000"/>
                </a:solidFill>
                <a:latin typeface="Arial" charset="0"/>
                <a:cs typeface="Times New Roman" pitchFamily="18" charset="0"/>
              </a:rPr>
              <a:t>Typical </a:t>
            </a:r>
            <a:r>
              <a:rPr lang="en-US" dirty="0">
                <a:solidFill>
                  <a:srgbClr val="000000"/>
                </a:solidFill>
                <a:latin typeface="Arial" charset="0"/>
                <a:cs typeface="Times New Roman" pitchFamily="18" charset="0"/>
              </a:rPr>
              <a:t>Sound Intensities and Intensity Levels Relative to the Threshold of Hearing</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b="1" dirty="0">
                <a:solidFill>
                  <a:srgbClr val="000000"/>
                </a:solidFill>
                <a:latin typeface="Arial" charset="0"/>
              </a:rPr>
              <a:t> </a:t>
            </a:r>
            <a:r>
              <a:rPr lang="en-US" altLang="en-US" b="1" dirty="0">
                <a:solidFill>
                  <a:srgbClr val="009999"/>
                </a:solidFill>
                <a:latin typeface="Arial" charset="0"/>
              </a:rPr>
              <a:t>Longitudinal Standing Waves </a:t>
            </a:r>
          </a:p>
        </p:txBody>
      </p:sp>
      <p:pic>
        <p:nvPicPr>
          <p:cNvPr id="19465" name="Picture 9" descr="fig17_2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2133600"/>
            <a:ext cx="3771900" cy="3314700"/>
          </a:xfrm>
          <a:prstGeom prst="rect">
            <a:avLst/>
          </a:prstGeom>
          <a:noFill/>
          <a:extLst>
            <a:ext uri="{909E8E84-426E-40DD-AFC4-6F175D3DCCD1}">
              <a14:hiddenFill xmlns:a14="http://schemas.microsoft.com/office/drawing/2010/main" xmlns="">
                <a:solidFill>
                  <a:srgbClr val="FFFFFF"/>
                </a:solidFill>
              </a14:hiddenFill>
            </a:ext>
          </a:extLst>
        </p:spPr>
      </p:pic>
      <p:sp>
        <p:nvSpPr>
          <p:cNvPr id="19467" name="Text Box 11"/>
          <p:cNvSpPr txBox="1">
            <a:spLocks noChangeArrowheads="1"/>
          </p:cNvSpPr>
          <p:nvPr/>
        </p:nvSpPr>
        <p:spPr bwMode="auto">
          <a:xfrm>
            <a:off x="304800" y="2590800"/>
            <a:ext cx="4572000" cy="41549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t>Musical instruments in the wind family depend on </a:t>
            </a:r>
            <a:r>
              <a:rPr lang="en-US" altLang="en-US" dirty="0">
                <a:solidFill>
                  <a:srgbClr val="009900"/>
                </a:solidFill>
              </a:rPr>
              <a:t>longitudinal</a:t>
            </a:r>
            <a:r>
              <a:rPr lang="en-US" altLang="en-US" dirty="0"/>
              <a:t> standing waves in producing sound. </a:t>
            </a:r>
            <a:endParaRPr lang="en-US" altLang="en-US" dirty="0" smtClean="0"/>
          </a:p>
          <a:p>
            <a:pPr>
              <a:spcBef>
                <a:spcPct val="50000"/>
              </a:spcBef>
            </a:pPr>
            <a:r>
              <a:rPr lang="en-US" altLang="en-US" dirty="0" smtClean="0"/>
              <a:t>Since </a:t>
            </a:r>
            <a:r>
              <a:rPr lang="en-US" altLang="en-US" dirty="0"/>
              <a:t>wind instruments (trumpet, flute, clarinet, pipe organ, etc.) are modified tubes or columns of air, it is useful to examine the standing waves that can be set up in such tubes. </a:t>
            </a:r>
          </a:p>
          <a:p>
            <a:pPr>
              <a:spcBef>
                <a:spcPct val="50000"/>
              </a:spcBef>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7">
                                            <p:txEl>
                                              <p:pRg st="0" end="0"/>
                                            </p:txEl>
                                          </p:spTgt>
                                        </p:tgtEl>
                                        <p:attrNameLst>
                                          <p:attrName>style.visibility</p:attrName>
                                        </p:attrNameLst>
                                      </p:cBhvr>
                                      <p:to>
                                        <p:strVal val="visible"/>
                                      </p:to>
                                    </p:set>
                                    <p:animEffect transition="in" filter="fade">
                                      <p:cBhvr>
                                        <p:cTn id="7" dur="2000"/>
                                        <p:tgtEl>
                                          <p:spTgt spid="19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7">
                                            <p:txEl>
                                              <p:pRg st="1" end="1"/>
                                            </p:txEl>
                                          </p:spTgt>
                                        </p:tgtEl>
                                        <p:attrNameLst>
                                          <p:attrName>style.visibility</p:attrName>
                                        </p:attrNameLst>
                                      </p:cBhvr>
                                      <p:to>
                                        <p:strVal val="visible"/>
                                      </p:to>
                                    </p:set>
                                    <p:animEffect transition="in" filter="fade">
                                      <p:cBhvr>
                                        <p:cTn id="12" dur="2000"/>
                                        <p:tgtEl>
                                          <p:spTgt spid="19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6"/>
          <p:cNvSpPr>
            <a:spLocks noGrp="1" noChangeArrowheads="1"/>
          </p:cNvSpPr>
          <p:nvPr>
            <p:ph type="title"/>
          </p:nvPr>
        </p:nvSpPr>
        <p:spPr/>
        <p:txBody>
          <a:bodyPr/>
          <a:lstStyle/>
          <a:p>
            <a:r>
              <a:rPr lang="en-US" altLang="en-US"/>
              <a:t>Open tube of air</a:t>
            </a:r>
          </a:p>
        </p:txBody>
      </p:sp>
      <p:sp>
        <p:nvSpPr>
          <p:cNvPr id="60420" name="Text Box 4"/>
          <p:cNvSpPr txBox="1">
            <a:spLocks noChangeArrowheads="1"/>
          </p:cNvSpPr>
          <p:nvPr/>
        </p:nvSpPr>
        <p:spPr bwMode="auto">
          <a:xfrm>
            <a:off x="762000" y="1905000"/>
            <a:ext cx="7391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00"/>
                </a:solidFill>
              </a:rPr>
              <a:t>A pictorial representation of </a:t>
            </a:r>
            <a:r>
              <a:rPr lang="en-US" altLang="en-US">
                <a:solidFill>
                  <a:srgbClr val="009900"/>
                </a:solidFill>
              </a:rPr>
              <a:t>longitudinal</a:t>
            </a:r>
            <a:r>
              <a:rPr lang="en-US" altLang="en-US">
                <a:solidFill>
                  <a:srgbClr val="000000"/>
                </a:solidFill>
              </a:rPr>
              <a:t> standing waves on a Slinky (left side) and in a tube of air (right side) that is open at both ends (A, antinode; N, node).</a:t>
            </a:r>
          </a:p>
        </p:txBody>
      </p:sp>
      <p:pic>
        <p:nvPicPr>
          <p:cNvPr id="60421" name="Picture 5" descr="fig17_2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200400" y="3124200"/>
            <a:ext cx="2952750" cy="3524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81000"/>
            <a:ext cx="7772400" cy="1143000"/>
          </a:xfrm>
        </p:spPr>
        <p:txBody>
          <a:bodyPr/>
          <a:lstStyle/>
          <a:p>
            <a:r>
              <a:rPr lang="en-US" altLang="en-US"/>
              <a:t>Closed tube of air</a:t>
            </a:r>
          </a:p>
        </p:txBody>
      </p:sp>
      <p:sp>
        <p:nvSpPr>
          <p:cNvPr id="62468" name="Text Box 4"/>
          <p:cNvSpPr txBox="1">
            <a:spLocks noChangeArrowheads="1"/>
          </p:cNvSpPr>
          <p:nvPr/>
        </p:nvSpPr>
        <p:spPr bwMode="auto">
          <a:xfrm>
            <a:off x="609600" y="1676400"/>
            <a:ext cx="79248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00"/>
                </a:solidFill>
              </a:rPr>
              <a:t>A pictorial representation of the </a:t>
            </a:r>
            <a:r>
              <a:rPr lang="en-US" altLang="en-US">
                <a:solidFill>
                  <a:srgbClr val="009900"/>
                </a:solidFill>
              </a:rPr>
              <a:t>longitudinal</a:t>
            </a:r>
            <a:r>
              <a:rPr lang="en-US" altLang="en-US">
                <a:solidFill>
                  <a:srgbClr val="000000"/>
                </a:solidFill>
              </a:rPr>
              <a:t> standing waves on a Slinky (left side) and in a tube of air (right side) that is open only at one end (A, antinode; N, node).</a:t>
            </a:r>
          </a:p>
        </p:txBody>
      </p:sp>
      <p:pic>
        <p:nvPicPr>
          <p:cNvPr id="62469" name="Picture 5" descr="fig17_2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124200" y="3124200"/>
            <a:ext cx="2952750" cy="3524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solidFill>
                  <a:srgbClr val="009999"/>
                </a:solidFill>
                <a:latin typeface="Arial" panose="020B0604020202020204" pitchFamily="34" charset="0"/>
                <a:cs typeface="Arial" panose="020B0604020202020204" pitchFamily="34" charset="0"/>
              </a:rPr>
              <a:t>Water Waves</a:t>
            </a:r>
          </a:p>
        </p:txBody>
      </p:sp>
      <p:pic>
        <p:nvPicPr>
          <p:cNvPr id="14341" name="Picture 5" descr="fig16_0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1981200"/>
            <a:ext cx="3074988" cy="2422525"/>
          </a:xfrm>
          <a:prstGeom prst="rect">
            <a:avLst/>
          </a:prstGeom>
          <a:noFill/>
          <a:extLst>
            <a:ext uri="{909E8E84-426E-40DD-AFC4-6F175D3DCCD1}">
              <a14:hiddenFill xmlns:a14="http://schemas.microsoft.com/office/drawing/2010/main" xmlns="">
                <a:solidFill>
                  <a:srgbClr val="FFFFFF"/>
                </a:solidFill>
              </a14:hiddenFill>
            </a:ext>
          </a:extLst>
        </p:spPr>
      </p:pic>
      <p:sp>
        <p:nvSpPr>
          <p:cNvPr id="14342" name="Text Box 6"/>
          <p:cNvSpPr txBox="1">
            <a:spLocks noChangeArrowheads="1"/>
          </p:cNvSpPr>
          <p:nvPr/>
        </p:nvSpPr>
        <p:spPr bwMode="auto">
          <a:xfrm>
            <a:off x="533400" y="4800600"/>
            <a:ext cx="7924800"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smtClean="0"/>
              <a:t>Water waves are partly transverse and longitudinal.</a:t>
            </a:r>
          </a:p>
          <a:p>
            <a:pPr>
              <a:spcBef>
                <a:spcPct val="50000"/>
              </a:spcBef>
            </a:pPr>
            <a:r>
              <a:rPr lang="en-US" dirty="0" smtClean="0">
                <a:hlinkClick r:id="rId3"/>
              </a:rPr>
              <a:t>Dominoe </a:t>
            </a:r>
            <a:r>
              <a:rPr lang="en-US" dirty="0" err="1" smtClean="0">
                <a:hlinkClick r:id="rId3"/>
              </a:rPr>
              <a:t>Topling</a:t>
            </a:r>
            <a:r>
              <a:rPr lang="en-US" dirty="0" smtClean="0"/>
              <a:t>:</a:t>
            </a:r>
          </a:p>
          <a:p>
            <a:pPr>
              <a:spcBef>
                <a:spcPct val="50000"/>
              </a:spcBef>
            </a:pPr>
            <a:r>
              <a:rPr lang="en-US" dirty="0" smtClean="0">
                <a:hlinkClick r:id="rId4"/>
              </a:rPr>
              <a:t>Human wave at a sport stadium</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2000"/>
                                        <p:tgtEl>
                                          <p:spTgt spid="143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2">
                                            <p:txEl>
                                              <p:pRg st="0" end="0"/>
                                            </p:txEl>
                                          </p:spTgt>
                                        </p:tgtEl>
                                        <p:attrNameLst>
                                          <p:attrName>style.visibility</p:attrName>
                                        </p:attrNameLst>
                                      </p:cBhvr>
                                      <p:to>
                                        <p:strVal val="visible"/>
                                      </p:to>
                                    </p:set>
                                    <p:animEffect transition="in" filter="fade">
                                      <p:cBhvr>
                                        <p:cTn id="12" dur="2000"/>
                                        <p:tgtEl>
                                          <p:spTgt spid="143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2">
                                            <p:txEl>
                                              <p:pRg st="1" end="1"/>
                                            </p:txEl>
                                          </p:spTgt>
                                        </p:tgtEl>
                                        <p:attrNameLst>
                                          <p:attrName>style.visibility</p:attrName>
                                        </p:attrNameLst>
                                      </p:cBhvr>
                                      <p:to>
                                        <p:strVal val="visible"/>
                                      </p:to>
                                    </p:set>
                                    <p:animEffect transition="in" filter="fade">
                                      <p:cBhvr>
                                        <p:cTn id="17" dur="2000"/>
                                        <p:tgtEl>
                                          <p:spTgt spid="1434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42">
                                            <p:txEl>
                                              <p:pRg st="2" end="2"/>
                                            </p:txEl>
                                          </p:spTgt>
                                        </p:tgtEl>
                                        <p:attrNameLst>
                                          <p:attrName>style.visibility</p:attrName>
                                        </p:attrNameLst>
                                      </p:cBhvr>
                                      <p:to>
                                        <p:strVal val="visible"/>
                                      </p:to>
                                    </p:set>
                                    <p:animEffect transition="in" filter="fade">
                                      <p:cBhvr>
                                        <p:cTn id="22" dur="2000"/>
                                        <p:tgtEl>
                                          <p:spTgt spid="143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0"/>
            <a:ext cx="8610600" cy="1143000"/>
          </a:xfrm>
        </p:spPr>
        <p:txBody>
          <a:bodyPr/>
          <a:lstStyle/>
          <a:p>
            <a:r>
              <a:rPr lang="en-US" sz="4000" b="1" dirty="0" smtClean="0">
                <a:solidFill>
                  <a:srgbClr val="009999"/>
                </a:solidFill>
                <a:latin typeface="Arial" panose="020B0604020202020204" pitchFamily="34" charset="0"/>
                <a:cs typeface="Arial" panose="020B0604020202020204" pitchFamily="34" charset="0"/>
              </a:rPr>
              <a:t>Periodic Waves: waves that repeat</a:t>
            </a:r>
            <a:endParaRPr lang="en-US" sz="4000" b="1" dirty="0">
              <a:solidFill>
                <a:srgbClr val="009999"/>
              </a:solidFill>
              <a:latin typeface="Arial" panose="020B0604020202020204" pitchFamily="34" charset="0"/>
              <a:cs typeface="Arial" panose="020B0604020202020204" pitchFamily="34" charset="0"/>
            </a:endParaRPr>
          </a:p>
        </p:txBody>
      </p:sp>
      <p:sp>
        <p:nvSpPr>
          <p:cNvPr id="5" name="Text Box 4"/>
          <p:cNvSpPr txBox="1">
            <a:spLocks noChangeArrowheads="1"/>
          </p:cNvSpPr>
          <p:nvPr/>
        </p:nvSpPr>
        <p:spPr bwMode="auto">
          <a:xfrm>
            <a:off x="304800" y="3657600"/>
            <a:ext cx="8610600"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dirty="0"/>
              <a:t>The </a:t>
            </a:r>
            <a:r>
              <a:rPr lang="en-US" b="1" i="1" dirty="0"/>
              <a:t>amplitude,</a:t>
            </a:r>
            <a:r>
              <a:rPr lang="en-US" i="1" dirty="0"/>
              <a:t> A</a:t>
            </a:r>
            <a:r>
              <a:rPr lang="en-US" dirty="0"/>
              <a:t> is the maximum disturbance. </a:t>
            </a:r>
          </a:p>
          <a:p>
            <a:r>
              <a:rPr lang="en-US" dirty="0"/>
              <a:t>The </a:t>
            </a:r>
            <a:r>
              <a:rPr lang="en-US" b="1" i="1" dirty="0"/>
              <a:t>wavelength,</a:t>
            </a:r>
            <a:r>
              <a:rPr lang="en-US" i="1" dirty="0"/>
              <a:t> </a:t>
            </a:r>
            <a:r>
              <a:rPr lang="el-GR" i="1" dirty="0">
                <a:cs typeface="Times New Roman" panose="02020603050405020304" pitchFamily="18" charset="0"/>
              </a:rPr>
              <a:t>λ</a:t>
            </a:r>
            <a:r>
              <a:rPr lang="en-US" dirty="0"/>
              <a:t>  is the horizontal length of one cycle of the wave.</a:t>
            </a:r>
          </a:p>
          <a:p>
            <a:r>
              <a:rPr lang="en-US" dirty="0"/>
              <a:t>The </a:t>
            </a:r>
            <a:r>
              <a:rPr lang="en-US" b="1" i="1" dirty="0"/>
              <a:t>period,</a:t>
            </a:r>
            <a:r>
              <a:rPr lang="en-US" i="1" dirty="0"/>
              <a:t> T</a:t>
            </a:r>
            <a:r>
              <a:rPr lang="en-US" dirty="0"/>
              <a:t> is the time required for one complete up/down cycle of the </a:t>
            </a:r>
            <a:r>
              <a:rPr lang="en-US" dirty="0" smtClean="0"/>
              <a:t>wave.</a:t>
            </a:r>
          </a:p>
          <a:p>
            <a:r>
              <a:rPr lang="en-US" dirty="0" smtClean="0"/>
              <a:t>The </a:t>
            </a:r>
            <a:r>
              <a:rPr lang="en-US" b="1" dirty="0" smtClean="0"/>
              <a:t>frequency, </a:t>
            </a:r>
            <a:r>
              <a:rPr lang="en-US" dirty="0" smtClean="0"/>
              <a:t>f is the number of waves per unit time, f=1/T.</a:t>
            </a:r>
          </a:p>
          <a:p>
            <a:endParaRPr lang="en-US" dirty="0" smtClean="0"/>
          </a:p>
          <a:p>
            <a:r>
              <a:rPr lang="en-US" dirty="0" smtClean="0"/>
              <a:t>Wave Speed = </a:t>
            </a:r>
            <a:endParaRPr lang="en-US" dirty="0"/>
          </a:p>
        </p:txBody>
      </p:sp>
      <p:pic>
        <p:nvPicPr>
          <p:cNvPr id="40961" name="Picture 1"/>
          <p:cNvPicPr>
            <a:picLocks noChangeAspect="1" noChangeArrowheads="1"/>
          </p:cNvPicPr>
          <p:nvPr/>
        </p:nvPicPr>
        <p:blipFill>
          <a:blip r:embed="rId2" cstate="print"/>
          <a:srcRect/>
          <a:stretch>
            <a:fillRect/>
          </a:stretch>
        </p:blipFill>
        <p:spPr bwMode="auto">
          <a:xfrm>
            <a:off x="228600" y="1371600"/>
            <a:ext cx="4278086" cy="1981200"/>
          </a:xfrm>
          <a:prstGeom prst="rect">
            <a:avLst/>
          </a:prstGeom>
          <a:noFill/>
          <a:ln w="9525">
            <a:noFill/>
            <a:miter lim="800000"/>
            <a:headEnd/>
            <a:tailEnd/>
          </a:ln>
        </p:spPr>
      </p:pic>
      <p:pic>
        <p:nvPicPr>
          <p:cNvPr id="40962" name="Picture 2"/>
          <p:cNvPicPr>
            <a:picLocks noChangeAspect="1" noChangeArrowheads="1"/>
          </p:cNvPicPr>
          <p:nvPr/>
        </p:nvPicPr>
        <p:blipFill>
          <a:blip r:embed="rId3" cstate="print"/>
          <a:srcRect/>
          <a:stretch>
            <a:fillRect/>
          </a:stretch>
        </p:blipFill>
        <p:spPr bwMode="auto">
          <a:xfrm>
            <a:off x="4724400" y="1219200"/>
            <a:ext cx="4030824" cy="2057400"/>
          </a:xfrm>
          <a:prstGeom prst="rect">
            <a:avLst/>
          </a:prstGeom>
          <a:noFill/>
          <a:ln w="9525">
            <a:noFill/>
            <a:miter lim="800000"/>
            <a:headEnd/>
            <a:tailEnd/>
          </a:ln>
        </p:spPr>
      </p:pic>
      <p:pic>
        <p:nvPicPr>
          <p:cNvPr id="8" name="Picture 3" descr="math002"/>
          <p:cNvPicPr>
            <a:picLocks noGrp="1" noChangeAspect="1" noChangeArrowheads="1"/>
          </p:cNvPicPr>
          <p:nvPr>
            <p:ph sz="half" idx="1"/>
          </p:nvPr>
        </p:nvPicPr>
        <p:blipFill>
          <a:blip r:embed="rId4" cstate="print">
            <a:extLst>
              <a:ext uri="{28A0092B-C50C-407E-A947-70E740481C1C}">
                <a14:useLocalDpi xmlns:a14="http://schemas.microsoft.com/office/drawing/2010/main" xmlns="" val="0"/>
              </a:ext>
            </a:extLst>
          </a:blip>
          <a:srcRect/>
          <a:stretch>
            <a:fillRect/>
          </a:stretch>
        </p:blipFill>
        <p:spPr>
          <a:xfrm>
            <a:off x="2286000" y="5715000"/>
            <a:ext cx="2438400" cy="7508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fade">
                                      <p:cBhvr>
                                        <p:cTn id="7" dur="2000"/>
                                        <p:tgtEl>
                                          <p:spTgt spid="409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62"/>
                                        </p:tgtEl>
                                        <p:attrNameLst>
                                          <p:attrName>style.visibility</p:attrName>
                                        </p:attrNameLst>
                                      </p:cBhvr>
                                      <p:to>
                                        <p:strVal val="visible"/>
                                      </p:to>
                                    </p:set>
                                    <p:animEffect transition="in" filter="fade">
                                      <p:cBhvr>
                                        <p:cTn id="12" dur="2000"/>
                                        <p:tgtEl>
                                          <p:spTgt spid="409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20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2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b="1" dirty="0" smtClean="0"/>
              <a:t>The </a:t>
            </a:r>
            <a:r>
              <a:rPr lang="en-US" sz="4000" b="1" dirty="0"/>
              <a:t>Speed of a Wave on a String</a:t>
            </a:r>
            <a:r>
              <a:rPr lang="en-US" sz="4000" dirty="0"/>
              <a:t> </a:t>
            </a:r>
          </a:p>
        </p:txBody>
      </p:sp>
      <p:pic>
        <p:nvPicPr>
          <p:cNvPr id="43011" name="Picture 3" descr="Plucking a guitar string generates transverse waves."/>
          <p:cNvPicPr>
            <a:picLocks noGrp="1" noChangeAspect="1" noChangeArrowheads="1"/>
          </p:cNvPicPr>
          <p:nvPr>
            <p:ph sz="half" idx="1"/>
          </p:nvPr>
        </p:nvPicPr>
        <p:blipFill>
          <a:blip r:embed="rId3" cstate="print">
            <a:extLst>
              <a:ext uri="{28A0092B-C50C-407E-A947-70E740481C1C}">
                <a14:useLocalDpi xmlns:a14="http://schemas.microsoft.com/office/drawing/2010/main" xmlns="" val="0"/>
              </a:ext>
            </a:extLst>
          </a:blip>
          <a:srcRect/>
          <a:stretch>
            <a:fillRect/>
          </a:stretch>
        </p:blipFill>
        <p:spPr>
          <a:xfrm>
            <a:off x="914400" y="2209800"/>
            <a:ext cx="2667000" cy="28336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1" name="Object 1"/>
          <p:cNvGraphicFramePr>
            <a:graphicFrameLocks noChangeAspect="1"/>
          </p:cNvGraphicFramePr>
          <p:nvPr>
            <p:extLst>
              <p:ext uri="{D42A27DB-BD31-4B8C-83A1-F6EECF244321}">
                <p14:modId xmlns:p14="http://schemas.microsoft.com/office/powerpoint/2010/main" xmlns="" val="2985358711"/>
              </p:ext>
            </p:extLst>
          </p:nvPr>
        </p:nvGraphicFramePr>
        <p:xfrm>
          <a:off x="1143000" y="5385533"/>
          <a:ext cx="1219200" cy="1086197"/>
        </p:xfrm>
        <a:graphic>
          <a:graphicData uri="http://schemas.openxmlformats.org/presentationml/2006/ole">
            <p:oleObj spid="_x0000_s35846" name="Equation" r:id="rId4" imgW="520474" imgH="469696" progId="Equation.3">
              <p:embed/>
            </p:oleObj>
          </a:graphicData>
        </a:graphic>
      </p:graphicFrame>
      <p:pic>
        <p:nvPicPr>
          <p:cNvPr id="6" name="Picture 5"/>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48200" y="2138362"/>
            <a:ext cx="3876675" cy="2581275"/>
          </a:xfrm>
          <a:prstGeom prst="rect">
            <a:avLst/>
          </a:prstGeom>
          <a:noFill/>
          <a:ln>
            <a:noFill/>
          </a:ln>
        </p:spPr>
      </p:pic>
      <mc:AlternateContent xmlns:mc="http://schemas.openxmlformats.org/markup-compatibility/2006">
        <mc:Choice xmlns:a14="http://schemas.microsoft.com/office/drawing/2010/main" xmlns="" Requires="a14">
          <p:sp>
            <p:nvSpPr>
              <p:cNvPr id="3" name="Rectangle 2"/>
              <p:cNvSpPr/>
              <p:nvPr/>
            </p:nvSpPr>
            <p:spPr>
              <a:xfrm>
                <a:off x="3200400" y="5486400"/>
                <a:ext cx="4913461" cy="998030"/>
              </a:xfrm>
              <a:prstGeom prst="rect">
                <a:avLst/>
              </a:prstGeom>
            </p:spPr>
            <p:txBody>
              <a:bodyPr wrap="none">
                <a:spAutoFit/>
              </a:bodyPr>
              <a:lstStyle/>
              <a:p>
                <a:r>
                  <a:rPr lang="en-US" i="1" dirty="0" smtClean="0">
                    <a:latin typeface="Cambria Math"/>
                  </a:rPr>
                  <a:t>T = </a:t>
                </a:r>
                <a:r>
                  <a:rPr lang="en-US" sz="2000" dirty="0" smtClean="0">
                    <a:latin typeface="Cambria Math"/>
                  </a:rPr>
                  <a:t>Tension provided by the hanging mass</a:t>
                </a:r>
              </a:p>
              <a:p>
                <a14:m>
                  <m:oMath xmlns:m="http://schemas.openxmlformats.org/officeDocument/2006/math">
                    <m:r>
                      <a:rPr lang="en-US" i="1">
                        <a:latin typeface="Cambria Math"/>
                      </a:rPr>
                      <m:t>𝜇</m:t>
                    </m:r>
                    <m:r>
                      <a:rPr lang="en-US" i="1">
                        <a:latin typeface="Cambria Math"/>
                      </a:rPr>
                      <m:t>=</m:t>
                    </m:r>
                    <m:f>
                      <m:fPr>
                        <m:ctrlPr>
                          <a:rPr lang="en-US" i="1">
                            <a:latin typeface="Cambria Math"/>
                          </a:rPr>
                        </m:ctrlPr>
                      </m:fPr>
                      <m:num>
                        <m:r>
                          <a:rPr lang="en-US" i="1">
                            <a:latin typeface="Cambria Math"/>
                          </a:rPr>
                          <m:t>𝑚𝑎𝑠𝑠</m:t>
                        </m:r>
                      </m:num>
                      <m:den>
                        <m:r>
                          <a:rPr lang="en-US" i="1">
                            <a:latin typeface="Cambria Math"/>
                          </a:rPr>
                          <m:t>𝑙𝑒𝑛𝑔𝑡h</m:t>
                        </m:r>
                      </m:den>
                    </m:f>
                  </m:oMath>
                </a14:m>
                <a:r>
                  <a:rPr lang="en-US" dirty="0" smtClean="0"/>
                  <a:t>, of the string.</a:t>
                </a:r>
                <a:endParaRPr lang="en-US" dirty="0"/>
              </a:p>
            </p:txBody>
          </p:sp>
        </mc:Choice>
        <mc:Fallback>
          <p:sp>
            <p:nvSpPr>
              <p:cNvPr id="3" name="Rectangle 2"/>
              <p:cNvSpPr>
                <a:spLocks noRot="1" noChangeAspect="1" noMove="1" noResize="1" noEditPoints="1" noAdjustHandles="1" noChangeArrowheads="1" noChangeShapeType="1" noTextEdit="1"/>
              </p:cNvSpPr>
              <p:nvPr/>
            </p:nvSpPr>
            <p:spPr>
              <a:xfrm>
                <a:off x="3200400" y="5486400"/>
                <a:ext cx="4913461" cy="998030"/>
              </a:xfrm>
              <a:prstGeom prst="rect">
                <a:avLst/>
              </a:prstGeom>
              <a:blipFill rotWithShape="1">
                <a:blip r:embed="rId6" cstate="print"/>
                <a:stretch>
                  <a:fillRect l="-1861" t="-4878" r="-372" b="-610"/>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2000"/>
                                        <p:tgtEl>
                                          <p:spTgt spid="430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584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0"/>
            <a:ext cx="7772400" cy="1143000"/>
          </a:xfrm>
        </p:spPr>
        <p:txBody>
          <a:bodyPr/>
          <a:lstStyle/>
          <a:p>
            <a:r>
              <a:rPr lang="en-US" b="1" dirty="0" smtClean="0">
                <a:solidFill>
                  <a:srgbClr val="009999"/>
                </a:solidFill>
                <a:latin typeface="Arial" charset="0"/>
                <a:cs typeface="Times New Roman" pitchFamily="18" charset="0"/>
              </a:rPr>
              <a:t>The </a:t>
            </a:r>
            <a:r>
              <a:rPr lang="en-US" b="1" dirty="0">
                <a:solidFill>
                  <a:srgbClr val="009999"/>
                </a:solidFill>
                <a:latin typeface="Arial" charset="0"/>
                <a:cs typeface="Times New Roman" pitchFamily="18" charset="0"/>
              </a:rPr>
              <a:t>Nature of Sound</a:t>
            </a:r>
            <a:r>
              <a:rPr lang="en-US" b="1" dirty="0">
                <a:solidFill>
                  <a:srgbClr val="009999"/>
                </a:solidFill>
                <a:latin typeface="Arial" charset="0"/>
                <a:cs typeface="Arial" charset="0"/>
              </a:rPr>
              <a:t> </a:t>
            </a:r>
          </a:p>
        </p:txBody>
      </p:sp>
      <p:sp>
        <p:nvSpPr>
          <p:cNvPr id="15364" name="Text Box 4"/>
          <p:cNvSpPr txBox="1">
            <a:spLocks noChangeArrowheads="1"/>
          </p:cNvSpPr>
          <p:nvPr/>
        </p:nvSpPr>
        <p:spPr bwMode="auto">
          <a:xfrm>
            <a:off x="533400" y="1066800"/>
            <a:ext cx="7848600" cy="1735137"/>
          </a:xfrm>
          <a:prstGeom prst="rect">
            <a:avLst/>
          </a:prstGeom>
          <a:noFill/>
          <a:ln w="9525">
            <a:noFill/>
            <a:miter lim="800000"/>
            <a:headEnd/>
            <a:tailEnd/>
          </a:ln>
          <a:effectLst/>
        </p:spPr>
        <p:txBody>
          <a:bodyPr>
            <a:spAutoFit/>
          </a:bodyPr>
          <a:lstStyle/>
          <a:p>
            <a:pPr>
              <a:spcBef>
                <a:spcPct val="50000"/>
              </a:spcBef>
            </a:pPr>
            <a:r>
              <a:rPr lang="en-US" b="1" dirty="0">
                <a:solidFill>
                  <a:srgbClr val="000000"/>
                </a:solidFill>
                <a:latin typeface="Arial" charset="0"/>
                <a:ea typeface="Arial Unicode MS" pitchFamily="34" charset="-128"/>
                <a:cs typeface="Arial Unicode MS" pitchFamily="34" charset="-128"/>
              </a:rPr>
              <a:t>Longitudinal Sound Waves</a:t>
            </a:r>
          </a:p>
          <a:p>
            <a:pPr>
              <a:spcBef>
                <a:spcPct val="50000"/>
              </a:spcBef>
            </a:pPr>
            <a:r>
              <a:rPr lang="en-US" dirty="0">
                <a:solidFill>
                  <a:srgbClr val="009900"/>
                </a:solidFill>
                <a:cs typeface="Times New Roman" pitchFamily="18" charset="0"/>
              </a:rPr>
              <a:t>Sound</a:t>
            </a:r>
            <a:r>
              <a:rPr lang="en-US" dirty="0">
                <a:cs typeface="Times New Roman" pitchFamily="18" charset="0"/>
              </a:rPr>
              <a:t> in air is a </a:t>
            </a:r>
            <a:r>
              <a:rPr lang="en-US" dirty="0">
                <a:solidFill>
                  <a:srgbClr val="009900"/>
                </a:solidFill>
                <a:cs typeface="Times New Roman" pitchFamily="18" charset="0"/>
              </a:rPr>
              <a:t>longitudinal</a:t>
            </a:r>
            <a:r>
              <a:rPr lang="en-US" dirty="0">
                <a:cs typeface="Times New Roman" pitchFamily="18" charset="0"/>
              </a:rPr>
              <a:t> </a:t>
            </a:r>
            <a:r>
              <a:rPr lang="en-US" dirty="0">
                <a:solidFill>
                  <a:srgbClr val="009900"/>
                </a:solidFill>
                <a:cs typeface="Times New Roman" pitchFamily="18" charset="0"/>
              </a:rPr>
              <a:t>wave</a:t>
            </a:r>
            <a:r>
              <a:rPr lang="en-US" dirty="0">
                <a:cs typeface="Times New Roman" pitchFamily="18" charset="0"/>
              </a:rPr>
              <a:t> that is created by a vibrating object, such as a guitar string, the human vocal cords, or the diaphragm of a loudspeaker.</a:t>
            </a:r>
            <a:endParaRPr lang="en-US" dirty="0"/>
          </a:p>
        </p:txBody>
      </p:sp>
      <p:sp>
        <p:nvSpPr>
          <p:cNvPr id="15366" name="Rectangle 6"/>
          <p:cNvSpPr>
            <a:spLocks noChangeArrowheads="1"/>
          </p:cNvSpPr>
          <p:nvPr/>
        </p:nvSpPr>
        <p:spPr bwMode="auto">
          <a:xfrm>
            <a:off x="1700213" y="2276475"/>
            <a:ext cx="9144000" cy="0"/>
          </a:xfrm>
          <a:prstGeom prst="rect">
            <a:avLst/>
          </a:prstGeom>
          <a:noFill/>
          <a:ln w="9525">
            <a:noFill/>
            <a:miter lim="800000"/>
            <a:headEnd/>
            <a:tailEnd/>
          </a:ln>
          <a:effectLst/>
        </p:spPr>
        <p:txBody>
          <a:bodyPr>
            <a:spAutoFit/>
          </a:bodyPr>
          <a:lstStyle/>
          <a:p>
            <a:endParaRPr lang="en-US"/>
          </a:p>
        </p:txBody>
      </p:sp>
      <p:pic>
        <p:nvPicPr>
          <p:cNvPr id="15365" name="Picture 5" descr="D:\PhsH\media\content\main\graphics\illustr\ch16\fig16_12.gif"/>
          <p:cNvPicPr>
            <a:picLocks noChangeAspect="1" noChangeArrowheads="1"/>
          </p:cNvPicPr>
          <p:nvPr/>
        </p:nvPicPr>
        <p:blipFill>
          <a:blip r:embed="rId2" r:link="rId3" cstate="print"/>
          <a:srcRect/>
          <a:stretch>
            <a:fillRect/>
          </a:stretch>
        </p:blipFill>
        <p:spPr bwMode="auto">
          <a:xfrm>
            <a:off x="228600" y="3352800"/>
            <a:ext cx="5743575" cy="2305050"/>
          </a:xfrm>
          <a:prstGeom prst="rect">
            <a:avLst/>
          </a:prstGeom>
          <a:noFill/>
        </p:spPr>
      </p:pic>
      <p:sp>
        <p:nvSpPr>
          <p:cNvPr id="6" name="Rectangle 5"/>
          <p:cNvSpPr/>
          <p:nvPr/>
        </p:nvSpPr>
        <p:spPr>
          <a:xfrm>
            <a:off x="914400" y="5791200"/>
            <a:ext cx="7391400" cy="830997"/>
          </a:xfrm>
          <a:prstGeom prst="rect">
            <a:avLst/>
          </a:prstGeom>
        </p:spPr>
        <p:txBody>
          <a:bodyPr wrap="square">
            <a:spAutoFit/>
          </a:bodyPr>
          <a:lstStyle/>
          <a:p>
            <a:r>
              <a:rPr lang="en-US" b="1" dirty="0" smtClean="0">
                <a:solidFill>
                  <a:srgbClr val="009999"/>
                </a:solidFill>
                <a:latin typeface="Arial" charset="0"/>
                <a:cs typeface="Times New Roman" pitchFamily="18" charset="0"/>
              </a:rPr>
              <a:t>Sound cannot propagate in a vacuum.</a:t>
            </a:r>
            <a:br>
              <a:rPr lang="en-US" b="1" dirty="0" smtClean="0">
                <a:solidFill>
                  <a:srgbClr val="009999"/>
                </a:solidFill>
                <a:latin typeface="Arial" charset="0"/>
                <a:cs typeface="Times New Roman" pitchFamily="18" charset="0"/>
              </a:rPr>
            </a:br>
            <a:r>
              <a:rPr lang="en-US" dirty="0" smtClean="0">
                <a:hlinkClick r:id="rId4"/>
              </a:rPr>
              <a:t>Bell in a vacuum</a:t>
            </a:r>
            <a:endParaRPr lang="en-US" dirty="0"/>
          </a:p>
        </p:txBody>
      </p:sp>
      <p:pic>
        <p:nvPicPr>
          <p:cNvPr id="7" name="Picture 4" descr="D:\PhsH\media\content\main\graphics\illustr\ch16\fig16_13.gif"/>
          <p:cNvPicPr>
            <a:picLocks noChangeAspect="1" noChangeArrowheads="1"/>
          </p:cNvPicPr>
          <p:nvPr/>
        </p:nvPicPr>
        <p:blipFill>
          <a:blip r:embed="rId5" r:link="rId6" cstate="print"/>
          <a:srcRect/>
          <a:stretch>
            <a:fillRect/>
          </a:stretch>
        </p:blipFill>
        <p:spPr bwMode="auto">
          <a:xfrm>
            <a:off x="6168088" y="3352800"/>
            <a:ext cx="2975912" cy="1965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fade">
                                      <p:cBhvr>
                                        <p:cTn id="7" dur="2000"/>
                                        <p:tgtEl>
                                          <p:spTgt spid="15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4">
                                            <p:txEl>
                                              <p:pRg st="1" end="1"/>
                                            </p:txEl>
                                          </p:spTgt>
                                        </p:tgtEl>
                                        <p:attrNameLst>
                                          <p:attrName>style.visibility</p:attrName>
                                        </p:attrNameLst>
                                      </p:cBhvr>
                                      <p:to>
                                        <p:strVal val="visible"/>
                                      </p:to>
                                    </p:set>
                                    <p:animEffect transition="in" filter="fade">
                                      <p:cBhvr>
                                        <p:cTn id="12" dur="2000"/>
                                        <p:tgtEl>
                                          <p:spTgt spid="153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fade">
                                      <p:cBhvr>
                                        <p:cTn id="17" dur="2000"/>
                                        <p:tgtEl>
                                          <p:spTgt spid="153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solidFill>
                  <a:srgbClr val="009999"/>
                </a:solidFill>
                <a:latin typeface="Arial" charset="0"/>
                <a:cs typeface="Arial" charset="0"/>
              </a:rPr>
              <a:t>How do we hear?</a:t>
            </a:r>
          </a:p>
        </p:txBody>
      </p:sp>
      <p:pic>
        <p:nvPicPr>
          <p:cNvPr id="19460" name="Picture 4" descr="D:\PhsH\media\content\main\graphics\illustr\ch16\fig16_14.gif"/>
          <p:cNvPicPr>
            <a:picLocks noChangeAspect="1" noChangeArrowheads="1"/>
          </p:cNvPicPr>
          <p:nvPr/>
        </p:nvPicPr>
        <p:blipFill>
          <a:blip r:embed="rId2" r:link="rId3" cstate="print"/>
          <a:srcRect/>
          <a:stretch>
            <a:fillRect/>
          </a:stretch>
        </p:blipFill>
        <p:spPr bwMode="auto">
          <a:xfrm>
            <a:off x="2895600" y="1981200"/>
            <a:ext cx="3362325" cy="3302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solidFill>
                  <a:srgbClr val="009999"/>
                </a:solidFill>
                <a:latin typeface="Arial" charset="0"/>
                <a:cs typeface="Arial" charset="0"/>
              </a:rPr>
              <a:t>Wave Picture </a:t>
            </a:r>
          </a:p>
        </p:txBody>
      </p:sp>
      <p:sp>
        <p:nvSpPr>
          <p:cNvPr id="18437" name="Rectangle 5"/>
          <p:cNvSpPr>
            <a:spLocks noChangeArrowheads="1"/>
          </p:cNvSpPr>
          <p:nvPr/>
        </p:nvSpPr>
        <p:spPr bwMode="auto">
          <a:xfrm>
            <a:off x="2647950" y="1838325"/>
            <a:ext cx="9144000" cy="0"/>
          </a:xfrm>
          <a:prstGeom prst="rect">
            <a:avLst/>
          </a:prstGeom>
          <a:noFill/>
          <a:ln w="9525">
            <a:noFill/>
            <a:miter lim="800000"/>
            <a:headEnd/>
            <a:tailEnd/>
          </a:ln>
          <a:effectLst/>
        </p:spPr>
        <p:txBody>
          <a:bodyPr>
            <a:spAutoFit/>
          </a:bodyPr>
          <a:lstStyle/>
          <a:p>
            <a:endParaRPr lang="en-US"/>
          </a:p>
        </p:txBody>
      </p:sp>
      <p:pic>
        <p:nvPicPr>
          <p:cNvPr id="18436" name="Picture 4" descr="D:\PhsH\media\content\main\graphics\illustr\ch16\fig16_18.gif"/>
          <p:cNvPicPr>
            <a:picLocks noChangeAspect="1" noChangeArrowheads="1"/>
          </p:cNvPicPr>
          <p:nvPr/>
        </p:nvPicPr>
        <p:blipFill>
          <a:blip r:embed="rId2" r:link="rId3" cstate="print"/>
          <a:srcRect/>
          <a:stretch>
            <a:fillRect/>
          </a:stretch>
        </p:blipFill>
        <p:spPr bwMode="auto">
          <a:xfrm>
            <a:off x="2438400" y="2438400"/>
            <a:ext cx="3848100" cy="31813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9999"/>
                </a:solidFill>
                <a:latin typeface="Arial" charset="0"/>
                <a:cs typeface="Times New Roman" pitchFamily="18" charset="0"/>
              </a:rPr>
              <a:t>The Frequency of a Sound Wave </a:t>
            </a:r>
          </a:p>
        </p:txBody>
      </p:sp>
      <p:sp>
        <p:nvSpPr>
          <p:cNvPr id="23555" name="Text Box 3"/>
          <p:cNvSpPr txBox="1">
            <a:spLocks noChangeArrowheads="1"/>
          </p:cNvSpPr>
          <p:nvPr/>
        </p:nvSpPr>
        <p:spPr bwMode="auto">
          <a:xfrm>
            <a:off x="381000" y="2201863"/>
            <a:ext cx="8610600" cy="3743325"/>
          </a:xfrm>
          <a:prstGeom prst="rect">
            <a:avLst/>
          </a:prstGeom>
          <a:noFill/>
          <a:ln w="9525">
            <a:noFill/>
            <a:miter lim="800000"/>
            <a:headEnd/>
            <a:tailEnd/>
          </a:ln>
          <a:effectLst/>
        </p:spPr>
        <p:txBody>
          <a:bodyPr>
            <a:spAutoFit/>
          </a:bodyPr>
          <a:lstStyle/>
          <a:p>
            <a:pPr>
              <a:spcBef>
                <a:spcPct val="50000"/>
              </a:spcBef>
            </a:pPr>
            <a:r>
              <a:rPr lang="en-US" b="1" dirty="0">
                <a:solidFill>
                  <a:srgbClr val="000000"/>
                </a:solidFill>
                <a:latin typeface="Arial" charset="0"/>
                <a:ea typeface="Arial Unicode MS" pitchFamily="34" charset="-128"/>
                <a:cs typeface="Arial Unicode MS" pitchFamily="34" charset="-128"/>
              </a:rPr>
              <a:t>Audible Range: 20 Hz ----- 20,000 Hz.</a:t>
            </a:r>
          </a:p>
          <a:p>
            <a:pPr>
              <a:spcBef>
                <a:spcPct val="50000"/>
              </a:spcBef>
            </a:pPr>
            <a:r>
              <a:rPr lang="en-US" b="1" dirty="0">
                <a:solidFill>
                  <a:srgbClr val="000000"/>
                </a:solidFill>
                <a:latin typeface="Arial" charset="0"/>
                <a:ea typeface="Arial Unicode MS" pitchFamily="34" charset="-128"/>
                <a:cs typeface="Arial Unicode MS" pitchFamily="34" charset="-128"/>
              </a:rPr>
              <a:t>Infrasonic waves: Sound waves with frequencies &lt; 20 Hz.</a:t>
            </a:r>
          </a:p>
          <a:p>
            <a:pPr>
              <a:spcBef>
                <a:spcPct val="50000"/>
              </a:spcBef>
            </a:pPr>
            <a:r>
              <a:rPr lang="en-US" b="1" dirty="0">
                <a:solidFill>
                  <a:srgbClr val="000000"/>
                </a:solidFill>
                <a:latin typeface="Arial" charset="0"/>
                <a:ea typeface="Arial Unicode MS" pitchFamily="34" charset="-128"/>
                <a:cs typeface="Arial Unicode MS" pitchFamily="34" charset="-128"/>
              </a:rPr>
              <a:t>Rhinoceroses use infrasonic frequencies as low as 5 Hz to call one another</a:t>
            </a:r>
          </a:p>
          <a:p>
            <a:pPr>
              <a:spcBef>
                <a:spcPct val="50000"/>
              </a:spcBef>
            </a:pPr>
            <a:r>
              <a:rPr lang="en-US" b="1" dirty="0">
                <a:solidFill>
                  <a:srgbClr val="000000"/>
                </a:solidFill>
                <a:latin typeface="Arial" charset="0"/>
                <a:ea typeface="Arial Unicode MS" pitchFamily="34" charset="-128"/>
                <a:cs typeface="Arial Unicode MS" pitchFamily="34" charset="-128"/>
              </a:rPr>
              <a:t>Ultrasonic waves:  Sound waves with frequencies &gt; 20,000 Hz.</a:t>
            </a:r>
          </a:p>
          <a:p>
            <a:pPr>
              <a:spcBef>
                <a:spcPct val="50000"/>
              </a:spcBef>
            </a:pPr>
            <a:r>
              <a:rPr lang="en-US" b="1" dirty="0">
                <a:solidFill>
                  <a:srgbClr val="000000"/>
                </a:solidFill>
                <a:latin typeface="Arial" charset="0"/>
                <a:ea typeface="Arial Unicode MS" pitchFamily="34" charset="-128"/>
                <a:cs typeface="Arial Unicode MS" pitchFamily="34" charset="-128"/>
              </a:rPr>
              <a:t>Bats use ultrasonic frequencies up to 100 kHz for locating their food sources and navigating.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20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20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20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fade">
                                      <p:cBhvr>
                                        <p:cTn id="27" dur="20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lstStyle/>
          <a:p>
            <a:r>
              <a:rPr lang="en-US" b="1">
                <a:solidFill>
                  <a:srgbClr val="009999"/>
                </a:solidFill>
                <a:latin typeface="Arial" charset="0"/>
                <a:cs typeface="Times New Roman" pitchFamily="18" charset="0"/>
              </a:rPr>
              <a:t>Objective and Subjective properties of sound</a:t>
            </a:r>
          </a:p>
        </p:txBody>
      </p:sp>
      <p:sp>
        <p:nvSpPr>
          <p:cNvPr id="25604" name="Text Box 4"/>
          <p:cNvSpPr txBox="1">
            <a:spLocks noChangeArrowheads="1"/>
          </p:cNvSpPr>
          <p:nvPr/>
        </p:nvSpPr>
        <p:spPr bwMode="auto">
          <a:xfrm>
            <a:off x="838200" y="1752600"/>
            <a:ext cx="7696200" cy="1735138"/>
          </a:xfrm>
          <a:prstGeom prst="rect">
            <a:avLst/>
          </a:prstGeom>
          <a:noFill/>
          <a:ln w="9525">
            <a:noFill/>
            <a:miter lim="800000"/>
            <a:headEnd/>
            <a:tailEnd/>
          </a:ln>
          <a:effectLst/>
        </p:spPr>
        <p:txBody>
          <a:bodyPr>
            <a:spAutoFit/>
          </a:bodyPr>
          <a:lstStyle/>
          <a:p>
            <a:pPr>
              <a:spcBef>
                <a:spcPct val="50000"/>
              </a:spcBef>
            </a:pPr>
            <a:r>
              <a:rPr lang="en-US" b="1" dirty="0">
                <a:solidFill>
                  <a:srgbClr val="000000"/>
                </a:solidFill>
                <a:latin typeface="Arial" charset="0"/>
                <a:ea typeface="Arial Unicode MS" pitchFamily="34" charset="-128"/>
                <a:cs typeface="Arial Unicode MS" pitchFamily="34" charset="-128"/>
              </a:rPr>
              <a:t>Objective properties can be measured, used in physics. </a:t>
            </a:r>
          </a:p>
          <a:p>
            <a:pPr>
              <a:spcBef>
                <a:spcPct val="50000"/>
              </a:spcBef>
            </a:pPr>
            <a:r>
              <a:rPr lang="en-US" b="1" dirty="0">
                <a:solidFill>
                  <a:srgbClr val="000000"/>
                </a:solidFill>
                <a:latin typeface="Arial" charset="0"/>
                <a:ea typeface="Arial Unicode MS" pitchFamily="34" charset="-128"/>
                <a:cs typeface="Arial Unicode MS" pitchFamily="34" charset="-128"/>
              </a:rPr>
              <a:t>Subjective properties are subjective to the person, used in music.  </a:t>
            </a:r>
          </a:p>
        </p:txBody>
      </p:sp>
      <p:grpSp>
        <p:nvGrpSpPr>
          <p:cNvPr id="2" name="Group 32"/>
          <p:cNvGrpSpPr>
            <a:grpSpLocks/>
          </p:cNvGrpSpPr>
          <p:nvPr/>
        </p:nvGrpSpPr>
        <p:grpSpPr bwMode="auto">
          <a:xfrm>
            <a:off x="1295400" y="3886200"/>
            <a:ext cx="5905500" cy="2816225"/>
            <a:chOff x="-3" y="535"/>
            <a:chExt cx="3720" cy="1774"/>
          </a:xfrm>
        </p:grpSpPr>
        <p:grpSp>
          <p:nvGrpSpPr>
            <p:cNvPr id="3" name="Group 30"/>
            <p:cNvGrpSpPr>
              <a:grpSpLocks/>
            </p:cNvGrpSpPr>
            <p:nvPr/>
          </p:nvGrpSpPr>
          <p:grpSpPr bwMode="auto">
            <a:xfrm>
              <a:off x="0" y="538"/>
              <a:ext cx="3714" cy="1768"/>
              <a:chOff x="0" y="538"/>
              <a:chExt cx="3714" cy="1768"/>
            </a:xfrm>
          </p:grpSpPr>
          <p:grpSp>
            <p:nvGrpSpPr>
              <p:cNvPr id="4" name="Group 15"/>
              <p:cNvGrpSpPr>
                <a:grpSpLocks/>
              </p:cNvGrpSpPr>
              <p:nvPr/>
            </p:nvGrpSpPr>
            <p:grpSpPr bwMode="auto">
              <a:xfrm>
                <a:off x="0" y="538"/>
                <a:ext cx="1857" cy="442"/>
                <a:chOff x="0" y="538"/>
                <a:chExt cx="1857" cy="442"/>
              </a:xfrm>
            </p:grpSpPr>
            <p:sp>
              <p:nvSpPr>
                <p:cNvPr id="25606" name="Rectangle 6"/>
                <p:cNvSpPr>
                  <a:spLocks noChangeArrowheads="1"/>
                </p:cNvSpPr>
                <p:nvPr/>
              </p:nvSpPr>
              <p:spPr bwMode="auto">
                <a:xfrm>
                  <a:off x="43" y="538"/>
                  <a:ext cx="1771" cy="442"/>
                </a:xfrm>
                <a:prstGeom prst="rect">
                  <a:avLst/>
                </a:prstGeom>
                <a:noFill/>
                <a:ln w="9525">
                  <a:noFill/>
                  <a:miter lim="800000"/>
                  <a:headEnd/>
                  <a:tailEnd/>
                </a:ln>
                <a:effectLst/>
              </p:spPr>
              <p:txBody>
                <a:bodyPr lIns="0" rIns="0"/>
                <a:lstStyle/>
                <a:p>
                  <a:r>
                    <a:rPr lang="en-US" sz="1600" b="1" u="sng" dirty="0">
                      <a:solidFill>
                        <a:srgbClr val="000000"/>
                      </a:solidFill>
                      <a:latin typeface="Arial" charset="0"/>
                      <a:ea typeface="Arial Unicode MS" pitchFamily="34" charset="-128"/>
                      <a:cs typeface="Arial Unicode MS" pitchFamily="34" charset="-128"/>
                    </a:rPr>
                    <a:t>Objective property</a:t>
                  </a:r>
                </a:p>
                <a:p>
                  <a:pPr eaLnBrk="0" hangingPunct="0"/>
                  <a:endParaRPr lang="en-US" u="sng" dirty="0"/>
                </a:p>
              </p:txBody>
            </p:sp>
            <p:sp>
              <p:nvSpPr>
                <p:cNvPr id="25614" name="Rectangle 14"/>
                <p:cNvSpPr>
                  <a:spLocks noChangeArrowheads="1"/>
                </p:cNvSpPr>
                <p:nvPr/>
              </p:nvSpPr>
              <p:spPr bwMode="auto">
                <a:xfrm>
                  <a:off x="0" y="538"/>
                  <a:ext cx="1857" cy="442"/>
                </a:xfrm>
                <a:prstGeom prst="rect">
                  <a:avLst/>
                </a:prstGeom>
                <a:noFill/>
                <a:ln w="7">
                  <a:solidFill>
                    <a:srgbClr val="A0A0A0"/>
                  </a:solidFill>
                  <a:miter lim="800000"/>
                  <a:headEnd/>
                  <a:tailEnd/>
                </a:ln>
                <a:effectLst/>
              </p:spPr>
              <p:txBody>
                <a:bodyPr/>
                <a:lstStyle/>
                <a:p>
                  <a:endParaRPr lang="en-US"/>
                </a:p>
              </p:txBody>
            </p:sp>
          </p:grpSp>
          <p:grpSp>
            <p:nvGrpSpPr>
              <p:cNvPr id="5" name="Group 17"/>
              <p:cNvGrpSpPr>
                <a:grpSpLocks/>
              </p:cNvGrpSpPr>
              <p:nvPr/>
            </p:nvGrpSpPr>
            <p:grpSpPr bwMode="auto">
              <a:xfrm>
                <a:off x="1857" y="538"/>
                <a:ext cx="1857" cy="442"/>
                <a:chOff x="1857" y="538"/>
                <a:chExt cx="1857" cy="442"/>
              </a:xfrm>
            </p:grpSpPr>
            <p:sp>
              <p:nvSpPr>
                <p:cNvPr id="25607" name="Rectangle 7"/>
                <p:cNvSpPr>
                  <a:spLocks noChangeArrowheads="1"/>
                </p:cNvSpPr>
                <p:nvPr/>
              </p:nvSpPr>
              <p:spPr bwMode="auto">
                <a:xfrm>
                  <a:off x="1900" y="538"/>
                  <a:ext cx="1771" cy="442"/>
                </a:xfrm>
                <a:prstGeom prst="rect">
                  <a:avLst/>
                </a:prstGeom>
                <a:noFill/>
                <a:ln w="9525">
                  <a:noFill/>
                  <a:miter lim="800000"/>
                  <a:headEnd/>
                  <a:tailEnd/>
                </a:ln>
                <a:effectLst/>
              </p:spPr>
              <p:txBody>
                <a:bodyPr lIns="0" rIns="0"/>
                <a:lstStyle/>
                <a:p>
                  <a:r>
                    <a:rPr lang="en-US" sz="1600" b="1" u="sng" dirty="0">
                      <a:solidFill>
                        <a:srgbClr val="000000"/>
                      </a:solidFill>
                      <a:latin typeface="Arial" charset="0"/>
                      <a:ea typeface="Arial Unicode MS" pitchFamily="34" charset="-128"/>
                      <a:cs typeface="Arial Unicode MS" pitchFamily="34" charset="-128"/>
                    </a:rPr>
                    <a:t>Subjective quality</a:t>
                  </a:r>
                </a:p>
                <a:p>
                  <a:pPr eaLnBrk="0" hangingPunct="0"/>
                  <a:endParaRPr lang="en-US" dirty="0"/>
                </a:p>
              </p:txBody>
            </p:sp>
            <p:sp>
              <p:nvSpPr>
                <p:cNvPr id="25616" name="Rectangle 16"/>
                <p:cNvSpPr>
                  <a:spLocks noChangeArrowheads="1"/>
                </p:cNvSpPr>
                <p:nvPr/>
              </p:nvSpPr>
              <p:spPr bwMode="auto">
                <a:xfrm>
                  <a:off x="1857" y="538"/>
                  <a:ext cx="1857" cy="442"/>
                </a:xfrm>
                <a:prstGeom prst="rect">
                  <a:avLst/>
                </a:prstGeom>
                <a:noFill/>
                <a:ln w="7">
                  <a:solidFill>
                    <a:srgbClr val="A0A0A0"/>
                  </a:solidFill>
                  <a:miter lim="800000"/>
                  <a:headEnd/>
                  <a:tailEnd/>
                </a:ln>
                <a:effectLst/>
              </p:spPr>
              <p:txBody>
                <a:bodyPr/>
                <a:lstStyle/>
                <a:p>
                  <a:endParaRPr lang="en-US"/>
                </a:p>
              </p:txBody>
            </p:sp>
          </p:grpSp>
          <p:grpSp>
            <p:nvGrpSpPr>
              <p:cNvPr id="6" name="Group 19"/>
              <p:cNvGrpSpPr>
                <a:grpSpLocks/>
              </p:cNvGrpSpPr>
              <p:nvPr/>
            </p:nvGrpSpPr>
            <p:grpSpPr bwMode="auto">
              <a:xfrm>
                <a:off x="0" y="980"/>
                <a:ext cx="1857" cy="442"/>
                <a:chOff x="0" y="980"/>
                <a:chExt cx="1857" cy="442"/>
              </a:xfrm>
            </p:grpSpPr>
            <p:sp>
              <p:nvSpPr>
                <p:cNvPr id="25608" name="Rectangle 8"/>
                <p:cNvSpPr>
                  <a:spLocks noChangeArrowheads="1"/>
                </p:cNvSpPr>
                <p:nvPr/>
              </p:nvSpPr>
              <p:spPr bwMode="auto">
                <a:xfrm>
                  <a:off x="43" y="980"/>
                  <a:ext cx="1771" cy="442"/>
                </a:xfrm>
                <a:prstGeom prst="rect">
                  <a:avLst/>
                </a:prstGeom>
                <a:noFill/>
                <a:ln w="9525">
                  <a:noFill/>
                  <a:miter lim="800000"/>
                  <a:headEnd/>
                  <a:tailEnd/>
                </a:ln>
                <a:effectLst/>
              </p:spPr>
              <p:txBody>
                <a:bodyPr lIns="0" rIns="0"/>
                <a:lstStyle/>
                <a:p>
                  <a:r>
                    <a:rPr lang="en-US" sz="1600" b="1" dirty="0">
                      <a:solidFill>
                        <a:srgbClr val="000000"/>
                      </a:solidFill>
                      <a:latin typeface="Arial" charset="0"/>
                      <a:ea typeface="Arial Unicode MS" pitchFamily="34" charset="-128"/>
                      <a:cs typeface="Arial Unicode MS" pitchFamily="34" charset="-128"/>
                    </a:rPr>
                    <a:t>Frequency</a:t>
                  </a:r>
                </a:p>
                <a:p>
                  <a:pPr eaLnBrk="0" hangingPunct="0"/>
                  <a:endParaRPr lang="en-US" dirty="0"/>
                </a:p>
              </p:txBody>
            </p:sp>
            <p:sp>
              <p:nvSpPr>
                <p:cNvPr id="25618" name="Rectangle 18"/>
                <p:cNvSpPr>
                  <a:spLocks noChangeArrowheads="1"/>
                </p:cNvSpPr>
                <p:nvPr/>
              </p:nvSpPr>
              <p:spPr bwMode="auto">
                <a:xfrm>
                  <a:off x="0" y="980"/>
                  <a:ext cx="1857" cy="442"/>
                </a:xfrm>
                <a:prstGeom prst="rect">
                  <a:avLst/>
                </a:prstGeom>
                <a:noFill/>
                <a:ln w="7">
                  <a:solidFill>
                    <a:srgbClr val="A0A0A0"/>
                  </a:solidFill>
                  <a:miter lim="800000"/>
                  <a:headEnd/>
                  <a:tailEnd/>
                </a:ln>
                <a:effectLst/>
              </p:spPr>
              <p:txBody>
                <a:bodyPr/>
                <a:lstStyle/>
                <a:p>
                  <a:endParaRPr lang="en-US"/>
                </a:p>
              </p:txBody>
            </p:sp>
          </p:grpSp>
          <p:grpSp>
            <p:nvGrpSpPr>
              <p:cNvPr id="7" name="Group 21"/>
              <p:cNvGrpSpPr>
                <a:grpSpLocks/>
              </p:cNvGrpSpPr>
              <p:nvPr/>
            </p:nvGrpSpPr>
            <p:grpSpPr bwMode="auto">
              <a:xfrm>
                <a:off x="1857" y="980"/>
                <a:ext cx="1857" cy="442"/>
                <a:chOff x="1857" y="980"/>
                <a:chExt cx="1857" cy="442"/>
              </a:xfrm>
            </p:grpSpPr>
            <p:sp>
              <p:nvSpPr>
                <p:cNvPr id="25609" name="Rectangle 9"/>
                <p:cNvSpPr>
                  <a:spLocks noChangeArrowheads="1"/>
                </p:cNvSpPr>
                <p:nvPr/>
              </p:nvSpPr>
              <p:spPr bwMode="auto">
                <a:xfrm>
                  <a:off x="1900" y="980"/>
                  <a:ext cx="1771" cy="442"/>
                </a:xfrm>
                <a:prstGeom prst="rect">
                  <a:avLst/>
                </a:prstGeom>
                <a:noFill/>
                <a:ln w="9525">
                  <a:noFill/>
                  <a:miter lim="800000"/>
                  <a:headEnd/>
                  <a:tailEnd/>
                </a:ln>
                <a:effectLst/>
              </p:spPr>
              <p:txBody>
                <a:bodyPr lIns="0" rIns="0"/>
                <a:lstStyle/>
                <a:p>
                  <a:r>
                    <a:rPr lang="en-US" sz="1600" b="1" dirty="0">
                      <a:solidFill>
                        <a:srgbClr val="000000"/>
                      </a:solidFill>
                      <a:latin typeface="Arial" charset="0"/>
                      <a:ea typeface="Arial Unicode MS" pitchFamily="34" charset="-128"/>
                      <a:cs typeface="Arial Unicode MS" pitchFamily="34" charset="-128"/>
                    </a:rPr>
                    <a:t>Pitch</a:t>
                  </a:r>
                </a:p>
                <a:p>
                  <a:pPr eaLnBrk="0" hangingPunct="0"/>
                  <a:endParaRPr lang="en-US" dirty="0"/>
                </a:p>
              </p:txBody>
            </p:sp>
            <p:sp>
              <p:nvSpPr>
                <p:cNvPr id="25620" name="Rectangle 20"/>
                <p:cNvSpPr>
                  <a:spLocks noChangeArrowheads="1"/>
                </p:cNvSpPr>
                <p:nvPr/>
              </p:nvSpPr>
              <p:spPr bwMode="auto">
                <a:xfrm>
                  <a:off x="1857" y="980"/>
                  <a:ext cx="1857" cy="442"/>
                </a:xfrm>
                <a:prstGeom prst="rect">
                  <a:avLst/>
                </a:prstGeom>
                <a:noFill/>
                <a:ln w="7">
                  <a:solidFill>
                    <a:srgbClr val="A0A0A0"/>
                  </a:solidFill>
                  <a:miter lim="800000"/>
                  <a:headEnd/>
                  <a:tailEnd/>
                </a:ln>
                <a:effectLst/>
              </p:spPr>
              <p:txBody>
                <a:bodyPr/>
                <a:lstStyle/>
                <a:p>
                  <a:endParaRPr lang="en-US"/>
                </a:p>
              </p:txBody>
            </p:sp>
          </p:grpSp>
          <p:grpSp>
            <p:nvGrpSpPr>
              <p:cNvPr id="8" name="Group 23"/>
              <p:cNvGrpSpPr>
                <a:grpSpLocks/>
              </p:cNvGrpSpPr>
              <p:nvPr/>
            </p:nvGrpSpPr>
            <p:grpSpPr bwMode="auto">
              <a:xfrm>
                <a:off x="0" y="1422"/>
                <a:ext cx="1857" cy="442"/>
                <a:chOff x="0" y="1422"/>
                <a:chExt cx="1857" cy="442"/>
              </a:xfrm>
            </p:grpSpPr>
            <p:sp>
              <p:nvSpPr>
                <p:cNvPr id="25610" name="Rectangle 10"/>
                <p:cNvSpPr>
                  <a:spLocks noChangeArrowheads="1"/>
                </p:cNvSpPr>
                <p:nvPr/>
              </p:nvSpPr>
              <p:spPr bwMode="auto">
                <a:xfrm>
                  <a:off x="43" y="1422"/>
                  <a:ext cx="1771" cy="442"/>
                </a:xfrm>
                <a:prstGeom prst="rect">
                  <a:avLst/>
                </a:prstGeom>
                <a:noFill/>
                <a:ln w="9525">
                  <a:noFill/>
                  <a:miter lim="800000"/>
                  <a:headEnd/>
                  <a:tailEnd/>
                </a:ln>
                <a:effectLst/>
              </p:spPr>
              <p:txBody>
                <a:bodyPr lIns="0" rIns="0"/>
                <a:lstStyle/>
                <a:p>
                  <a:r>
                    <a:rPr lang="en-US" sz="1600" b="1" dirty="0">
                      <a:solidFill>
                        <a:srgbClr val="000000"/>
                      </a:solidFill>
                      <a:latin typeface="Arial" charset="0"/>
                      <a:ea typeface="Arial Unicode MS" pitchFamily="34" charset="-128"/>
                      <a:cs typeface="Arial Unicode MS" pitchFamily="34" charset="-128"/>
                    </a:rPr>
                    <a:t>Intensity</a:t>
                  </a:r>
                </a:p>
                <a:p>
                  <a:pPr eaLnBrk="0" hangingPunct="0"/>
                  <a:endParaRPr lang="en-US" dirty="0"/>
                </a:p>
              </p:txBody>
            </p:sp>
            <p:sp>
              <p:nvSpPr>
                <p:cNvPr id="25622" name="Rectangle 22"/>
                <p:cNvSpPr>
                  <a:spLocks noChangeArrowheads="1"/>
                </p:cNvSpPr>
                <p:nvPr/>
              </p:nvSpPr>
              <p:spPr bwMode="auto">
                <a:xfrm>
                  <a:off x="0" y="1422"/>
                  <a:ext cx="1857" cy="442"/>
                </a:xfrm>
                <a:prstGeom prst="rect">
                  <a:avLst/>
                </a:prstGeom>
                <a:noFill/>
                <a:ln w="7">
                  <a:solidFill>
                    <a:srgbClr val="A0A0A0"/>
                  </a:solidFill>
                  <a:miter lim="800000"/>
                  <a:headEnd/>
                  <a:tailEnd/>
                </a:ln>
                <a:effectLst/>
              </p:spPr>
              <p:txBody>
                <a:bodyPr/>
                <a:lstStyle/>
                <a:p>
                  <a:endParaRPr lang="en-US"/>
                </a:p>
              </p:txBody>
            </p:sp>
          </p:grpSp>
          <p:grpSp>
            <p:nvGrpSpPr>
              <p:cNvPr id="9" name="Group 25"/>
              <p:cNvGrpSpPr>
                <a:grpSpLocks/>
              </p:cNvGrpSpPr>
              <p:nvPr/>
            </p:nvGrpSpPr>
            <p:grpSpPr bwMode="auto">
              <a:xfrm>
                <a:off x="1857" y="1422"/>
                <a:ext cx="1857" cy="442"/>
                <a:chOff x="1857" y="1422"/>
                <a:chExt cx="1857" cy="442"/>
              </a:xfrm>
            </p:grpSpPr>
            <p:sp>
              <p:nvSpPr>
                <p:cNvPr id="25611" name="Rectangle 11"/>
                <p:cNvSpPr>
                  <a:spLocks noChangeArrowheads="1"/>
                </p:cNvSpPr>
                <p:nvPr/>
              </p:nvSpPr>
              <p:spPr bwMode="auto">
                <a:xfrm>
                  <a:off x="1900" y="1422"/>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Loudness</a:t>
                  </a:r>
                </a:p>
                <a:p>
                  <a:pPr eaLnBrk="0" hangingPunct="0"/>
                  <a:endParaRPr lang="en-US"/>
                </a:p>
              </p:txBody>
            </p:sp>
            <p:sp>
              <p:nvSpPr>
                <p:cNvPr id="25624" name="Rectangle 24"/>
                <p:cNvSpPr>
                  <a:spLocks noChangeArrowheads="1"/>
                </p:cNvSpPr>
                <p:nvPr/>
              </p:nvSpPr>
              <p:spPr bwMode="auto">
                <a:xfrm>
                  <a:off x="1857" y="1422"/>
                  <a:ext cx="1857" cy="442"/>
                </a:xfrm>
                <a:prstGeom prst="rect">
                  <a:avLst/>
                </a:prstGeom>
                <a:noFill/>
                <a:ln w="7">
                  <a:solidFill>
                    <a:srgbClr val="A0A0A0"/>
                  </a:solidFill>
                  <a:miter lim="800000"/>
                  <a:headEnd/>
                  <a:tailEnd/>
                </a:ln>
                <a:effectLst/>
              </p:spPr>
              <p:txBody>
                <a:bodyPr/>
                <a:lstStyle/>
                <a:p>
                  <a:endParaRPr lang="en-US"/>
                </a:p>
              </p:txBody>
            </p:sp>
          </p:grpSp>
          <p:grpSp>
            <p:nvGrpSpPr>
              <p:cNvPr id="10" name="Group 27"/>
              <p:cNvGrpSpPr>
                <a:grpSpLocks/>
              </p:cNvGrpSpPr>
              <p:nvPr/>
            </p:nvGrpSpPr>
            <p:grpSpPr bwMode="auto">
              <a:xfrm>
                <a:off x="0" y="1864"/>
                <a:ext cx="1857" cy="442"/>
                <a:chOff x="0" y="1864"/>
                <a:chExt cx="1857" cy="442"/>
              </a:xfrm>
            </p:grpSpPr>
            <p:sp>
              <p:nvSpPr>
                <p:cNvPr id="25612" name="Rectangle 12"/>
                <p:cNvSpPr>
                  <a:spLocks noChangeArrowheads="1"/>
                </p:cNvSpPr>
                <p:nvPr/>
              </p:nvSpPr>
              <p:spPr bwMode="auto">
                <a:xfrm>
                  <a:off x="43" y="1864"/>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Waveform</a:t>
                  </a:r>
                </a:p>
                <a:p>
                  <a:pPr eaLnBrk="0" hangingPunct="0"/>
                  <a:endParaRPr lang="en-US"/>
                </a:p>
              </p:txBody>
            </p:sp>
            <p:sp>
              <p:nvSpPr>
                <p:cNvPr id="25626" name="Rectangle 26"/>
                <p:cNvSpPr>
                  <a:spLocks noChangeArrowheads="1"/>
                </p:cNvSpPr>
                <p:nvPr/>
              </p:nvSpPr>
              <p:spPr bwMode="auto">
                <a:xfrm>
                  <a:off x="0" y="1864"/>
                  <a:ext cx="1857" cy="442"/>
                </a:xfrm>
                <a:prstGeom prst="rect">
                  <a:avLst/>
                </a:prstGeom>
                <a:noFill/>
                <a:ln w="7">
                  <a:solidFill>
                    <a:srgbClr val="A0A0A0"/>
                  </a:solidFill>
                  <a:miter lim="800000"/>
                  <a:headEnd/>
                  <a:tailEnd/>
                </a:ln>
                <a:effectLst/>
              </p:spPr>
              <p:txBody>
                <a:bodyPr/>
                <a:lstStyle/>
                <a:p>
                  <a:endParaRPr lang="en-US"/>
                </a:p>
              </p:txBody>
            </p:sp>
          </p:grpSp>
          <p:grpSp>
            <p:nvGrpSpPr>
              <p:cNvPr id="11" name="Group 29"/>
              <p:cNvGrpSpPr>
                <a:grpSpLocks/>
              </p:cNvGrpSpPr>
              <p:nvPr/>
            </p:nvGrpSpPr>
            <p:grpSpPr bwMode="auto">
              <a:xfrm>
                <a:off x="1857" y="1864"/>
                <a:ext cx="1857" cy="442"/>
                <a:chOff x="1857" y="1864"/>
                <a:chExt cx="1857" cy="442"/>
              </a:xfrm>
            </p:grpSpPr>
            <p:sp>
              <p:nvSpPr>
                <p:cNvPr id="25613" name="Rectangle 13"/>
                <p:cNvSpPr>
                  <a:spLocks noChangeArrowheads="1"/>
                </p:cNvSpPr>
                <p:nvPr/>
              </p:nvSpPr>
              <p:spPr bwMode="auto">
                <a:xfrm>
                  <a:off x="1900" y="1864"/>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Tymbre or Quality</a:t>
                  </a:r>
                </a:p>
                <a:p>
                  <a:pPr eaLnBrk="0" hangingPunct="0"/>
                  <a:endParaRPr lang="en-US"/>
                </a:p>
              </p:txBody>
            </p:sp>
            <p:sp>
              <p:nvSpPr>
                <p:cNvPr id="25628" name="Rectangle 28"/>
                <p:cNvSpPr>
                  <a:spLocks noChangeArrowheads="1"/>
                </p:cNvSpPr>
                <p:nvPr/>
              </p:nvSpPr>
              <p:spPr bwMode="auto">
                <a:xfrm>
                  <a:off x="1857" y="1864"/>
                  <a:ext cx="1857" cy="442"/>
                </a:xfrm>
                <a:prstGeom prst="rect">
                  <a:avLst/>
                </a:prstGeom>
                <a:noFill/>
                <a:ln w="7">
                  <a:solidFill>
                    <a:srgbClr val="A0A0A0"/>
                  </a:solidFill>
                  <a:miter lim="800000"/>
                  <a:headEnd/>
                  <a:tailEnd/>
                </a:ln>
                <a:effectLst/>
              </p:spPr>
              <p:txBody>
                <a:bodyPr/>
                <a:lstStyle/>
                <a:p>
                  <a:endParaRPr lang="en-US"/>
                </a:p>
              </p:txBody>
            </p:sp>
          </p:grpSp>
        </p:grpSp>
        <p:sp>
          <p:nvSpPr>
            <p:cNvPr id="25631" name="Rectangle 31"/>
            <p:cNvSpPr>
              <a:spLocks noChangeArrowheads="1"/>
            </p:cNvSpPr>
            <p:nvPr/>
          </p:nvSpPr>
          <p:spPr bwMode="auto">
            <a:xfrm>
              <a:off x="-3" y="535"/>
              <a:ext cx="3720" cy="1774"/>
            </a:xfrm>
            <a:prstGeom prst="rect">
              <a:avLst/>
            </a:prstGeom>
            <a:noFill/>
            <a:ln w="9525">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fade">
                                      <p:cBhvr>
                                        <p:cTn id="7" dur="2000"/>
                                        <p:tgtEl>
                                          <p:spTgt spid="256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4">
                                            <p:txEl>
                                              <p:pRg st="1" end="1"/>
                                            </p:txEl>
                                          </p:spTgt>
                                        </p:tgtEl>
                                        <p:attrNameLst>
                                          <p:attrName>style.visibility</p:attrName>
                                        </p:attrNameLst>
                                      </p:cBhvr>
                                      <p:to>
                                        <p:strVal val="visible"/>
                                      </p:to>
                                    </p:set>
                                    <p:animEffect transition="in" filter="fade">
                                      <p:cBhvr>
                                        <p:cTn id="12" dur="2000"/>
                                        <p:tgtEl>
                                          <p:spTgt spid="256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590</Words>
  <Application>Microsoft Office PowerPoint</Application>
  <PresentationFormat>On-screen Show (4:3)</PresentationFormat>
  <Paragraphs>123</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Equation</vt:lpstr>
      <vt:lpstr>The Nature of Waves </vt:lpstr>
      <vt:lpstr>Water Waves</vt:lpstr>
      <vt:lpstr>Periodic Waves: waves that repeat</vt:lpstr>
      <vt:lpstr>The Speed of a Wave on a String </vt:lpstr>
      <vt:lpstr>The Nature of Sound </vt:lpstr>
      <vt:lpstr>How do we hear?</vt:lpstr>
      <vt:lpstr>Wave Picture </vt:lpstr>
      <vt:lpstr>The Frequency of a Sound Wave </vt:lpstr>
      <vt:lpstr>Objective and Subjective properties of sound</vt:lpstr>
      <vt:lpstr>Speed of Sound in an ideal gas  </vt:lpstr>
      <vt:lpstr>Sound Intensity</vt:lpstr>
      <vt:lpstr>Decibels </vt:lpstr>
      <vt:lpstr>Slide 13</vt:lpstr>
      <vt:lpstr> Longitudinal Standing Waves </vt:lpstr>
      <vt:lpstr>Open tube of air</vt:lpstr>
      <vt:lpstr>Closed tube of air</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cp:lastModifiedBy>
  <cp:revision>24</cp:revision>
  <dcterms:created xsi:type="dcterms:W3CDTF">2004-01-14T02:31:01Z</dcterms:created>
  <dcterms:modified xsi:type="dcterms:W3CDTF">2017-11-28T13:36:41Z</dcterms:modified>
</cp:coreProperties>
</file>