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3" r:id="rId3"/>
    <p:sldId id="268" r:id="rId4"/>
    <p:sldId id="269" r:id="rId5"/>
    <p:sldId id="288" r:id="rId6"/>
    <p:sldId id="290" r:id="rId7"/>
    <p:sldId id="292" r:id="rId8"/>
    <p:sldId id="293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4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6" r:id="rId26"/>
    <p:sldId id="317" r:id="rId27"/>
    <p:sldId id="318" r:id="rId28"/>
    <p:sldId id="319" r:id="rId29"/>
    <p:sldId id="320" r:id="rId30"/>
    <p:sldId id="321" r:id="rId31"/>
    <p:sldId id="322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14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2735B-D9BA-43CE-AD61-42699F49F2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2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6BAD9-F18A-4972-A7CB-FB60C6476A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82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D8E43-B173-4C2B-AED3-47DFDE9D7E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7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9CC68-7EAF-4B61-BA8E-E60BEB1826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5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BC7E-4D06-4FC3-8B59-818CD81D4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6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6797B-F357-4E0E-9228-DB9CB8D47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9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DAEA9-4431-4B8D-B6C2-049684B053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6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03FA4-705B-4CF7-8AC8-0127673D72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676B4-BB14-4465-92D2-C77FA6129C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5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2F06D-785D-4E8C-8C08-6BC1079D72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8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DCECF-58E0-4D2A-A23B-C8E24065E8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9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CA1F29-4845-4012-9FB4-0C886507B1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eing.com/history/products/fa-18-hornet.pag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mDVvGNtgM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hyperlink" Target="https://www.youtube.com/watch?v=EA9QU0rdb9k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.bin"/><Relationship Id="rId4" Type="http://schemas.openxmlformats.org/officeDocument/2006/relationships/image" Target="http://edugen.wiley.com/edugen/courses/crs1000/art/common/pixel.gi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21.gif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D:\PhsH\media\content\main\graphics\imgMath\16\ch16\eq16_27.gif" TargetMode="Externa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hyperphysics.phy-astr.gsu.edu/hbase/sound/earsens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mgMath\16\ch16\eq16_39.gif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owner\pixel.gif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0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32.gif" TargetMode="Externa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35.gif" TargetMode="Externa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0kHdwQEETc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0K2dvB-7WY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36.gif" TargetMode="External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12.g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file:///D:\PhsH\media\content\main\graphics\illustr\ch16\fig16_13.gif" TargetMode="External"/><Relationship Id="rId5" Type="http://schemas.openxmlformats.org/officeDocument/2006/relationships/image" Target="../media/image13.png"/><Relationship Id="rId4" Type="http://schemas.openxmlformats.org/officeDocument/2006/relationships/hyperlink" Target="https://www.youtube.com/watch?v=ce7AMJdq0G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14.gif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18.gif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C3300"/>
                </a:solidFill>
                <a:latin typeface="Arial" panose="020B0604020202020204" pitchFamily="34" charset="0"/>
              </a:rPr>
              <a:t>C H A P T E R   </a:t>
            </a:r>
            <a:r>
              <a:rPr lang="en-US" dirty="0" smtClean="0">
                <a:solidFill>
                  <a:srgbClr val="CC3300"/>
                </a:solidFill>
                <a:latin typeface="Arial" panose="020B0604020202020204" pitchFamily="34" charset="0"/>
              </a:rPr>
              <a:t>17</a:t>
            </a:r>
            <a:r>
              <a:rPr lang="en-US" dirty="0">
                <a:solidFill>
                  <a:srgbClr val="CC3300"/>
                </a:solidFill>
                <a:latin typeface="Arial" panose="020B0604020202020204" pitchFamily="34" charset="0"/>
              </a:rPr>
              <a:t/>
            </a:r>
            <a:br>
              <a:rPr lang="en-US" dirty="0">
                <a:solidFill>
                  <a:srgbClr val="CC3300"/>
                </a:solidFill>
                <a:latin typeface="Arial" panose="020B0604020202020204" pitchFamily="34" charset="0"/>
              </a:rPr>
            </a:b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Waves and Sound</a:t>
            </a:r>
            <a:b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AutoShape 5" descr="Mars Exploration Rover Mission"/>
          <p:cNvSpPr>
            <a:spLocks noChangeAspect="1" noChangeArrowheads="1"/>
          </p:cNvSpPr>
          <p:nvPr/>
        </p:nvSpPr>
        <p:spPr bwMode="auto">
          <a:xfrm>
            <a:off x="400050" y="2686050"/>
            <a:ext cx="83439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34" name="Picture 2" descr="co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4286250" cy="321945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648200" y="2209800"/>
            <a:ext cx="426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F/A 18 fighter jet emerges from a cloud caused when it breaks through the sound barrier.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51816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Speed of sound = 343 m/s = 768 MPH, at 20</a:t>
            </a:r>
            <a:r>
              <a:rPr lang="en-US" baseline="30000" dirty="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C.</a:t>
            </a:r>
          </a:p>
          <a:p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Speed of fighter jet = 1360 MPH + </a:t>
            </a:r>
            <a:r>
              <a:rPr lang="en-US" dirty="0" smtClean="0">
                <a:solidFill>
                  <a:srgbClr val="000000"/>
                </a:solidFill>
                <a:latin typeface="inherit"/>
                <a:cs typeface="Times New Roman" pitchFamily="18" charset="0"/>
              </a:rPr>
              <a:t> </a:t>
            </a:r>
            <a:r>
              <a:rPr lang="en-US" dirty="0">
                <a:hlinkClick r:id="rId3"/>
              </a:rPr>
              <a:t>(Boeing)</a:t>
            </a:r>
            <a:endParaRPr lang="en-US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728210" y="3429000"/>
            <a:ext cx="35166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https://www.youtube.com/watch?v=XmDVvGNtgMg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>Objective and Subjective properties of sound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38200" y="1752600"/>
            <a:ext cx="76962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Objective properties can be measured, used in physics. 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Subjective properties are subjective to the person, used in music.  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295400" y="3886200"/>
            <a:ext cx="5905500" cy="2816225"/>
            <a:chOff x="-3" y="535"/>
            <a:chExt cx="3720" cy="1774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0" y="538"/>
              <a:ext cx="3714" cy="1768"/>
              <a:chOff x="0" y="538"/>
              <a:chExt cx="3714" cy="1768"/>
            </a:xfrm>
          </p:grpSpPr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0" y="538"/>
                <a:ext cx="1857" cy="442"/>
                <a:chOff x="0" y="538"/>
                <a:chExt cx="1857" cy="442"/>
              </a:xfrm>
            </p:grpSpPr>
            <p:sp>
              <p:nvSpPr>
                <p:cNvPr id="25606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538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 u="sng" dirty="0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Objective property</a:t>
                  </a:r>
                </a:p>
                <a:p>
                  <a:pPr eaLnBrk="0" hangingPunct="0"/>
                  <a:endParaRPr lang="en-US" u="sng" dirty="0"/>
                </a:p>
              </p:txBody>
            </p:sp>
            <p:sp>
              <p:nvSpPr>
                <p:cNvPr id="25614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538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7"/>
              <p:cNvGrpSpPr>
                <a:grpSpLocks/>
              </p:cNvGrpSpPr>
              <p:nvPr/>
            </p:nvGrpSpPr>
            <p:grpSpPr bwMode="auto">
              <a:xfrm>
                <a:off x="1857" y="538"/>
                <a:ext cx="1857" cy="442"/>
                <a:chOff x="1857" y="538"/>
                <a:chExt cx="1857" cy="442"/>
              </a:xfrm>
            </p:grpSpPr>
            <p:sp>
              <p:nvSpPr>
                <p:cNvPr id="25607" name="Rectangle 7"/>
                <p:cNvSpPr>
                  <a:spLocks noChangeArrowheads="1"/>
                </p:cNvSpPr>
                <p:nvPr/>
              </p:nvSpPr>
              <p:spPr bwMode="auto">
                <a:xfrm>
                  <a:off x="1900" y="538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 u="sng" dirty="0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Subjective quality</a:t>
                  </a:r>
                </a:p>
                <a:p>
                  <a:pPr eaLnBrk="0" hangingPunct="0"/>
                  <a:endParaRPr lang="en-US" dirty="0"/>
                </a:p>
              </p:txBody>
            </p:sp>
            <p:sp>
              <p:nvSpPr>
                <p:cNvPr id="25616" name="Rectangle 16"/>
                <p:cNvSpPr>
                  <a:spLocks noChangeArrowheads="1"/>
                </p:cNvSpPr>
                <p:nvPr/>
              </p:nvSpPr>
              <p:spPr bwMode="auto">
                <a:xfrm>
                  <a:off x="1857" y="538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0" y="980"/>
                <a:ext cx="1857" cy="442"/>
                <a:chOff x="0" y="980"/>
                <a:chExt cx="1857" cy="442"/>
              </a:xfrm>
            </p:grpSpPr>
            <p:sp>
              <p:nvSpPr>
                <p:cNvPr id="25608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980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 dirty="0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Frequency</a:t>
                  </a:r>
                </a:p>
                <a:p>
                  <a:pPr eaLnBrk="0" hangingPunct="0"/>
                  <a:endParaRPr lang="en-US" dirty="0"/>
                </a:p>
              </p:txBody>
            </p:sp>
            <p:sp>
              <p:nvSpPr>
                <p:cNvPr id="25618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980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21"/>
              <p:cNvGrpSpPr>
                <a:grpSpLocks/>
              </p:cNvGrpSpPr>
              <p:nvPr/>
            </p:nvGrpSpPr>
            <p:grpSpPr bwMode="auto">
              <a:xfrm>
                <a:off x="1857" y="980"/>
                <a:ext cx="1857" cy="442"/>
                <a:chOff x="1857" y="980"/>
                <a:chExt cx="1857" cy="442"/>
              </a:xfrm>
            </p:grpSpPr>
            <p:sp>
              <p:nvSpPr>
                <p:cNvPr id="25609" name="Rectangle 9"/>
                <p:cNvSpPr>
                  <a:spLocks noChangeArrowheads="1"/>
                </p:cNvSpPr>
                <p:nvPr/>
              </p:nvSpPr>
              <p:spPr bwMode="auto">
                <a:xfrm>
                  <a:off x="1900" y="980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 dirty="0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Pitch</a:t>
                  </a:r>
                </a:p>
                <a:p>
                  <a:pPr eaLnBrk="0" hangingPunct="0"/>
                  <a:endParaRPr lang="en-US" dirty="0"/>
                </a:p>
              </p:txBody>
            </p:sp>
            <p:sp>
              <p:nvSpPr>
                <p:cNvPr id="25620" name="Rectangle 20"/>
                <p:cNvSpPr>
                  <a:spLocks noChangeArrowheads="1"/>
                </p:cNvSpPr>
                <p:nvPr/>
              </p:nvSpPr>
              <p:spPr bwMode="auto">
                <a:xfrm>
                  <a:off x="1857" y="980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3"/>
              <p:cNvGrpSpPr>
                <a:grpSpLocks/>
              </p:cNvGrpSpPr>
              <p:nvPr/>
            </p:nvGrpSpPr>
            <p:grpSpPr bwMode="auto">
              <a:xfrm>
                <a:off x="0" y="1422"/>
                <a:ext cx="1857" cy="442"/>
                <a:chOff x="0" y="1422"/>
                <a:chExt cx="1857" cy="442"/>
              </a:xfrm>
            </p:grpSpPr>
            <p:sp>
              <p:nvSpPr>
                <p:cNvPr id="25610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1422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 dirty="0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Intensity</a:t>
                  </a:r>
                </a:p>
                <a:p>
                  <a:pPr eaLnBrk="0" hangingPunct="0"/>
                  <a:endParaRPr lang="en-US" dirty="0"/>
                </a:p>
              </p:txBody>
            </p:sp>
            <p:sp>
              <p:nvSpPr>
                <p:cNvPr id="25622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1422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1857" y="1422"/>
                <a:ext cx="1857" cy="442"/>
                <a:chOff x="1857" y="1422"/>
                <a:chExt cx="1857" cy="442"/>
              </a:xfrm>
            </p:grpSpPr>
            <p:sp>
              <p:nvSpPr>
                <p:cNvPr id="25611" name="Rectangle 11"/>
                <p:cNvSpPr>
                  <a:spLocks noChangeArrowheads="1"/>
                </p:cNvSpPr>
                <p:nvPr/>
              </p:nvSpPr>
              <p:spPr bwMode="auto">
                <a:xfrm>
                  <a:off x="1900" y="1422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Loudness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5624" name="Rectangle 24"/>
                <p:cNvSpPr>
                  <a:spLocks noChangeArrowheads="1"/>
                </p:cNvSpPr>
                <p:nvPr/>
              </p:nvSpPr>
              <p:spPr bwMode="auto">
                <a:xfrm>
                  <a:off x="1857" y="1422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27"/>
              <p:cNvGrpSpPr>
                <a:grpSpLocks/>
              </p:cNvGrpSpPr>
              <p:nvPr/>
            </p:nvGrpSpPr>
            <p:grpSpPr bwMode="auto">
              <a:xfrm>
                <a:off x="0" y="1864"/>
                <a:ext cx="1857" cy="442"/>
                <a:chOff x="0" y="1864"/>
                <a:chExt cx="1857" cy="442"/>
              </a:xfrm>
            </p:grpSpPr>
            <p:sp>
              <p:nvSpPr>
                <p:cNvPr id="25612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1864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Waveform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5626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1864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29"/>
              <p:cNvGrpSpPr>
                <a:grpSpLocks/>
              </p:cNvGrpSpPr>
              <p:nvPr/>
            </p:nvGrpSpPr>
            <p:grpSpPr bwMode="auto">
              <a:xfrm>
                <a:off x="1857" y="1864"/>
                <a:ext cx="1857" cy="442"/>
                <a:chOff x="1857" y="1864"/>
                <a:chExt cx="1857" cy="442"/>
              </a:xfrm>
            </p:grpSpPr>
            <p:sp>
              <p:nvSpPr>
                <p:cNvPr id="25613" name="Rectangle 13"/>
                <p:cNvSpPr>
                  <a:spLocks noChangeArrowheads="1"/>
                </p:cNvSpPr>
                <p:nvPr/>
              </p:nvSpPr>
              <p:spPr bwMode="auto">
                <a:xfrm>
                  <a:off x="1900" y="1864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Tymbre or Quality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5628" name="Rectangle 28"/>
                <p:cNvSpPr>
                  <a:spLocks noChangeArrowheads="1"/>
                </p:cNvSpPr>
                <p:nvPr/>
              </p:nvSpPr>
              <p:spPr bwMode="auto">
                <a:xfrm>
                  <a:off x="1857" y="1864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5631" name="Rectangle 31"/>
            <p:cNvSpPr>
              <a:spLocks noChangeArrowheads="1"/>
            </p:cNvSpPr>
            <p:nvPr/>
          </p:nvSpPr>
          <p:spPr bwMode="auto">
            <a:xfrm>
              <a:off x="-3" y="535"/>
              <a:ext cx="3720" cy="177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4000" b="1" i="1" dirty="0" smtClean="0"/>
              <a:t>Speed </a:t>
            </a:r>
            <a:r>
              <a:rPr lang="en-US" sz="4000" b="1" i="1" dirty="0"/>
              <a:t>of </a:t>
            </a:r>
            <a:r>
              <a:rPr lang="en-US" sz="4000" b="1" i="1" dirty="0" smtClean="0"/>
              <a:t>Sound in an ideal gas</a:t>
            </a:r>
            <a:r>
              <a:rPr lang="en-US" sz="4000" b="1" dirty="0"/>
              <a:t> </a:t>
            </a:r>
            <a:br>
              <a:rPr lang="en-US" sz="4000" b="1" dirty="0"/>
            </a:br>
            <a:endParaRPr lang="en-US" sz="4000" b="1" dirty="0"/>
          </a:p>
        </p:txBody>
      </p:sp>
      <p:graphicFrame>
        <p:nvGraphicFramePr>
          <p:cNvPr id="47107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1981200"/>
          <a:ext cx="2819400" cy="4030345"/>
        </p:xfrm>
        <a:graphic>
          <a:graphicData uri="http://schemas.openxmlformats.org/drawingml/2006/table">
            <a:tbl>
              <a:tblPr/>
              <a:tblGrid>
                <a:gridCol w="2103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Gases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400" b="1" i="1" dirty="0" smtClean="0"/>
                        <a:t>Speed of Sound </a:t>
                      </a:r>
                      <a:r>
                        <a:rPr lang="en-US" sz="1400" b="1" dirty="0" smtClean="0"/>
                        <a:t>(m/s)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Air (0 °C)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331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Air (20 °C)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343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Carbon dioxide (0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259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Oxygen (0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316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Helium (0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965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solidFill>
            <a:srgbClr val="93519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7125" name="Picture 21" descr="http://edugen.wiley.com/edugen/courses/crs1000/art/common/pixel.g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0" y="2314575"/>
            <a:ext cx="9525" cy="19050"/>
          </a:xfrm>
          <a:prstGeom prst="rect">
            <a:avLst/>
          </a:prstGeom>
          <a:noFill/>
        </p:spPr>
      </p:pic>
      <p:graphicFrame>
        <p:nvGraphicFramePr>
          <p:cNvPr id="47126" name="Group 22"/>
          <p:cNvGraphicFramePr>
            <a:graphicFrameLocks noGrp="1"/>
          </p:cNvGraphicFramePr>
          <p:nvPr>
            <p:ph sz="half" idx="2"/>
          </p:nvPr>
        </p:nvGraphicFramePr>
        <p:xfrm>
          <a:off x="3505200" y="2286000"/>
          <a:ext cx="2895600" cy="4114800"/>
        </p:xfrm>
        <a:graphic>
          <a:graphicData uri="http://schemas.openxmlformats.org/drawingml/2006/table">
            <a:tbl>
              <a:tblPr/>
              <a:tblGrid>
                <a:gridCol w="2107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Liquids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400" b="1" i="1" dirty="0" smtClean="0"/>
                        <a:t>Speed of Sound </a:t>
                      </a:r>
                      <a:r>
                        <a:rPr lang="en-US" sz="1400" b="1" dirty="0" smtClean="0"/>
                        <a:t>(m/s)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Chloroform (20 °C)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1004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Ethyl alcohol (20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1162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Mercury (20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1450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Fresh water (20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1482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Seawater (20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1522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7143" name="Group 39"/>
          <p:cNvGraphicFramePr>
            <a:graphicFrameLocks noGrp="1"/>
          </p:cNvGraphicFramePr>
          <p:nvPr/>
        </p:nvGraphicFramePr>
        <p:xfrm>
          <a:off x="6781800" y="2514600"/>
          <a:ext cx="2209800" cy="3718560"/>
        </p:xfrm>
        <a:graphic>
          <a:graphicData uri="http://schemas.openxmlformats.org/drawingml/2006/table">
            <a:tbl>
              <a:tblPr/>
              <a:tblGrid>
                <a:gridCol w="1443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Solids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400" b="1" i="1" dirty="0" smtClean="0"/>
                        <a:t>Speed of Sound </a:t>
                      </a:r>
                      <a:r>
                        <a:rPr lang="en-US" sz="1400" b="1" dirty="0" smtClean="0"/>
                        <a:t>(m/s)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Copper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5010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Glass (Pyrex)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5640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Lead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1960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Steel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5960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7159" name="Picture 55" descr="pix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3038" y="4872038"/>
            <a:ext cx="9525" cy="19050"/>
          </a:xfrm>
          <a:prstGeom prst="rect">
            <a:avLst/>
          </a:prstGeom>
          <a:noFill/>
        </p:spPr>
      </p:pic>
      <p:graphicFrame>
        <p:nvGraphicFramePr>
          <p:cNvPr id="47160" name="Object 56"/>
          <p:cNvGraphicFramePr>
            <a:graphicFrameLocks noChangeAspect="1"/>
          </p:cNvGraphicFramePr>
          <p:nvPr/>
        </p:nvGraphicFramePr>
        <p:xfrm>
          <a:off x="609600" y="762000"/>
          <a:ext cx="1728788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647419" imgH="444307" progId="Equation.3">
                  <p:embed/>
                </p:oleObj>
              </mc:Choice>
              <mc:Fallback>
                <p:oleObj name="Equation" r:id="rId5" imgW="647419" imgH="444307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762000"/>
                        <a:ext cx="1728788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tangle 58"/>
          <p:cNvSpPr/>
          <p:nvPr/>
        </p:nvSpPr>
        <p:spPr>
          <a:xfrm>
            <a:off x="3048000" y="685800"/>
            <a:ext cx="5410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γ </a:t>
            </a:r>
            <a:r>
              <a:rPr lang="en-US" sz="2000" dirty="0"/>
              <a:t>= 1.40 (ratio of specific heats for air</a:t>
            </a:r>
            <a:r>
              <a:rPr lang="en-US" sz="2000" dirty="0" smtClean="0"/>
              <a:t>)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m = 4.8 x 10</a:t>
            </a:r>
            <a:r>
              <a:rPr lang="en-US" sz="2000" baseline="30000" dirty="0"/>
              <a:t>-26</a:t>
            </a:r>
            <a:r>
              <a:rPr lang="en-US" sz="2000" dirty="0"/>
              <a:t> kg (average molecular mass of air</a:t>
            </a:r>
            <a:r>
              <a:rPr lang="en-US" sz="2000" dirty="0" smtClean="0"/>
              <a:t>) 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k = 1.38 x 10</a:t>
            </a:r>
            <a:r>
              <a:rPr lang="en-US" sz="2000" baseline="30000" dirty="0"/>
              <a:t>-23</a:t>
            </a:r>
            <a:r>
              <a:rPr lang="en-US" sz="2000" dirty="0"/>
              <a:t> J/K (Boltzmann constant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T= temperature in Kelvin 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990600" y="6257835"/>
            <a:ext cx="670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7"/>
              </a:rPr>
              <a:t>Inhaling Helium and Sulfur Hexafluoride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Sound 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Intensity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200400" y="2638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9702" name="Picture 6" descr="D:\PhsH\media\content\main\graphics\illustr\ch16\fig16_21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667000" y="1600200"/>
            <a:ext cx="2743200" cy="1581150"/>
          </a:xfrm>
          <a:prstGeom prst="rect">
            <a:avLst/>
          </a:prstGeom>
          <a:noFill/>
        </p:spPr>
      </p:pic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762000" y="3200400"/>
            <a:ext cx="7467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</a:t>
            </a:r>
            <a:r>
              <a:rPr lang="en-US" b="1" i="1" dirty="0">
                <a:cs typeface="Times New Roman" pitchFamily="18" charset="0"/>
              </a:rPr>
              <a:t>sound intensity I</a:t>
            </a:r>
            <a:r>
              <a:rPr lang="en-US" dirty="0">
                <a:cs typeface="Times New Roman" pitchFamily="18" charset="0"/>
              </a:rPr>
              <a:t> is defined as the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sound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power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 that passes perpendicularly through a surface divided by the area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en-US" dirty="0">
                <a:cs typeface="Times New Roman" pitchFamily="18" charset="0"/>
              </a:rPr>
              <a:t> of that surface: </a:t>
            </a:r>
            <a:endParaRPr lang="en-US" dirty="0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357688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9705" name="Picture 9" descr="D:\PhsH\media\content\main\graphics\imgMath\16\ch16\eq16_27.gif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733800" y="4267200"/>
            <a:ext cx="1190625" cy="1190625"/>
          </a:xfrm>
          <a:prstGeom prst="rect">
            <a:avLst/>
          </a:prstGeom>
          <a:noFill/>
        </p:spPr>
      </p:pic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914400" y="5562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unit</a:t>
            </a:r>
            <a:r>
              <a:rPr lang="en-US" dirty="0">
                <a:cs typeface="Times New Roman" pitchFamily="18" charset="0"/>
              </a:rPr>
              <a:t> of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sound intensity</a:t>
            </a:r>
            <a:r>
              <a:rPr lang="en-US" dirty="0">
                <a:cs typeface="Times New Roman" pitchFamily="18" charset="0"/>
              </a:rPr>
              <a:t> is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power</a:t>
            </a:r>
            <a:r>
              <a:rPr lang="en-US" dirty="0">
                <a:cs typeface="Times New Roman" pitchFamily="18" charset="0"/>
              </a:rPr>
              <a:t> per unit area, or W/m</a:t>
            </a:r>
            <a:r>
              <a:rPr lang="en-US" baseline="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build="p"/>
      <p:bldP spid="297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Human Ear and </a:t>
            </a:r>
            <a:r>
              <a:rPr lang="en-US" dirty="0">
                <a:hlinkClick r:id="rId2"/>
              </a:rPr>
              <a:t>Sensitivity</a:t>
            </a:r>
            <a:endParaRPr lang="en-US" dirty="0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914400" y="1066800"/>
            <a:ext cx="7467600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Audible frequency range: 20 Hz – 20,000 Hz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Audible intensity range: 10</a:t>
            </a:r>
            <a:r>
              <a:rPr lang="en-US" baseline="30000" dirty="0"/>
              <a:t>–12</a:t>
            </a:r>
            <a:r>
              <a:rPr lang="en-US" dirty="0"/>
              <a:t> W/m</a:t>
            </a:r>
            <a:r>
              <a:rPr lang="en-US" baseline="30000" dirty="0"/>
              <a:t>2</a:t>
            </a:r>
            <a:r>
              <a:rPr lang="en-US" dirty="0"/>
              <a:t> - 10 w/m</a:t>
            </a:r>
            <a:r>
              <a:rPr lang="en-US" baseline="30000" dirty="0"/>
              <a:t>2</a:t>
            </a:r>
          </a:p>
          <a:p>
            <a:pPr>
              <a:spcBef>
                <a:spcPct val="50000"/>
              </a:spcBef>
            </a:pPr>
            <a:r>
              <a:rPr lang="en-US" baseline="30000" dirty="0"/>
              <a:t>	</a:t>
            </a:r>
            <a:r>
              <a:rPr lang="en-US" dirty="0"/>
              <a:t>10</a:t>
            </a:r>
            <a:r>
              <a:rPr lang="en-US" baseline="30000" dirty="0"/>
              <a:t>–12</a:t>
            </a:r>
            <a:r>
              <a:rPr lang="en-US" dirty="0"/>
              <a:t> W/m</a:t>
            </a:r>
            <a:r>
              <a:rPr lang="en-US" baseline="30000" dirty="0"/>
              <a:t>2</a:t>
            </a:r>
            <a:r>
              <a:rPr lang="en-US" dirty="0"/>
              <a:t> = Threshold of hearing</a:t>
            </a:r>
          </a:p>
          <a:p>
            <a:pPr>
              <a:spcBef>
                <a:spcPct val="50000"/>
              </a:spcBef>
            </a:pPr>
            <a:r>
              <a:rPr lang="en-US" dirty="0"/>
              <a:t>	10 W/m</a:t>
            </a:r>
            <a:r>
              <a:rPr lang="en-US" baseline="30000" dirty="0"/>
              <a:t>2</a:t>
            </a:r>
            <a:r>
              <a:rPr lang="en-US" dirty="0"/>
              <a:t> = Threshold of pain</a:t>
            </a:r>
          </a:p>
          <a:p>
            <a:pPr>
              <a:spcBef>
                <a:spcPct val="50000"/>
              </a:spcBef>
            </a:pPr>
            <a:r>
              <a:rPr lang="en-US" baseline="30000" dirty="0"/>
              <a:t>	</a:t>
            </a:r>
          </a:p>
        </p:txBody>
      </p:sp>
      <p:pic>
        <p:nvPicPr>
          <p:cNvPr id="40969" name="Picture 9" descr="ID783_fg16_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2832" y="3886200"/>
            <a:ext cx="3864418" cy="2828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Decibels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009999"/>
                </a:solidFill>
                <a:latin typeface="Arial" charset="0"/>
                <a:cs typeface="Times New Roman" pitchFamily="18" charset="0"/>
              </a:rPr>
            </a:br>
            <a:endParaRPr lang="en-US" b="1" dirty="0">
              <a:solidFill>
                <a:srgbClr val="009999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76675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6868" name="Picture 4" descr="D:\PhsH\media\content\main\graphics\imgMath\16\ch16\eq16_39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667000" y="3581400"/>
            <a:ext cx="2600325" cy="944563"/>
          </a:xfrm>
          <a:prstGeom prst="rect">
            <a:avLst/>
          </a:prstGeom>
          <a:noFill/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68580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</a:t>
            </a:r>
            <a:r>
              <a:rPr lang="en-US" b="1" i="1" dirty="0">
                <a:cs typeface="Times New Roman" pitchFamily="18" charset="0"/>
              </a:rPr>
              <a:t>decibel</a:t>
            </a:r>
            <a:r>
              <a:rPr lang="en-US" dirty="0">
                <a:cs typeface="Times New Roman" pitchFamily="18" charset="0"/>
              </a:rPr>
              <a:t> (dB) is a measurement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unit</a:t>
            </a:r>
            <a:r>
              <a:rPr lang="en-US" dirty="0">
                <a:cs typeface="Times New Roman" pitchFamily="18" charset="0"/>
              </a:rPr>
              <a:t> used when comparing two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sound</a:t>
            </a:r>
            <a:r>
              <a:rPr lang="en-US" dirty="0">
                <a:cs typeface="Times New Roman" pitchFamily="18" charset="0"/>
              </a:rPr>
              <a:t> intensities.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</a:t>
            </a:r>
            <a:r>
              <a:rPr lang="en-US" b="1" i="1" dirty="0">
                <a:cs typeface="Times New Roman" pitchFamily="18" charset="0"/>
              </a:rPr>
              <a:t>intensity level </a:t>
            </a:r>
            <a:r>
              <a:rPr lang="en-US" b="1" i="1" dirty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dirty="0">
                <a:cs typeface="Times New Roman" pitchFamily="18" charset="0"/>
              </a:rPr>
              <a:t>  (expressed in decibels) relative to the threshold of hearing, </a:t>
            </a:r>
            <a:r>
              <a:rPr lang="en-US" i="1" dirty="0">
                <a:cs typeface="Times New Roman" pitchFamily="18" charset="0"/>
              </a:rPr>
              <a:t>I</a:t>
            </a:r>
            <a:r>
              <a:rPr lang="en-US" i="1" baseline="-25000" dirty="0">
                <a:cs typeface="Times New Roman" pitchFamily="18" charset="0"/>
              </a:rPr>
              <a:t>o</a:t>
            </a:r>
            <a:r>
              <a:rPr lang="en-US" dirty="0">
                <a:cs typeface="Times New Roman" pitchFamily="18" charset="0"/>
              </a:rPr>
              <a:t>  is defined as follows: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 descr="D:\PhsH\media\content\main\graphics\owner\pixel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447800" y="238125"/>
            <a:ext cx="9525" cy="9525"/>
          </a:xfrm>
          <a:prstGeom prst="rect">
            <a:avLst/>
          </a:prstGeom>
          <a:noFill/>
        </p:spPr>
      </p:pic>
      <p:pic>
        <p:nvPicPr>
          <p:cNvPr id="38917" name="Picture 5" descr="D:\PhsH\media\content\main\graphics\owner\pixel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447800" y="219075"/>
            <a:ext cx="9525" cy="9525"/>
          </a:xfrm>
          <a:prstGeom prst="rect">
            <a:avLst/>
          </a:prstGeom>
          <a:noFill/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447800" y="228600"/>
            <a:ext cx="6249988" cy="6192838"/>
            <a:chOff x="0" y="0"/>
            <a:chExt cx="3937" cy="4057"/>
          </a:xfrm>
        </p:grpSpPr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3937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/>
              <a:endParaRPr lang="en-US" dirty="0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394"/>
              <a:ext cx="3937" cy="18"/>
              <a:chOff x="0" y="394"/>
              <a:chExt cx="3937" cy="18"/>
            </a:xfrm>
          </p:grpSpPr>
          <p:sp>
            <p:nvSpPr>
              <p:cNvPr id="38922" name="Rectangle 10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3937" cy="18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3" name="Rectangle 11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3937" cy="18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30" y="412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 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609" y="412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Intensity </a:t>
              </a:r>
              <a:r>
                <a:rPr lang="en-US" sz="1200" i="1">
                  <a:cs typeface="Times New Roman" pitchFamily="18" charset="0"/>
                </a:rPr>
                <a:t>I</a:t>
              </a:r>
              <a:r>
                <a:rPr lang="en-US" sz="1200">
                  <a:cs typeface="Times New Roman" pitchFamily="18" charset="0"/>
                </a:rPr>
                <a:t> (W/m</a:t>
              </a:r>
              <a:r>
                <a:rPr lang="en-US" sz="1200" baseline="30000">
                  <a:cs typeface="Times New Roman" pitchFamily="18" charset="0"/>
                </a:rPr>
                <a:t>2</a:t>
              </a:r>
              <a:r>
                <a:rPr lang="en-US" sz="1200">
                  <a:cs typeface="Times New Roman" pitchFamily="18" charset="0"/>
                </a:rPr>
                <a:t>)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26" name="Rectangle 14"/>
            <p:cNvSpPr>
              <a:spLocks noChangeArrowheads="1"/>
            </p:cNvSpPr>
            <p:nvPr/>
          </p:nvSpPr>
          <p:spPr bwMode="auto">
            <a:xfrm>
              <a:off x="2607" y="412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Intensity Level </a:t>
              </a:r>
              <a:r>
                <a:rPr lang="en-US" sz="1200" i="1">
                  <a:latin typeface="Symbol" pitchFamily="18" charset="2"/>
                  <a:cs typeface="Times New Roman" pitchFamily="18" charset="0"/>
                </a:rPr>
                <a:t>b</a:t>
              </a:r>
              <a:r>
                <a:rPr lang="en-US" sz="1200">
                  <a:cs typeface="Times New Roman" pitchFamily="18" charset="0"/>
                </a:rPr>
                <a:t> (dB)</a:t>
              </a:r>
            </a:p>
            <a:p>
              <a:pPr algn="ctr" eaLnBrk="0" hangingPunct="0"/>
              <a:endParaRPr lang="en-US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0" y="815"/>
              <a:ext cx="3937" cy="6"/>
              <a:chOff x="0" y="815"/>
              <a:chExt cx="3937" cy="6"/>
            </a:xfrm>
          </p:grpSpPr>
          <p:sp>
            <p:nvSpPr>
              <p:cNvPr id="38928" name="Rectangle 16"/>
              <p:cNvSpPr>
                <a:spLocks noChangeArrowheads="1"/>
              </p:cNvSpPr>
              <p:nvPr/>
            </p:nvSpPr>
            <p:spPr bwMode="auto">
              <a:xfrm>
                <a:off x="0" y="815"/>
                <a:ext cx="393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9" name="Rectangle 17"/>
              <p:cNvSpPr>
                <a:spLocks noChangeArrowheads="1"/>
              </p:cNvSpPr>
              <p:nvPr/>
            </p:nvSpPr>
            <p:spPr bwMode="auto">
              <a:xfrm>
                <a:off x="0" y="815"/>
                <a:ext cx="393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8930" name="Rectangle 18"/>
            <p:cNvSpPr>
              <a:spLocks noChangeArrowheads="1"/>
            </p:cNvSpPr>
            <p:nvPr/>
          </p:nvSpPr>
          <p:spPr bwMode="auto">
            <a:xfrm>
              <a:off x="30" y="821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 dirty="0">
                  <a:cs typeface="Times New Roman" pitchFamily="18" charset="0"/>
                </a:rPr>
                <a:t>Threshold of hearing</a:t>
              </a:r>
            </a:p>
            <a:p>
              <a:pPr eaLnBrk="0" hangingPunct="0"/>
              <a:endParaRPr lang="en-US" dirty="0"/>
            </a:p>
          </p:txBody>
        </p:sp>
        <p:sp>
          <p:nvSpPr>
            <p:cNvPr id="38931" name="Rectangle 19"/>
            <p:cNvSpPr>
              <a:spLocks noChangeArrowheads="1"/>
            </p:cNvSpPr>
            <p:nvPr/>
          </p:nvSpPr>
          <p:spPr bwMode="auto">
            <a:xfrm>
              <a:off x="1609" y="821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 × 10</a:t>
              </a:r>
              <a:r>
                <a:rPr lang="en-US" sz="1200" baseline="30000">
                  <a:cs typeface="Times New Roman" pitchFamily="18" charset="0"/>
                </a:rPr>
                <a:t>-12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32" name="Rectangle 20"/>
            <p:cNvSpPr>
              <a:spLocks noChangeArrowheads="1"/>
            </p:cNvSpPr>
            <p:nvPr/>
          </p:nvSpPr>
          <p:spPr bwMode="auto">
            <a:xfrm>
              <a:off x="2607" y="821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33" name="Rectangle 21"/>
            <p:cNvSpPr>
              <a:spLocks noChangeArrowheads="1"/>
            </p:cNvSpPr>
            <p:nvPr/>
          </p:nvSpPr>
          <p:spPr bwMode="auto">
            <a:xfrm>
              <a:off x="30" y="1224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Rustling leaves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34" name="Rectangle 22"/>
            <p:cNvSpPr>
              <a:spLocks noChangeArrowheads="1"/>
            </p:cNvSpPr>
            <p:nvPr/>
          </p:nvSpPr>
          <p:spPr bwMode="auto">
            <a:xfrm>
              <a:off x="1609" y="1224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 × 10</a:t>
              </a:r>
              <a:r>
                <a:rPr lang="en-US" sz="1200" baseline="30000">
                  <a:cs typeface="Times New Roman" pitchFamily="18" charset="0"/>
                </a:rPr>
                <a:t>-11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35" name="Rectangle 23"/>
            <p:cNvSpPr>
              <a:spLocks noChangeArrowheads="1"/>
            </p:cNvSpPr>
            <p:nvPr/>
          </p:nvSpPr>
          <p:spPr bwMode="auto">
            <a:xfrm>
              <a:off x="2607" y="1224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36" name="Rectangle 24"/>
            <p:cNvSpPr>
              <a:spLocks noChangeArrowheads="1"/>
            </p:cNvSpPr>
            <p:nvPr/>
          </p:nvSpPr>
          <p:spPr bwMode="auto">
            <a:xfrm>
              <a:off x="30" y="1627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Whisper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37" name="Rectangle 25"/>
            <p:cNvSpPr>
              <a:spLocks noChangeArrowheads="1"/>
            </p:cNvSpPr>
            <p:nvPr/>
          </p:nvSpPr>
          <p:spPr bwMode="auto">
            <a:xfrm>
              <a:off x="1609" y="1627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 × 10</a:t>
              </a:r>
              <a:r>
                <a:rPr lang="en-US" sz="1200" baseline="30000">
                  <a:cs typeface="Times New Roman" pitchFamily="18" charset="0"/>
                </a:rPr>
                <a:t>-10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38" name="Rectangle 26"/>
            <p:cNvSpPr>
              <a:spLocks noChangeArrowheads="1"/>
            </p:cNvSpPr>
            <p:nvPr/>
          </p:nvSpPr>
          <p:spPr bwMode="auto">
            <a:xfrm>
              <a:off x="2607" y="1627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20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39" name="Rectangle 27"/>
            <p:cNvSpPr>
              <a:spLocks noChangeArrowheads="1"/>
            </p:cNvSpPr>
            <p:nvPr/>
          </p:nvSpPr>
          <p:spPr bwMode="auto">
            <a:xfrm>
              <a:off x="30" y="2030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Normal conversation (1 meter)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40" name="Rectangle 28"/>
            <p:cNvSpPr>
              <a:spLocks noChangeArrowheads="1"/>
            </p:cNvSpPr>
            <p:nvPr/>
          </p:nvSpPr>
          <p:spPr bwMode="auto">
            <a:xfrm>
              <a:off x="1609" y="2030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3.2 × 10</a:t>
              </a:r>
              <a:r>
                <a:rPr lang="en-US" sz="1200" baseline="30000">
                  <a:cs typeface="Times New Roman" pitchFamily="18" charset="0"/>
                </a:rPr>
                <a:t>-6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41" name="Rectangle 29"/>
            <p:cNvSpPr>
              <a:spLocks noChangeArrowheads="1"/>
            </p:cNvSpPr>
            <p:nvPr/>
          </p:nvSpPr>
          <p:spPr bwMode="auto">
            <a:xfrm>
              <a:off x="2607" y="2030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65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42" name="Rectangle 30"/>
            <p:cNvSpPr>
              <a:spLocks noChangeArrowheads="1"/>
            </p:cNvSpPr>
            <p:nvPr/>
          </p:nvSpPr>
          <p:spPr bwMode="auto">
            <a:xfrm>
              <a:off x="30" y="2433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Inside car in city traffic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43" name="Rectangle 31"/>
            <p:cNvSpPr>
              <a:spLocks noChangeArrowheads="1"/>
            </p:cNvSpPr>
            <p:nvPr/>
          </p:nvSpPr>
          <p:spPr bwMode="auto">
            <a:xfrm>
              <a:off x="1609" y="2433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 × 10</a:t>
              </a:r>
              <a:r>
                <a:rPr lang="en-US" sz="1200" baseline="30000">
                  <a:cs typeface="Times New Roman" pitchFamily="18" charset="0"/>
                </a:rPr>
                <a:t>-4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44" name="Rectangle 32"/>
            <p:cNvSpPr>
              <a:spLocks noChangeArrowheads="1"/>
            </p:cNvSpPr>
            <p:nvPr/>
          </p:nvSpPr>
          <p:spPr bwMode="auto">
            <a:xfrm>
              <a:off x="2607" y="2433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80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45" name="Rectangle 33"/>
            <p:cNvSpPr>
              <a:spLocks noChangeArrowheads="1"/>
            </p:cNvSpPr>
            <p:nvPr/>
          </p:nvSpPr>
          <p:spPr bwMode="auto">
            <a:xfrm>
              <a:off x="30" y="2836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Car without muffler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46" name="Rectangle 34"/>
            <p:cNvSpPr>
              <a:spLocks noChangeArrowheads="1"/>
            </p:cNvSpPr>
            <p:nvPr/>
          </p:nvSpPr>
          <p:spPr bwMode="auto">
            <a:xfrm>
              <a:off x="1609" y="2836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 × 10</a:t>
              </a:r>
              <a:r>
                <a:rPr lang="en-US" sz="1200" baseline="30000">
                  <a:cs typeface="Times New Roman" pitchFamily="18" charset="0"/>
                </a:rPr>
                <a:t>-2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47" name="Rectangle 35"/>
            <p:cNvSpPr>
              <a:spLocks noChangeArrowheads="1"/>
            </p:cNvSpPr>
            <p:nvPr/>
          </p:nvSpPr>
          <p:spPr bwMode="auto">
            <a:xfrm>
              <a:off x="2607" y="2836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100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48" name="Rectangle 36"/>
            <p:cNvSpPr>
              <a:spLocks noChangeArrowheads="1"/>
            </p:cNvSpPr>
            <p:nvPr/>
          </p:nvSpPr>
          <p:spPr bwMode="auto">
            <a:xfrm>
              <a:off x="30" y="3239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Live rock concert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49" name="Rectangle 37"/>
            <p:cNvSpPr>
              <a:spLocks noChangeArrowheads="1"/>
            </p:cNvSpPr>
            <p:nvPr/>
          </p:nvSpPr>
          <p:spPr bwMode="auto">
            <a:xfrm>
              <a:off x="1609" y="3239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50" name="Rectangle 38"/>
            <p:cNvSpPr>
              <a:spLocks noChangeArrowheads="1"/>
            </p:cNvSpPr>
            <p:nvPr/>
          </p:nvSpPr>
          <p:spPr bwMode="auto">
            <a:xfrm>
              <a:off x="2607" y="3239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120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51" name="Rectangle 39"/>
            <p:cNvSpPr>
              <a:spLocks noChangeArrowheads="1"/>
            </p:cNvSpPr>
            <p:nvPr/>
          </p:nvSpPr>
          <p:spPr bwMode="auto">
            <a:xfrm>
              <a:off x="30" y="3642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Threshold of pain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52" name="Rectangle 40"/>
            <p:cNvSpPr>
              <a:spLocks noChangeArrowheads="1"/>
            </p:cNvSpPr>
            <p:nvPr/>
          </p:nvSpPr>
          <p:spPr bwMode="auto">
            <a:xfrm>
              <a:off x="1609" y="3642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53" name="Rectangle 41"/>
            <p:cNvSpPr>
              <a:spLocks noChangeArrowheads="1"/>
            </p:cNvSpPr>
            <p:nvPr/>
          </p:nvSpPr>
          <p:spPr bwMode="auto">
            <a:xfrm>
              <a:off x="2607" y="3642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130</a:t>
              </a:r>
            </a:p>
            <a:p>
              <a:pPr algn="ctr" eaLnBrk="0" hangingPunct="0"/>
              <a:endParaRPr lang="en-US"/>
            </a:p>
          </p:txBody>
        </p: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0" y="4045"/>
              <a:ext cx="3937" cy="12"/>
              <a:chOff x="0" y="4045"/>
              <a:chExt cx="3937" cy="12"/>
            </a:xfrm>
          </p:grpSpPr>
          <p:sp>
            <p:nvSpPr>
              <p:cNvPr id="38955" name="Rectangle 43"/>
              <p:cNvSpPr>
                <a:spLocks noChangeArrowheads="1"/>
              </p:cNvSpPr>
              <p:nvPr/>
            </p:nvSpPr>
            <p:spPr bwMode="auto">
              <a:xfrm>
                <a:off x="0" y="4045"/>
                <a:ext cx="3937" cy="12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6" name="Rectangle 44"/>
              <p:cNvSpPr>
                <a:spLocks noChangeArrowheads="1"/>
              </p:cNvSpPr>
              <p:nvPr/>
            </p:nvSpPr>
            <p:spPr bwMode="auto">
              <a:xfrm>
                <a:off x="0" y="4045"/>
                <a:ext cx="3937" cy="12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pic>
        <p:nvPicPr>
          <p:cNvPr id="38957" name="Picture 45" descr="D:\PhsH\media\content\main\graphics\owner\pixel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447800" y="228600"/>
            <a:ext cx="9525" cy="9525"/>
          </a:xfrm>
          <a:prstGeom prst="rect">
            <a:avLst/>
          </a:prstGeom>
          <a:noFill/>
        </p:spPr>
      </p:pic>
      <p:sp>
        <p:nvSpPr>
          <p:cNvPr id="48" name="Rectangle 47"/>
          <p:cNvSpPr/>
          <p:nvPr/>
        </p:nvSpPr>
        <p:spPr>
          <a:xfrm>
            <a:off x="1143000" y="0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Typical 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Sound Intensities and Intensity Levels Relative to the Threshold of Hearing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1579"/>
            <a:ext cx="8229600" cy="1143000"/>
          </a:xfrm>
        </p:spPr>
        <p:txBody>
          <a:bodyPr/>
          <a:lstStyle/>
          <a:p>
            <a:r>
              <a:rPr lang="en-US" altLang="en-US" b="1" dirty="0" smtClean="0"/>
              <a:t>The </a:t>
            </a:r>
            <a:r>
              <a:rPr lang="en-US" altLang="en-US" b="1" dirty="0"/>
              <a:t>Doppler Effect</a:t>
            </a: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4191000" cy="2928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447800"/>
            <a:ext cx="420610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838200" y="45720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Doppler effect</a:t>
            </a:r>
            <a:r>
              <a:rPr lang="en-US" dirty="0" smtClean="0"/>
              <a:t> is the change in frequency or pitch of a wave for an observer moving relative to its source.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r>
              <a:rPr lang="en-US" altLang="en-US" sz="4000" dirty="0" smtClean="0"/>
              <a:t>Source Moving Towards Observer</a:t>
            </a:r>
            <a:endParaRPr lang="en-US" sz="40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36766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63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Source Moving Towards Observer</a:t>
            </a:r>
          </a:p>
        </p:txBody>
      </p:sp>
      <p:pic>
        <p:nvPicPr>
          <p:cNvPr id="8196" name="Picture 4" descr="fig16_3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981200"/>
            <a:ext cx="3443288" cy="3586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Source Moving Towards Observer</a:t>
            </a:r>
          </a:p>
        </p:txBody>
      </p:sp>
      <p:pic>
        <p:nvPicPr>
          <p:cNvPr id="14339" name="Picture 3" descr="fig16_3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981200"/>
            <a:ext cx="3443288" cy="3586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Nature of Waves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6096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Wave is a traveling disturbance.  Wave carries energy from place to place. There are two basic types of waves: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1447800"/>
            <a:ext cx="403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Transverse waves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29200" y="1447800"/>
            <a:ext cx="3076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Longitudinal Waves</a:t>
            </a:r>
            <a:endParaRPr lang="en-US" dirty="0"/>
          </a:p>
        </p:txBody>
      </p:sp>
      <p:pic>
        <p:nvPicPr>
          <p:cNvPr id="8" name="Picture 3" descr="fig16_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905000"/>
            <a:ext cx="2057400" cy="287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4734342"/>
            <a:ext cx="4038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The disturbance is perpendicular to the direction of travel of the wave.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Examples: Light wave, waves on a guitar string. </a:t>
            </a:r>
            <a:endParaRPr lang="en-US" dirty="0"/>
          </a:p>
        </p:txBody>
      </p:sp>
      <p:pic>
        <p:nvPicPr>
          <p:cNvPr id="10" name="Picture 3" descr="fig16_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133600"/>
            <a:ext cx="3254445" cy="261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572000" y="50292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The disturbance is parallel to the direction of travel of the wave.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Example: Sound wave in air.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 build="p"/>
      <p:bldP spid="9" grpId="0" build="p"/>
      <p:bldP spid="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Source Moving Towards Observer</a:t>
            </a:r>
          </a:p>
        </p:txBody>
      </p:sp>
      <p:pic>
        <p:nvPicPr>
          <p:cNvPr id="14339" name="Picture 3" descr="fig16_3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981200"/>
            <a:ext cx="3443288" cy="3586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057983"/>
              </p:ext>
            </p:extLst>
          </p:nvPr>
        </p:nvGraphicFramePr>
        <p:xfrm>
          <a:off x="5334000" y="5486400"/>
          <a:ext cx="2257425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4" imgW="1040948" imgH="482391" progId="Equation.3">
                  <p:embed/>
                </p:oleObj>
              </mc:Choice>
              <mc:Fallback>
                <p:oleObj name="Equation" r:id="rId4" imgW="1040948" imgH="482391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486400"/>
                        <a:ext cx="2257425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64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Source Moving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743200" y="1752600"/>
          <a:ext cx="2809875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1054100" imgH="482600" progId="Equation.3">
                  <p:embed/>
                </p:oleObj>
              </mc:Choice>
              <mc:Fallback>
                <p:oleObj name="Equation" r:id="rId3" imgW="1054100" imgH="482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752600"/>
                        <a:ext cx="2809875" cy="1290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143000" y="3429000"/>
            <a:ext cx="7162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….when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the source moves towards the observer.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 smtClean="0">
                <a:latin typeface="Times New Roman" pitchFamily="18" charset="0"/>
                <a:cs typeface="Times New Roman" pitchFamily="18" charset="0"/>
              </a:rPr>
              <a:t>s  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.… when the source moves away from the observer.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Moving Observer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200400" y="2586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981200" y="1524000"/>
          <a:ext cx="5476875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Bitmap Image" r:id="rId3" imgW="2809524" imgH="1838095" progId="PBrush">
                  <p:embed/>
                </p:oleObj>
              </mc:Choice>
              <mc:Fallback>
                <p:oleObj name="Bitmap Image" r:id="rId3" imgW="2809524" imgH="1838095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5476875" cy="358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Moving Observer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200400" y="2586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981200" y="1524000"/>
          <a:ext cx="5476875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Bitmap Image" r:id="rId3" imgW="2809524" imgH="1838095" progId="PBrush">
                  <p:embed/>
                </p:oleObj>
              </mc:Choice>
              <mc:Fallback>
                <p:oleObj name="Bitmap Image" r:id="rId3" imgW="2809524" imgH="1838095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5476875" cy="358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043363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333750" y="5132388"/>
          <a:ext cx="223837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5" imgW="1002865" imgH="431613" progId="Equation.3">
                  <p:embed/>
                </p:oleObj>
              </mc:Choice>
              <mc:Fallback>
                <p:oleObj name="Equation" r:id="rId5" imgW="1002865" imgH="43161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5132388"/>
                        <a:ext cx="2238375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Moving Observer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043363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209800" y="1905000"/>
          <a:ext cx="4033838" cy="174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r:id="rId3" imgW="1054100" imgH="457200" progId="Equation.3">
                  <p:embed/>
                </p:oleObj>
              </mc:Choice>
              <mc:Fallback>
                <p:oleObj r:id="rId3" imgW="10541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05000"/>
                        <a:ext cx="4033838" cy="174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7696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In the above equation +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is used when the observer moves towards the source and –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is used when the observer moves away from the source.</a:t>
            </a:r>
            <a:r>
              <a:rPr lang="en-US" altLang="en-US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Doppler Effect</a:t>
            </a:r>
            <a:br>
              <a:rPr lang="en-US" altLang="en-US"/>
            </a:br>
            <a:r>
              <a:rPr lang="en-US" altLang="en-US"/>
              <a:t>General Case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043363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743200" y="1828800"/>
          <a:ext cx="3348038" cy="1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r:id="rId3" imgW="1054100" imgH="482600" progId="Equation.3">
                  <p:embed/>
                </p:oleObj>
              </mc:Choice>
              <mc:Fallback>
                <p:oleObj r:id="rId3" imgW="1054100" imgH="482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828800"/>
                        <a:ext cx="3348038" cy="1538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458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is used when the observer moves towards the source,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is used when the observer moves away from the source,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is used when the source moves towards the observer, and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is used when the source moves away from the observer.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164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8153400" cy="1143000"/>
          </a:xfrm>
        </p:spPr>
        <p:txBody>
          <a:bodyPr/>
          <a:lstStyle/>
          <a:p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Application of Doppler Effect</a:t>
            </a:r>
            <a:br>
              <a:rPr lang="en-US" altLang="en-US" b="1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>
                <a:solidFill>
                  <a:srgbClr val="000000"/>
                </a:solidFill>
                <a:cs typeface="Arial" charset="0"/>
              </a:rPr>
              <a:t>Nexrad: </a:t>
            </a:r>
            <a:r>
              <a:rPr lang="en-US" altLang="en-US">
                <a:solidFill>
                  <a:srgbClr val="000000"/>
                </a:solidFill>
                <a:cs typeface="Arial" charset="0"/>
              </a:rPr>
              <a:t>Nex</a:t>
            </a:r>
            <a:r>
              <a:rPr lang="en-US" altLang="en-US" b="1">
                <a:solidFill>
                  <a:srgbClr val="000000"/>
                </a:solidFill>
                <a:cs typeface="Arial" charset="0"/>
              </a:rPr>
              <a:t>t Generation Weather </a:t>
            </a:r>
            <a:r>
              <a:rPr lang="en-US" altLang="en-US">
                <a:solidFill>
                  <a:srgbClr val="000000"/>
                </a:solidFill>
                <a:cs typeface="Arial" charset="0"/>
              </a:rPr>
              <a:t>Rad</a:t>
            </a:r>
            <a:r>
              <a:rPr lang="en-US" altLang="en-US" b="1">
                <a:solidFill>
                  <a:srgbClr val="000000"/>
                </a:solidFill>
                <a:cs typeface="Arial" charset="0"/>
              </a:rPr>
              <a:t>ar</a:t>
            </a:r>
            <a:br>
              <a:rPr lang="en-US" altLang="en-US" b="1">
                <a:solidFill>
                  <a:srgbClr val="000000"/>
                </a:solidFill>
                <a:cs typeface="Arial" charset="0"/>
              </a:rPr>
            </a:br>
            <a:endParaRPr lang="en-US" altLang="en-US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400175" y="1938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484" name="Picture 4" descr="D:\PhsH\media\content\main\graphics\illustr\ch16\fig16_32.g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67000"/>
            <a:ext cx="6343650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9999"/>
                </a:solidFill>
                <a:cs typeface="Arial" charset="0"/>
              </a:rPr>
              <a:t>Applications </a:t>
            </a:r>
            <a:r>
              <a:rPr lang="en-US" altLang="en-US" b="1" dirty="0">
                <a:solidFill>
                  <a:srgbClr val="009999"/>
                </a:solidFill>
                <a:cs typeface="Arial" charset="0"/>
              </a:rPr>
              <a:t>of Sound in Medicine</a:t>
            </a:r>
            <a:r>
              <a:rPr lang="en-US" alt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altLang="en-US" b="1" dirty="0">
                <a:solidFill>
                  <a:srgbClr val="000000"/>
                </a:solidFill>
                <a:cs typeface="Times New Roman" pitchFamily="18" charset="0"/>
              </a:rPr>
            </a:br>
            <a:endParaRPr lang="en-US" alt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5800" y="2133600"/>
            <a:ext cx="77724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 dirty="0">
                <a:cs typeface="Times New Roman" pitchFamily="18" charset="0"/>
              </a:rPr>
              <a:t>Ultrasonic Scanner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 dirty="0">
                <a:cs typeface="Times New Roman" pitchFamily="18" charset="0"/>
              </a:rPr>
              <a:t>The </a:t>
            </a:r>
            <a:r>
              <a:rPr lang="en-US" altLang="en-US" b="1" dirty="0" err="1">
                <a:cs typeface="Times New Roman" pitchFamily="18" charset="0"/>
              </a:rPr>
              <a:t>cavitron</a:t>
            </a:r>
            <a:r>
              <a:rPr lang="en-US" altLang="en-US" b="1" dirty="0">
                <a:cs typeface="Times New Roman" pitchFamily="18" charset="0"/>
              </a:rPr>
              <a:t> ultrasonic surgical aspirator (CUSA)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 dirty="0">
                <a:cs typeface="Times New Roman" pitchFamily="18" charset="0"/>
              </a:rPr>
              <a:t>Bloodless surgery:  High-intensity focused ultrasound (HIFU)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 dirty="0">
                <a:cs typeface="Times New Roman" pitchFamily="18" charset="0"/>
              </a:rPr>
              <a:t>The Doppler flow meter</a:t>
            </a:r>
            <a:endParaRPr lang="en-US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00"/>
                </a:solidFill>
                <a:cs typeface="Times New Roman" pitchFamily="18" charset="0"/>
              </a:rPr>
              <a:t>Ultrasonic Scanner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252788" y="1500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2535" name="Picture 7" descr="nfg03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905000"/>
            <a:ext cx="5715000" cy="2209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1143000"/>
          </a:xfrm>
        </p:spPr>
        <p:txBody>
          <a:bodyPr/>
          <a:lstStyle/>
          <a:p>
            <a:r>
              <a:rPr lang="en-US" altLang="en-US" sz="4000" dirty="0">
                <a:cs typeface="Times New Roman" pitchFamily="18" charset="0"/>
              </a:rPr>
              <a:t>The </a:t>
            </a:r>
            <a:r>
              <a:rPr lang="en-US" altLang="en-US" sz="4000" dirty="0" err="1">
                <a:cs typeface="Times New Roman" pitchFamily="18" charset="0"/>
              </a:rPr>
              <a:t>cavitron</a:t>
            </a:r>
            <a:r>
              <a:rPr lang="en-US" altLang="en-US" sz="4000" dirty="0">
                <a:cs typeface="Times New Roman" pitchFamily="18" charset="0"/>
              </a:rPr>
              <a:t> ultrasonic surgical aspirator</a:t>
            </a:r>
            <a:r>
              <a:rPr lang="en-US" altLang="en-US" sz="4000" dirty="0"/>
              <a:t> (CUSA)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228975" y="1709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5604" name="Picture 4" descr="D:\PhsH\media\content\main\graphics\illustr\ch16\fig16_35.g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2971800" cy="380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14400" y="5334000"/>
            <a:ext cx="792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Neurosurgeons use a </a:t>
            </a:r>
            <a:r>
              <a:rPr lang="en-US" altLang="en-US" dirty="0" err="1">
                <a:solidFill>
                  <a:srgbClr val="000000"/>
                </a:solidFill>
                <a:cs typeface="Times New Roman" pitchFamily="18" charset="0"/>
              </a:rPr>
              <a:t>cavitron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ultrasonic surgical aspirator (CUSA) to “cut out” brain tumors without adversely affecting the surrounding healthy tissue.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Waves</a:t>
            </a:r>
          </a:p>
        </p:txBody>
      </p:sp>
      <p:pic>
        <p:nvPicPr>
          <p:cNvPr id="14341" name="Picture 5" descr="fig16_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81200"/>
            <a:ext cx="3074988" cy="242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33400" y="4800600"/>
            <a:ext cx="7924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Water waves are partly transverse and longitudinal.</a:t>
            </a:r>
          </a:p>
          <a:p>
            <a:pPr>
              <a:spcBef>
                <a:spcPct val="50000"/>
              </a:spcBef>
            </a:pPr>
            <a:r>
              <a:rPr lang="en-US" dirty="0" err="1" smtClean="0">
                <a:hlinkClick r:id="rId3"/>
              </a:rPr>
              <a:t>Dominoe</a:t>
            </a:r>
            <a:r>
              <a:rPr lang="en-US" dirty="0" smtClean="0">
                <a:hlinkClick r:id="rId3"/>
              </a:rPr>
              <a:t> </a:t>
            </a:r>
            <a:r>
              <a:rPr lang="en-US" dirty="0" smtClean="0">
                <a:hlinkClick r:id="rId3"/>
              </a:rPr>
              <a:t>Toppling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>
                <a:hlinkClick r:id="rId4"/>
              </a:rPr>
              <a:t>Human wave at a sport stadium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chemeClr val="tx1"/>
                </a:solidFill>
              </a:rPr>
              <a:t>Bloodless surgery  </a:t>
            </a:r>
            <a:br>
              <a:rPr lang="en-US" altLang="en-US" sz="4000" b="1">
                <a:solidFill>
                  <a:schemeClr val="tx1"/>
                </a:solidFill>
              </a:rPr>
            </a:br>
            <a:r>
              <a:rPr lang="en-US" altLang="en-US" sz="4000" b="1">
                <a:solidFill>
                  <a:schemeClr val="tx1"/>
                </a:solidFill>
              </a:rPr>
              <a:t>High-intensity focused ultrasound (HIFU)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09600" y="2057400"/>
            <a:ext cx="7696200" cy="421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Another application of ultrasound is in a new type of bloodless surgery, which can eliminate abnormal cells, such as those in benign hyperplasia of the prostate gland.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This technique is known as HIFU (</a:t>
            </a:r>
            <a:r>
              <a:rPr lang="en-US" altLang="en-US" b="1"/>
              <a:t>h</a:t>
            </a:r>
            <a:r>
              <a:rPr lang="en-US" altLang="en-US"/>
              <a:t>igh-</a:t>
            </a:r>
            <a:r>
              <a:rPr lang="en-US" altLang="en-US" b="1"/>
              <a:t>i</a:t>
            </a:r>
            <a:r>
              <a:rPr lang="en-US" altLang="en-US"/>
              <a:t>ntensity </a:t>
            </a:r>
            <a:r>
              <a:rPr lang="en-US" altLang="en-US" b="1"/>
              <a:t>f</a:t>
            </a:r>
            <a:r>
              <a:rPr lang="en-US" altLang="en-US"/>
              <a:t>ocused </a:t>
            </a:r>
            <a:r>
              <a:rPr lang="en-US" altLang="en-US" b="1"/>
              <a:t>u</a:t>
            </a:r>
            <a:r>
              <a:rPr lang="en-US" altLang="en-US"/>
              <a:t>ltrasound). It is analogous to focusing the sun’s electromagnetic waves by using a magnifying glass and producing a small region where the energy carried by the waves can cause localized heating. Ultrasonic waves can be used in a similar fashion.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The waves enter directly through the skin and come into focus inside the body over a region that is sufficiently well defined to be surgically useful. Within this region the energy of the waves causes localized heating, leading to a temperature of about 56 °C (normal body temperature is 37 °C), which is sufficient to kill abnormal cells. The killed cells are eventually removed by the body’s natural processes.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Doppler Flow Meter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200400" y="2190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6628" name="Picture 4" descr="D:\PhsH\media\content\main\graphics\illustr\ch16\fig16_36.g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90750"/>
            <a:ext cx="3505200" cy="316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990600" y="5715000"/>
            <a:ext cx="723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cs typeface="Times New Roman" pitchFamily="18" charset="0"/>
              </a:rPr>
              <a:t>A Doppler flow meter measures the speed of red blood cells.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Periodic Waves: waves that repeat</a:t>
            </a:r>
            <a:endParaRPr lang="en-US" sz="4000" b="1" dirty="0">
              <a:solidFill>
                <a:srgbClr val="009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4800" y="3657600"/>
            <a:ext cx="8610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The </a:t>
            </a:r>
            <a:r>
              <a:rPr lang="en-US" b="1" i="1" dirty="0"/>
              <a:t>amplitude,</a:t>
            </a:r>
            <a:r>
              <a:rPr lang="en-US" i="1" dirty="0"/>
              <a:t> A</a:t>
            </a:r>
            <a:r>
              <a:rPr lang="en-US" dirty="0"/>
              <a:t> is the maximum disturbance. </a:t>
            </a:r>
          </a:p>
          <a:p>
            <a:r>
              <a:rPr lang="en-US" dirty="0"/>
              <a:t>The </a:t>
            </a:r>
            <a:r>
              <a:rPr lang="en-US" b="1" i="1" dirty="0"/>
              <a:t>wavelength,</a:t>
            </a:r>
            <a:r>
              <a:rPr lang="en-US" i="1" dirty="0"/>
              <a:t> </a:t>
            </a:r>
            <a:r>
              <a:rPr lang="el-GR" i="1" dirty="0">
                <a:cs typeface="Times New Roman" panose="02020603050405020304" pitchFamily="18" charset="0"/>
              </a:rPr>
              <a:t>λ</a:t>
            </a:r>
            <a:r>
              <a:rPr lang="en-US" dirty="0"/>
              <a:t>  is the horizontal length of one cycle of the wave.</a:t>
            </a:r>
          </a:p>
          <a:p>
            <a:r>
              <a:rPr lang="en-US" dirty="0"/>
              <a:t>The </a:t>
            </a:r>
            <a:r>
              <a:rPr lang="en-US" b="1" i="1" dirty="0"/>
              <a:t>period,</a:t>
            </a:r>
            <a:r>
              <a:rPr lang="en-US" i="1" dirty="0"/>
              <a:t> T</a:t>
            </a:r>
            <a:r>
              <a:rPr lang="en-US" dirty="0"/>
              <a:t> is the time required for one complete up/down cycle of the </a:t>
            </a:r>
            <a:r>
              <a:rPr lang="en-US" dirty="0" smtClean="0"/>
              <a:t>wave.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frequency, </a:t>
            </a:r>
            <a:r>
              <a:rPr lang="en-US" dirty="0" smtClean="0"/>
              <a:t>f is the number of waves per unit time, f=1/T.</a:t>
            </a:r>
          </a:p>
          <a:p>
            <a:endParaRPr lang="en-US" dirty="0" smtClean="0"/>
          </a:p>
          <a:p>
            <a:r>
              <a:rPr lang="en-US" dirty="0" smtClean="0"/>
              <a:t>Wave Speed = </a:t>
            </a:r>
            <a:endParaRPr lang="en-US" dirty="0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4278086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219200"/>
            <a:ext cx="4030824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math0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5715000"/>
            <a:ext cx="2438400" cy="750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The </a:t>
            </a:r>
            <a:r>
              <a:rPr lang="en-US" sz="4000" b="1" dirty="0"/>
              <a:t>Speed of a Wave on a String</a:t>
            </a:r>
            <a:r>
              <a:rPr lang="en-US" sz="4000" dirty="0"/>
              <a:t> </a:t>
            </a:r>
          </a:p>
        </p:txBody>
      </p:sp>
      <p:pic>
        <p:nvPicPr>
          <p:cNvPr id="43011" name="Picture 3" descr="Plucking a guitar string generates transverse waves.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2209800"/>
            <a:ext cx="2667000" cy="283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358711"/>
              </p:ext>
            </p:extLst>
          </p:nvPr>
        </p:nvGraphicFramePr>
        <p:xfrm>
          <a:off x="1143000" y="5385533"/>
          <a:ext cx="1219200" cy="1086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Equation" r:id="rId4" imgW="520474" imgH="469696" progId="Equation.3">
                  <p:embed/>
                </p:oleObj>
              </mc:Choice>
              <mc:Fallback>
                <p:oleObj name="Equation" r:id="rId4" imgW="520474" imgH="469696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85533"/>
                        <a:ext cx="1219200" cy="10861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38362"/>
            <a:ext cx="3876675" cy="25812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00400" y="5486400"/>
                <a:ext cx="4913461" cy="998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Cambria Math"/>
                  </a:rPr>
                  <a:t>T = </a:t>
                </a:r>
                <a:r>
                  <a:rPr lang="en-US" sz="2000" dirty="0" smtClean="0">
                    <a:latin typeface="Cambria Math"/>
                  </a:rPr>
                  <a:t>Tension provided by the hanging mass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𝜇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𝑚𝑎𝑠𝑠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𝑙𝑒𝑛𝑔𝑡h</m:t>
                        </m:r>
                      </m:den>
                    </m:f>
                  </m:oMath>
                </a14:m>
                <a:r>
                  <a:rPr lang="en-US" dirty="0" smtClean="0"/>
                  <a:t>, of the string.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486400"/>
                <a:ext cx="4913461" cy="998030"/>
              </a:xfrm>
              <a:prstGeom prst="rect">
                <a:avLst/>
              </a:prstGeom>
              <a:blipFill rotWithShape="1">
                <a:blip r:embed="rId7"/>
                <a:stretch>
                  <a:fillRect l="-1861" t="-4878" r="-372" b="-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>The 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>Nature of Sound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7848600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Longitudinal Sound Waves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Sound</a:t>
            </a:r>
            <a:r>
              <a:rPr lang="en-US" dirty="0">
                <a:cs typeface="Times New Roman" pitchFamily="18" charset="0"/>
              </a:rPr>
              <a:t> in air is a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longitudinal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wave</a:t>
            </a:r>
            <a:r>
              <a:rPr lang="en-US" dirty="0">
                <a:cs typeface="Times New Roman" pitchFamily="18" charset="0"/>
              </a:rPr>
              <a:t> that is created by a vibrating object, such as a guitar string, the human vocal cords, or the diaphragm of a loudspeaker.</a:t>
            </a:r>
            <a:endParaRPr lang="en-US" dirty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700213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5365" name="Picture 5" descr="D:\PhsH\media\content\main\graphics\illustr\ch16\fig16_12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28600" y="3352800"/>
            <a:ext cx="5743575" cy="23050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914400" y="57912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>Sound cannot propagate in a vacuum.</a:t>
            </a:r>
            <a:br>
              <a:rPr lang="en-US" b="1" dirty="0" smtClean="0">
                <a:solidFill>
                  <a:srgbClr val="009999"/>
                </a:solidFill>
                <a:latin typeface="Arial" charset="0"/>
                <a:cs typeface="Times New Roman" pitchFamily="18" charset="0"/>
              </a:rPr>
            </a:br>
            <a:r>
              <a:rPr lang="en-US" dirty="0" smtClean="0">
                <a:hlinkClick r:id="rId4"/>
              </a:rPr>
              <a:t>Bell in a vacuum</a:t>
            </a:r>
            <a:endParaRPr lang="en-US" dirty="0"/>
          </a:p>
        </p:txBody>
      </p:sp>
      <p:pic>
        <p:nvPicPr>
          <p:cNvPr id="7" name="Picture 4" descr="D:\PhsH\media\content\main\graphics\illustr\ch16\fig16_13.gif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6168088" y="3352800"/>
            <a:ext cx="2975912" cy="196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How do we hear?</a:t>
            </a:r>
          </a:p>
        </p:txBody>
      </p:sp>
      <p:pic>
        <p:nvPicPr>
          <p:cNvPr id="19460" name="Picture 4" descr="D:\PhsH\media\content\main\graphics\illustr\ch16\fig16_14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895600" y="1981200"/>
            <a:ext cx="3362325" cy="330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Wave Picture 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647950" y="1838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8436" name="Picture 4" descr="D:\PhsH\media\content\main\graphics\illustr\ch16\fig16_18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438400" y="2438400"/>
            <a:ext cx="3848100" cy="318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>The Frequency of a Sound Wave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1000" y="2201863"/>
            <a:ext cx="8610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Audible Range: 20 Hz ----- 20,000 Hz.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Infrasonic waves: Sound waves with frequencies &lt; 20 Hz.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Rhinoceroses use infrasonic frequencies as low as 5 Hz to call one another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Ultrasonic waves:  Sound waves with frequencies &gt; 20,000 Hz.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Bats use ultrasonic frequencies up to 100 kHz for locating their food sources and navigating.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883</Words>
  <Application>Microsoft Office PowerPoint</Application>
  <PresentationFormat>On-screen Show (4:3)</PresentationFormat>
  <Paragraphs>161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Arial Unicode MS</vt:lpstr>
      <vt:lpstr>Cambria Math</vt:lpstr>
      <vt:lpstr>inherit</vt:lpstr>
      <vt:lpstr>Symbol</vt:lpstr>
      <vt:lpstr>Times New Roman</vt:lpstr>
      <vt:lpstr>Default Design</vt:lpstr>
      <vt:lpstr>Equation</vt:lpstr>
      <vt:lpstr>Bitmap Image</vt:lpstr>
      <vt:lpstr>Equation.3</vt:lpstr>
      <vt:lpstr>C H A P T E R   17 Waves and Sound </vt:lpstr>
      <vt:lpstr>The Nature of Waves </vt:lpstr>
      <vt:lpstr>Water Waves</vt:lpstr>
      <vt:lpstr>Periodic Waves: waves that repeat</vt:lpstr>
      <vt:lpstr>The Speed of a Wave on a String </vt:lpstr>
      <vt:lpstr>The Nature of Sound </vt:lpstr>
      <vt:lpstr>How do we hear?</vt:lpstr>
      <vt:lpstr>Wave Picture </vt:lpstr>
      <vt:lpstr>The Frequency of a Sound Wave </vt:lpstr>
      <vt:lpstr>Objective and Subjective properties of sound</vt:lpstr>
      <vt:lpstr>Speed of Sound in an ideal gas  </vt:lpstr>
      <vt:lpstr>Sound Intensity</vt:lpstr>
      <vt:lpstr>Human Ear and Sensitivity</vt:lpstr>
      <vt:lpstr>Decibels </vt:lpstr>
      <vt:lpstr>PowerPoint Presentation</vt:lpstr>
      <vt:lpstr>The Doppler Effect</vt:lpstr>
      <vt:lpstr>Source Moving Towards Observer</vt:lpstr>
      <vt:lpstr>Source Moving Towards Observer</vt:lpstr>
      <vt:lpstr>Source Moving Towards Observer</vt:lpstr>
      <vt:lpstr>Source Moving Towards Observer</vt:lpstr>
      <vt:lpstr>Source Moving</vt:lpstr>
      <vt:lpstr>Moving Observer</vt:lpstr>
      <vt:lpstr>Moving Observer</vt:lpstr>
      <vt:lpstr>Moving Observer</vt:lpstr>
      <vt:lpstr>Doppler Effect General Case</vt:lpstr>
      <vt:lpstr>Application of Doppler Effect Nexrad: Next Generation Weather Radar </vt:lpstr>
      <vt:lpstr>Applications of Sound in Medicine  </vt:lpstr>
      <vt:lpstr>Ultrasonic Scanner</vt:lpstr>
      <vt:lpstr>The cavitron ultrasonic surgical aspirator (CUSA)</vt:lpstr>
      <vt:lpstr>Bloodless surgery   High-intensity focused ultrasound (HIFU)</vt:lpstr>
      <vt:lpstr>Doppler Flow Meter</vt:lpstr>
    </vt:vector>
  </TitlesOfParts>
  <Company>Winthrop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mahesp</dc:creator>
  <cp:lastModifiedBy>Maheswaranathan, Ponn</cp:lastModifiedBy>
  <cp:revision>24</cp:revision>
  <dcterms:created xsi:type="dcterms:W3CDTF">2004-01-14T02:31:01Z</dcterms:created>
  <dcterms:modified xsi:type="dcterms:W3CDTF">2019-11-11T17:25:07Z</dcterms:modified>
</cp:coreProperties>
</file>