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7" r:id="rId2"/>
    <p:sldId id="286" r:id="rId3"/>
    <p:sldId id="312" r:id="rId4"/>
    <p:sldId id="264" r:id="rId5"/>
    <p:sldId id="311" r:id="rId6"/>
    <p:sldId id="306" r:id="rId7"/>
    <p:sldId id="313" r:id="rId8"/>
    <p:sldId id="297" r:id="rId9"/>
    <p:sldId id="309" r:id="rId10"/>
    <p:sldId id="307" r:id="rId1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613" autoAdjust="0"/>
    <p:restoredTop sz="90841"/>
  </p:normalViewPr>
  <p:slideViewPr>
    <p:cSldViewPr>
      <p:cViewPr varScale="1">
        <p:scale>
          <a:sx n="101" d="100"/>
          <a:sy n="101" d="100"/>
        </p:scale>
        <p:origin x="151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1928773-1F9A-49FB-8C6E-E48A54BCEE09}" type="slidenum">
              <a:rPr lang="en-US" altLang="en-US"/>
              <a:pPr>
                <a:defRPr/>
              </a:pPr>
              <a:t>‹#›</a:t>
            </a:fld>
            <a:endParaRPr lang="en-US" altLang="en-US"/>
          </a:p>
        </p:txBody>
      </p:sp>
    </p:spTree>
    <p:extLst>
      <p:ext uri="{BB962C8B-B14F-4D97-AF65-F5344CB8AC3E}">
        <p14:creationId xmlns:p14="http://schemas.microsoft.com/office/powerpoint/2010/main" val="4272704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E0A9F8D-71B9-48AE-B612-AA24AF89DE12}" type="slidenum">
              <a:rPr lang="en-US" altLang="en-US"/>
              <a:pPr>
                <a:defRPr/>
              </a:pPr>
              <a:t>‹#›</a:t>
            </a:fld>
            <a:endParaRPr lang="en-US" altLang="en-US"/>
          </a:p>
        </p:txBody>
      </p:sp>
    </p:spTree>
    <p:extLst>
      <p:ext uri="{BB962C8B-B14F-4D97-AF65-F5344CB8AC3E}">
        <p14:creationId xmlns:p14="http://schemas.microsoft.com/office/powerpoint/2010/main" val="1728838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2A99158-8060-4DD6-BB67-930FBE945938}" type="slidenum">
              <a:rPr lang="en-US" altLang="en-US"/>
              <a:pPr>
                <a:defRPr/>
              </a:pPr>
              <a:t>‹#›</a:t>
            </a:fld>
            <a:endParaRPr lang="en-US" altLang="en-US"/>
          </a:p>
        </p:txBody>
      </p:sp>
    </p:spTree>
    <p:extLst>
      <p:ext uri="{BB962C8B-B14F-4D97-AF65-F5344CB8AC3E}">
        <p14:creationId xmlns:p14="http://schemas.microsoft.com/office/powerpoint/2010/main" val="4243979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4427B07-6591-4BAB-A36A-BB3D1CDB5DE0}" type="slidenum">
              <a:rPr lang="en-US" altLang="en-US"/>
              <a:pPr>
                <a:defRPr/>
              </a:pPr>
              <a:t>‹#›</a:t>
            </a:fld>
            <a:endParaRPr lang="en-US" altLang="en-US"/>
          </a:p>
        </p:txBody>
      </p:sp>
    </p:spTree>
    <p:extLst>
      <p:ext uri="{BB962C8B-B14F-4D97-AF65-F5344CB8AC3E}">
        <p14:creationId xmlns:p14="http://schemas.microsoft.com/office/powerpoint/2010/main" val="3208219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FAB36DB-2066-48DB-A584-84A5A664DCC3}" type="slidenum">
              <a:rPr lang="en-US" altLang="en-US"/>
              <a:pPr>
                <a:defRPr/>
              </a:pPr>
              <a:t>‹#›</a:t>
            </a:fld>
            <a:endParaRPr lang="en-US" altLang="en-US"/>
          </a:p>
        </p:txBody>
      </p:sp>
    </p:spTree>
    <p:extLst>
      <p:ext uri="{BB962C8B-B14F-4D97-AF65-F5344CB8AC3E}">
        <p14:creationId xmlns:p14="http://schemas.microsoft.com/office/powerpoint/2010/main" val="1886650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DAA8165-87C5-4BDF-A9CF-C9B7EA427AB1}" type="slidenum">
              <a:rPr lang="en-US" altLang="en-US"/>
              <a:pPr>
                <a:defRPr/>
              </a:pPr>
              <a:t>‹#›</a:t>
            </a:fld>
            <a:endParaRPr lang="en-US" altLang="en-US"/>
          </a:p>
        </p:txBody>
      </p:sp>
    </p:spTree>
    <p:extLst>
      <p:ext uri="{BB962C8B-B14F-4D97-AF65-F5344CB8AC3E}">
        <p14:creationId xmlns:p14="http://schemas.microsoft.com/office/powerpoint/2010/main" val="3912447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5CA70D6E-76C6-43A7-B3F9-DD78EA34E779}" type="slidenum">
              <a:rPr lang="en-US" altLang="en-US"/>
              <a:pPr>
                <a:defRPr/>
              </a:pPr>
              <a:t>‹#›</a:t>
            </a:fld>
            <a:endParaRPr lang="en-US" altLang="en-US"/>
          </a:p>
        </p:txBody>
      </p:sp>
    </p:spTree>
    <p:extLst>
      <p:ext uri="{BB962C8B-B14F-4D97-AF65-F5344CB8AC3E}">
        <p14:creationId xmlns:p14="http://schemas.microsoft.com/office/powerpoint/2010/main" val="285778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AB8C3BC2-18D3-4F7A-AFB5-B862CB011FD1}" type="slidenum">
              <a:rPr lang="en-US" altLang="en-US"/>
              <a:pPr>
                <a:defRPr/>
              </a:pPr>
              <a:t>‹#›</a:t>
            </a:fld>
            <a:endParaRPr lang="en-US" altLang="en-US"/>
          </a:p>
        </p:txBody>
      </p:sp>
    </p:spTree>
    <p:extLst>
      <p:ext uri="{BB962C8B-B14F-4D97-AF65-F5344CB8AC3E}">
        <p14:creationId xmlns:p14="http://schemas.microsoft.com/office/powerpoint/2010/main" val="2956532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760CAC25-01E3-479F-88B3-E2B457AE087E}" type="slidenum">
              <a:rPr lang="en-US" altLang="en-US"/>
              <a:pPr>
                <a:defRPr/>
              </a:pPr>
              <a:t>‹#›</a:t>
            </a:fld>
            <a:endParaRPr lang="en-US" altLang="en-US"/>
          </a:p>
        </p:txBody>
      </p:sp>
    </p:spTree>
    <p:extLst>
      <p:ext uri="{BB962C8B-B14F-4D97-AF65-F5344CB8AC3E}">
        <p14:creationId xmlns:p14="http://schemas.microsoft.com/office/powerpoint/2010/main" val="4179722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F3B2A4D-372F-4695-A23A-6998ADECE1C0}" type="slidenum">
              <a:rPr lang="en-US" altLang="en-US"/>
              <a:pPr>
                <a:defRPr/>
              </a:pPr>
              <a:t>‹#›</a:t>
            </a:fld>
            <a:endParaRPr lang="en-US" altLang="en-US"/>
          </a:p>
        </p:txBody>
      </p:sp>
    </p:spTree>
    <p:extLst>
      <p:ext uri="{BB962C8B-B14F-4D97-AF65-F5344CB8AC3E}">
        <p14:creationId xmlns:p14="http://schemas.microsoft.com/office/powerpoint/2010/main" val="164667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E70904E-14BC-40E6-A176-6F1951568E9A}" type="slidenum">
              <a:rPr lang="en-US" altLang="en-US"/>
              <a:pPr>
                <a:defRPr/>
              </a:pPr>
              <a:t>‹#›</a:t>
            </a:fld>
            <a:endParaRPr lang="en-US" altLang="en-US"/>
          </a:p>
        </p:txBody>
      </p:sp>
    </p:spTree>
    <p:extLst>
      <p:ext uri="{BB962C8B-B14F-4D97-AF65-F5344CB8AC3E}">
        <p14:creationId xmlns:p14="http://schemas.microsoft.com/office/powerpoint/2010/main" val="293519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D1479BAB-ABFB-4744-9553-B32DC500939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24384"/>
            <a:ext cx="7772400" cy="1143000"/>
          </a:xfrm>
        </p:spPr>
        <p:txBody>
          <a:bodyPr/>
          <a:lstStyle/>
          <a:p>
            <a:pPr eaLnBrk="1" hangingPunct="1"/>
            <a:r>
              <a:rPr lang="en-US" altLang="en-US" b="1" dirty="0"/>
              <a:t>3.5 Addition of Velocities</a:t>
            </a:r>
            <a:br>
              <a:rPr lang="en-US" altLang="en-US" b="1" dirty="0"/>
            </a:br>
            <a:r>
              <a:rPr lang="en-US" altLang="en-US" b="1" dirty="0"/>
              <a:t>Relative Velocity</a:t>
            </a:r>
            <a:r>
              <a:rPr lang="en-US" altLang="en-US" dirty="0"/>
              <a:t> </a:t>
            </a:r>
          </a:p>
        </p:txBody>
      </p:sp>
      <p:sp>
        <p:nvSpPr>
          <p:cNvPr id="4099" name="Text Box 3"/>
          <p:cNvSpPr txBox="1">
            <a:spLocks noChangeArrowheads="1"/>
          </p:cNvSpPr>
          <p:nvPr/>
        </p:nvSpPr>
        <p:spPr bwMode="auto">
          <a:xfrm>
            <a:off x="990600" y="2133600"/>
            <a:ext cx="701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2400" dirty="0"/>
              <a:t>Escalator ride at a mall</a:t>
            </a:r>
          </a:p>
        </p:txBody>
      </p:sp>
      <p:graphicFrame>
        <p:nvGraphicFramePr>
          <p:cNvPr id="4100" name="Object 5"/>
          <p:cNvGraphicFramePr>
            <a:graphicFrameLocks noChangeAspect="1"/>
          </p:cNvGraphicFramePr>
          <p:nvPr/>
        </p:nvGraphicFramePr>
        <p:xfrm>
          <a:off x="2362200" y="2971800"/>
          <a:ext cx="4133850" cy="2133600"/>
        </p:xfrm>
        <a:graphic>
          <a:graphicData uri="http://schemas.openxmlformats.org/presentationml/2006/ole">
            <mc:AlternateContent xmlns:mc="http://schemas.openxmlformats.org/markup-compatibility/2006">
              <mc:Choice xmlns:v="urn:schemas-microsoft-com:vml" Requires="v">
                <p:oleObj name="Bitmap Image" r:id="rId2" imgW="4133333" imgH="2133898" progId="PBrush">
                  <p:embed/>
                </p:oleObj>
              </mc:Choice>
              <mc:Fallback>
                <p:oleObj name="Bitmap Image" r:id="rId2" imgW="4133333" imgH="2133898" progId="PBrush">
                  <p:embed/>
                  <p:pic>
                    <p:nvPicPr>
                      <p:cNvPr id="410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971800"/>
                        <a:ext cx="413385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537506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92"/>
            <a:ext cx="8763000" cy="1143000"/>
          </a:xfrm>
        </p:spPr>
        <p:txBody>
          <a:bodyPr/>
          <a:lstStyle/>
          <a:p>
            <a:r>
              <a:rPr lang="en-US" dirty="0"/>
              <a:t>Dry rear window during rain</a:t>
            </a:r>
          </a:p>
        </p:txBody>
      </p:sp>
      <p:sp>
        <p:nvSpPr>
          <p:cNvPr id="5" name="Rectangle 3"/>
          <p:cNvSpPr>
            <a:spLocks noChangeArrowheads="1"/>
          </p:cNvSpPr>
          <p:nvPr/>
        </p:nvSpPr>
        <p:spPr bwMode="auto">
          <a:xfrm>
            <a:off x="0" y="1847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itchFamily="18" charset="0"/>
                <a:ea typeface="Times New Roman" pitchFamily="18" charset="0"/>
              </a:rPr>
              <a:t> </a:t>
            </a:r>
            <a:r>
              <a:rPr kumimoji="0" lang="en-US" altLang="en-US" sz="600" b="0" i="0" u="none" strike="noStrike" cap="none" normalizeH="0" baseline="0">
                <a:ln>
                  <a:noFill/>
                </a:ln>
                <a:solidFill>
                  <a:schemeClr val="tx1"/>
                </a:solidFill>
                <a:effectLst/>
                <a:latin typeface="Times New Roman" pitchFamily="18" charset="0"/>
              </a:rPr>
              <a:t> </a:t>
            </a:r>
            <a:endParaRPr kumimoji="0" lang="en-US" altLang="en-US" sz="2400" b="0" i="0" u="none" strike="noStrike" cap="none" normalizeH="0" baseline="0">
              <a:ln>
                <a:noFill/>
              </a:ln>
              <a:solidFill>
                <a:schemeClr val="tx1"/>
              </a:solidFill>
              <a:effectLst/>
              <a:latin typeface="Times New Roman" pitchFamily="18" charset="0"/>
            </a:endParaRPr>
          </a:p>
        </p:txBody>
      </p:sp>
      <p:sp>
        <p:nvSpPr>
          <p:cNvPr id="6" name="Rectangle 5"/>
          <p:cNvSpPr/>
          <p:nvPr/>
        </p:nvSpPr>
        <p:spPr>
          <a:xfrm>
            <a:off x="0" y="1155192"/>
            <a:ext cx="8960908" cy="1569660"/>
          </a:xfrm>
          <a:prstGeom prst="rect">
            <a:avLst/>
          </a:prstGeom>
        </p:spPr>
        <p:txBody>
          <a:bodyPr wrap="square">
            <a:spAutoFit/>
          </a:bodyPr>
          <a:lstStyle/>
          <a:p>
            <a:pPr lvl="0" eaLnBrk="0" hangingPunct="0"/>
            <a:r>
              <a:rPr lang="en-US" altLang="en-US" dirty="0">
                <a:ea typeface="Times New Roman" pitchFamily="18" charset="0"/>
              </a:rPr>
              <a:t>While driving a car, have you ever noticed that the rear window sometimes remains dry, even though rain is falling? </a:t>
            </a:r>
          </a:p>
          <a:p>
            <a:pPr lvl="0" eaLnBrk="0" hangingPunct="0"/>
            <a:endParaRPr lang="en-US" altLang="en-US" dirty="0">
              <a:ea typeface="Times New Roman" pitchFamily="18" charset="0"/>
            </a:endParaRPr>
          </a:p>
          <a:p>
            <a:pPr lvl="0" eaLnBrk="0" hangingPunct="0"/>
            <a:r>
              <a:rPr lang="en-US" altLang="en-US" dirty="0">
                <a:ea typeface="Times New Roman" pitchFamily="18" charset="0"/>
              </a:rPr>
              <a:t>This phenomenon is a consequence of relative velocity. </a:t>
            </a:r>
            <a:endParaRPr lang="en-US" altLang="en-US" sz="800" dirty="0"/>
          </a:p>
        </p:txBody>
      </p:sp>
      <p:sp>
        <p:nvSpPr>
          <p:cNvPr id="3" name="Rectangle 2">
            <a:extLst>
              <a:ext uri="{FF2B5EF4-FFF2-40B4-BE49-F238E27FC236}">
                <a16:creationId xmlns:a16="http://schemas.microsoft.com/office/drawing/2014/main" id="{7E6B6F32-7086-4DD0-F6CD-A6957D76B876}"/>
              </a:ext>
            </a:extLst>
          </p:cNvPr>
          <p:cNvSpPr/>
          <p:nvPr/>
        </p:nvSpPr>
        <p:spPr>
          <a:xfrm>
            <a:off x="16476" y="3083022"/>
            <a:ext cx="8960908" cy="1569660"/>
          </a:xfrm>
          <a:prstGeom prst="rect">
            <a:avLst/>
          </a:prstGeom>
        </p:spPr>
        <p:txBody>
          <a:bodyPr wrap="square">
            <a:spAutoFit/>
          </a:bodyPr>
          <a:lstStyle/>
          <a:p>
            <a:pPr lvl="0" eaLnBrk="0" hangingPunct="0"/>
            <a:r>
              <a:rPr lang="en-US" altLang="en-US" dirty="0">
                <a:ea typeface="Times New Roman" pitchFamily="18" charset="0"/>
              </a:rPr>
              <a:t>A driver determines that he needs a minimum speed of 20 m/s to avoid wetting the rear window. If the rain is falling relative to ground at 10 m/s vertically, calculate the angle of the rear window makes with the vertical, </a:t>
            </a:r>
            <a:r>
              <a:rPr lang="en-US" altLang="en-US" dirty="0" err="1">
                <a:ea typeface="Times New Roman" pitchFamily="18" charset="0"/>
              </a:rPr>
              <a:t>θ</a:t>
            </a:r>
            <a:r>
              <a:rPr lang="en-US" altLang="en-US" baseline="-30000" dirty="0" err="1">
                <a:ea typeface="Times New Roman" pitchFamily="18" charset="0"/>
              </a:rPr>
              <a:t>w</a:t>
            </a:r>
            <a:r>
              <a:rPr lang="en-US" altLang="en-US" dirty="0">
                <a:ea typeface="Times New Roman" pitchFamily="18" charset="0"/>
              </a:rPr>
              <a:t>. </a:t>
            </a:r>
            <a:endParaRPr lang="en-US" altLang="en-US" sz="800" dirty="0"/>
          </a:p>
        </p:txBody>
      </p:sp>
      <p:pic>
        <p:nvPicPr>
          <p:cNvPr id="4" name="Picture 1">
            <a:extLst>
              <a:ext uri="{FF2B5EF4-FFF2-40B4-BE49-F238E27FC236}">
                <a16:creationId xmlns:a16="http://schemas.microsoft.com/office/drawing/2014/main" id="{F3204893-D592-43FD-9278-5FBF96BEC21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5054112"/>
            <a:ext cx="2495550" cy="139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4229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Grp="1" noChangeArrowheads="1"/>
          </p:cNvSpPr>
          <p:nvPr>
            <p:ph type="title"/>
          </p:nvPr>
        </p:nvSpPr>
        <p:spPr/>
        <p:txBody>
          <a:bodyPr/>
          <a:lstStyle/>
          <a:p>
            <a:pPr eaLnBrk="1" hangingPunct="1"/>
            <a:r>
              <a:rPr lang="en-US" altLang="en-US" b="1"/>
              <a:t>Refueling of Fighter Planes</a:t>
            </a:r>
            <a:endParaRPr lang="en-US" altLang="en-US"/>
          </a:p>
        </p:txBody>
      </p:sp>
      <p:pic>
        <p:nvPicPr>
          <p:cNvPr id="4099" name="Picture 5" descr="Midair refueling offers an interesting example of relative velocity. To refuel, the lower plane matches its velocity to that of the tanker (the larger aircraft) and couples to the tankers delivery tube. During refueling, the relative velocity of the two planes is zero. ( George Hall/Corbis Images)"/>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438400" y="1905000"/>
            <a:ext cx="4030663" cy="2713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0" name="Text Box 8"/>
          <p:cNvSpPr txBox="1">
            <a:spLocks noChangeArrowheads="1"/>
          </p:cNvSpPr>
          <p:nvPr/>
        </p:nvSpPr>
        <p:spPr bwMode="auto">
          <a:xfrm>
            <a:off x="685800" y="5257800"/>
            <a:ext cx="7239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2400"/>
              <a:t>During midair refueling, the relative velocity of the two planes is zero.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F077E-E5D6-E245-A2E0-42B3E81EB3AC}"/>
              </a:ext>
            </a:extLst>
          </p:cNvPr>
          <p:cNvSpPr>
            <a:spLocks noGrp="1"/>
          </p:cNvSpPr>
          <p:nvPr>
            <p:ph type="title"/>
          </p:nvPr>
        </p:nvSpPr>
        <p:spPr>
          <a:xfrm>
            <a:off x="685800" y="76200"/>
            <a:ext cx="7772400" cy="1143000"/>
          </a:xfrm>
        </p:spPr>
        <p:txBody>
          <a:bodyPr/>
          <a:lstStyle/>
          <a:p>
            <a:r>
              <a:rPr lang="en-US" dirty="0"/>
              <a:t>Conceptual Question</a:t>
            </a:r>
          </a:p>
        </p:txBody>
      </p:sp>
      <p:sp>
        <p:nvSpPr>
          <p:cNvPr id="4" name="Rectangle 3">
            <a:extLst>
              <a:ext uri="{FF2B5EF4-FFF2-40B4-BE49-F238E27FC236}">
                <a16:creationId xmlns:a16="http://schemas.microsoft.com/office/drawing/2014/main" id="{BB434421-4F85-5F48-ACBE-C1B0A40A40B8}"/>
              </a:ext>
            </a:extLst>
          </p:cNvPr>
          <p:cNvSpPr/>
          <p:nvPr/>
        </p:nvSpPr>
        <p:spPr>
          <a:xfrm>
            <a:off x="304800" y="1237488"/>
            <a:ext cx="8610600" cy="3046988"/>
          </a:xfrm>
          <a:prstGeom prst="rect">
            <a:avLst/>
          </a:prstGeom>
        </p:spPr>
        <p:txBody>
          <a:bodyPr wrap="square">
            <a:spAutoFit/>
          </a:bodyPr>
          <a:lstStyle/>
          <a:p>
            <a:r>
              <a:rPr lang="en-US" b="1" dirty="0">
                <a:solidFill>
                  <a:srgbClr val="424242"/>
                </a:solidFill>
                <a:latin typeface="Neue Helvetica W01"/>
              </a:rPr>
              <a:t>CQ 18</a:t>
            </a:r>
            <a:r>
              <a:rPr lang="en-US" dirty="0">
                <a:solidFill>
                  <a:srgbClr val="424242"/>
                </a:solidFill>
                <a:latin typeface="Neue Helvetica W01"/>
              </a:rPr>
              <a:t>. A basketball player dribbling down the court usually keeps his eyes fixed on the players around him. He is moving fast. Why doesn’t he need to keep his eyes on the ball?</a:t>
            </a:r>
          </a:p>
          <a:p>
            <a:endParaRPr lang="en-US" b="0" i="0" dirty="0">
              <a:solidFill>
                <a:srgbClr val="424242"/>
              </a:solidFill>
              <a:effectLst/>
              <a:latin typeface="Neue Helvetica W01"/>
            </a:endParaRPr>
          </a:p>
          <a:p>
            <a:endParaRPr lang="en-US" dirty="0">
              <a:solidFill>
                <a:srgbClr val="424242"/>
              </a:solidFill>
              <a:latin typeface="Neue Helvetica W01"/>
            </a:endParaRPr>
          </a:p>
          <a:p>
            <a:r>
              <a:rPr lang="en-US" b="0" i="0" dirty="0">
                <a:solidFill>
                  <a:srgbClr val="424242"/>
                </a:solidFill>
                <a:effectLst/>
                <a:latin typeface="Segoe Sans"/>
              </a:rPr>
              <a:t>Since the player is controlling the ball, its </a:t>
            </a:r>
            <a:r>
              <a:rPr lang="en-US" b="1" i="0" dirty="0">
                <a:solidFill>
                  <a:srgbClr val="424242"/>
                </a:solidFill>
                <a:effectLst/>
                <a:latin typeface="Segoe Sans"/>
              </a:rPr>
              <a:t>relative velocity</a:t>
            </a:r>
            <a:r>
              <a:rPr lang="en-US" b="0" i="0" dirty="0">
                <a:solidFill>
                  <a:srgbClr val="424242"/>
                </a:solidFill>
                <a:effectLst/>
                <a:latin typeface="Segoe Sans"/>
              </a:rPr>
              <a:t> to his hand is predictable and small.</a:t>
            </a:r>
          </a:p>
          <a:p>
            <a:endParaRPr lang="en-US" b="0" i="0" dirty="0">
              <a:solidFill>
                <a:srgbClr val="424242"/>
              </a:solidFill>
              <a:effectLst/>
              <a:latin typeface="Neue Helvetica W01"/>
            </a:endParaRPr>
          </a:p>
        </p:txBody>
      </p:sp>
    </p:spTree>
    <p:extLst>
      <p:ext uri="{BB962C8B-B14F-4D97-AF65-F5344CB8AC3E}">
        <p14:creationId xmlns:p14="http://schemas.microsoft.com/office/powerpoint/2010/main" val="403922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41867" y="76200"/>
            <a:ext cx="7772400" cy="1143000"/>
          </a:xfrm>
        </p:spPr>
        <p:txBody>
          <a:bodyPr/>
          <a:lstStyle/>
          <a:p>
            <a:pPr eaLnBrk="1" hangingPunct="1"/>
            <a:r>
              <a:rPr lang="en-US" altLang="en-US" sz="4000" dirty="0"/>
              <a:t>Passenger walking toward the front of a moving train </a:t>
            </a:r>
          </a:p>
        </p:txBody>
      </p:sp>
      <p:pic>
        <p:nvPicPr>
          <p:cNvPr id="512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676400"/>
            <a:ext cx="6096000" cy="271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00921042-D4AF-10F5-8954-73C3820E5B85}"/>
                  </a:ext>
                </a:extLst>
              </p:cNvPr>
              <p:cNvSpPr txBox="1"/>
              <p:nvPr/>
            </p:nvSpPr>
            <p:spPr>
              <a:xfrm>
                <a:off x="3581400" y="4572000"/>
                <a:ext cx="2235933" cy="36933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𝑃𝐺</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𝑃𝑇</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𝑇𝐺</m:t>
                          </m:r>
                        </m:sub>
                      </m:sSub>
                    </m:oMath>
                  </m:oMathPara>
                </a14:m>
                <a:endParaRPr lang="en-US" dirty="0"/>
              </a:p>
            </p:txBody>
          </p:sp>
        </mc:Choice>
        <mc:Fallback>
          <p:sp>
            <p:nvSpPr>
              <p:cNvPr id="2" name="TextBox 1">
                <a:extLst>
                  <a:ext uri="{FF2B5EF4-FFF2-40B4-BE49-F238E27FC236}">
                    <a16:creationId xmlns:a16="http://schemas.microsoft.com/office/drawing/2014/main" id="{00921042-D4AF-10F5-8954-73C3820E5B85}"/>
                  </a:ext>
                </a:extLst>
              </p:cNvPr>
              <p:cNvSpPr txBox="1">
                <a:spLocks noRot="1" noChangeAspect="1" noMove="1" noResize="1" noEditPoints="1" noAdjustHandles="1" noChangeArrowheads="1" noChangeShapeType="1" noTextEdit="1"/>
              </p:cNvSpPr>
              <p:nvPr/>
            </p:nvSpPr>
            <p:spPr>
              <a:xfrm>
                <a:off x="3581400" y="4572000"/>
                <a:ext cx="2235933" cy="369332"/>
              </a:xfrm>
              <a:prstGeom prst="rect">
                <a:avLst/>
              </a:prstGeom>
              <a:blipFill>
                <a:blip r:embed="rId3"/>
                <a:stretch>
                  <a:fillRect l="-2732" r="-273" b="-14754"/>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Negative of the velocity</a:t>
            </a:r>
          </a:p>
        </p:txBody>
      </p:sp>
      <p:pic>
        <p:nvPicPr>
          <p:cNvPr id="348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2057400"/>
            <a:ext cx="3276600" cy="196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A20C1038-D6C0-D478-8F0D-ED870C4C2400}"/>
                  </a:ext>
                </a:extLst>
              </p:cNvPr>
              <p:cNvSpPr txBox="1"/>
              <p:nvPr/>
            </p:nvSpPr>
            <p:spPr>
              <a:xfrm>
                <a:off x="3760944" y="4572000"/>
                <a:ext cx="1622111" cy="36933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𝐶𝐺</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𝐺𝐶</m:t>
                          </m:r>
                        </m:sub>
                      </m:sSub>
                    </m:oMath>
                  </m:oMathPara>
                </a14:m>
                <a:endParaRPr lang="en-US" dirty="0"/>
              </a:p>
            </p:txBody>
          </p:sp>
        </mc:Choice>
        <mc:Fallback>
          <p:sp>
            <p:nvSpPr>
              <p:cNvPr id="3" name="TextBox 2">
                <a:extLst>
                  <a:ext uri="{FF2B5EF4-FFF2-40B4-BE49-F238E27FC236}">
                    <a16:creationId xmlns:a16="http://schemas.microsoft.com/office/drawing/2014/main" id="{A20C1038-D6C0-D478-8F0D-ED870C4C2400}"/>
                  </a:ext>
                </a:extLst>
              </p:cNvPr>
              <p:cNvSpPr txBox="1">
                <a:spLocks noRot="1" noChangeAspect="1" noMove="1" noResize="1" noEditPoints="1" noAdjustHandles="1" noChangeArrowheads="1" noChangeShapeType="1" noTextEdit="1"/>
              </p:cNvSpPr>
              <p:nvPr/>
            </p:nvSpPr>
            <p:spPr>
              <a:xfrm>
                <a:off x="3760944" y="4572000"/>
                <a:ext cx="1622111" cy="369332"/>
              </a:xfrm>
              <a:prstGeom prst="rect">
                <a:avLst/>
              </a:prstGeom>
              <a:blipFill>
                <a:blip r:embed="rId3"/>
                <a:stretch>
                  <a:fillRect l="-752" b="-14754"/>
                </a:stretch>
              </a:blipFill>
            </p:spPr>
            <p:txBody>
              <a:bodyPr/>
              <a:lstStyle/>
              <a:p>
                <a:r>
                  <a:rPr lang="en-US">
                    <a:noFill/>
                  </a:rPr>
                  <a:t> </a:t>
                </a:r>
              </a:p>
            </p:txBody>
          </p:sp>
        </mc:Fallback>
      </mc:AlternateContent>
    </p:spTree>
    <p:extLst>
      <p:ext uri="{BB962C8B-B14F-4D97-AF65-F5344CB8AC3E}">
        <p14:creationId xmlns:p14="http://schemas.microsoft.com/office/powerpoint/2010/main" val="1899033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7772400" cy="1143000"/>
          </a:xfrm>
        </p:spPr>
        <p:txBody>
          <a:bodyPr/>
          <a:lstStyle/>
          <a:p>
            <a:r>
              <a:rPr lang="en-US" dirty="0"/>
              <a:t>Catching up a passing train</a:t>
            </a:r>
          </a:p>
        </p:txBody>
      </p:sp>
      <p:sp>
        <p:nvSpPr>
          <p:cNvPr id="4" name="Rectangle 3"/>
          <p:cNvSpPr/>
          <p:nvPr/>
        </p:nvSpPr>
        <p:spPr>
          <a:xfrm>
            <a:off x="372533" y="910852"/>
            <a:ext cx="8534400" cy="1200329"/>
          </a:xfrm>
          <a:prstGeom prst="rect">
            <a:avLst/>
          </a:prstGeom>
        </p:spPr>
        <p:txBody>
          <a:bodyPr wrap="square">
            <a:spAutoFit/>
          </a:bodyPr>
          <a:lstStyle/>
          <a:p>
            <a:r>
              <a:rPr lang="en-US" dirty="0"/>
              <a:t>A car traveling 95 km/h overtakes a 1.10 km long train traveling in the same direction on a track parallel to the road. The velocity of the train is 75 km/h, eastward.</a:t>
            </a: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660987776"/>
              </p:ext>
            </p:extLst>
          </p:nvPr>
        </p:nvGraphicFramePr>
        <p:xfrm>
          <a:off x="1066800" y="2097374"/>
          <a:ext cx="5514975" cy="1781175"/>
        </p:xfrm>
        <a:graphic>
          <a:graphicData uri="http://schemas.openxmlformats.org/presentationml/2006/ole">
            <mc:AlternateContent xmlns:mc="http://schemas.openxmlformats.org/markup-compatibility/2006">
              <mc:Choice xmlns:v="urn:schemas-microsoft-com:vml" Requires="v">
                <p:oleObj r:id="rId2" imgW="7581955" imgH="2452705" progId="">
                  <p:embed/>
                </p:oleObj>
              </mc:Choice>
              <mc:Fallback>
                <p:oleObj r:id="rId2" imgW="7581955" imgH="2452705" progId="">
                  <p:embed/>
                  <p:pic>
                    <p:nvPicPr>
                      <p:cNvPr id="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097374"/>
                        <a:ext cx="5514975" cy="1781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p:nvPr/>
        </p:nvSpPr>
        <p:spPr>
          <a:xfrm>
            <a:off x="372533" y="4124293"/>
            <a:ext cx="7857067" cy="2308324"/>
          </a:xfrm>
          <a:prstGeom prst="rect">
            <a:avLst/>
          </a:prstGeom>
        </p:spPr>
        <p:txBody>
          <a:bodyPr wrap="square">
            <a:spAutoFit/>
          </a:bodyPr>
          <a:lstStyle/>
          <a:p>
            <a:pPr marL="457200" indent="-457200">
              <a:buAutoNum type="arabicPeriod"/>
            </a:pPr>
            <a:r>
              <a:rPr lang="en-US" dirty="0"/>
              <a:t>What is the velocity of the car relative to the train?</a:t>
            </a:r>
          </a:p>
          <a:p>
            <a:r>
              <a:rPr lang="en-US" dirty="0"/>
              <a:t> </a:t>
            </a:r>
          </a:p>
          <a:p>
            <a:pPr marL="457200" indent="-457200">
              <a:buAutoNum type="arabicPeriod" startAt="2"/>
            </a:pPr>
            <a:r>
              <a:rPr lang="en-US" dirty="0"/>
              <a:t>How long does it take the car to pass the train?</a:t>
            </a:r>
          </a:p>
          <a:p>
            <a:pPr marL="457200" indent="-457200">
              <a:buAutoNum type="arabicPeriod" startAt="2"/>
            </a:pPr>
            <a:endParaRPr lang="en-US" dirty="0"/>
          </a:p>
          <a:p>
            <a:pPr marL="457200" indent="-457200">
              <a:buFontTx/>
              <a:buAutoNum type="arabicPeriod" startAt="2"/>
            </a:pPr>
            <a:r>
              <a:rPr lang="en-US" dirty="0"/>
              <a:t>What is the velocity of the train relative to the car? </a:t>
            </a:r>
          </a:p>
          <a:p>
            <a:pPr marL="457200" indent="-457200">
              <a:buAutoNum type="arabicPeriod" startAt="2"/>
            </a:pPr>
            <a:endParaRPr lang="en-US" dirty="0"/>
          </a:p>
        </p:txBody>
      </p:sp>
    </p:spTree>
    <p:extLst>
      <p:ext uri="{BB962C8B-B14F-4D97-AF65-F5344CB8AC3E}">
        <p14:creationId xmlns:p14="http://schemas.microsoft.com/office/powerpoint/2010/main" val="3322265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F0685AD-9585-AA44-B6E7-8AF4621859D1}"/>
              </a:ext>
            </a:extLst>
          </p:cNvPr>
          <p:cNvSpPr/>
          <p:nvPr/>
        </p:nvSpPr>
        <p:spPr>
          <a:xfrm>
            <a:off x="0" y="0"/>
            <a:ext cx="9144000" cy="2677656"/>
          </a:xfrm>
          <a:prstGeom prst="rect">
            <a:avLst/>
          </a:prstGeom>
        </p:spPr>
        <p:txBody>
          <a:bodyPr wrap="square">
            <a:spAutoFit/>
          </a:bodyPr>
          <a:lstStyle/>
          <a:p>
            <a:r>
              <a:rPr lang="en-US" b="1" dirty="0">
                <a:solidFill>
                  <a:srgbClr val="424242"/>
                </a:solidFill>
                <a:latin typeface="Neue Helvetica W01"/>
              </a:rPr>
              <a:t>P54</a:t>
            </a:r>
            <a:r>
              <a:rPr lang="en-US" dirty="0">
                <a:solidFill>
                  <a:srgbClr val="424242"/>
                </a:solidFill>
                <a:latin typeface="Neue Helvetica W01"/>
              </a:rPr>
              <a:t>. Near the end of a marathon race, the first two runners are separated by a distance of 45.0 m. The front runner has a velocity of 3.50 m/s, and the second a velocity of 4.20 m/s. (a) What is the velocity of the second runner relative to the first? (b) If the front runner is 250 m from the finish line, who will win the race, assuming they run at constant velocity? (c) What distance ahead will the winner be when she crosses the finish line?</a:t>
            </a:r>
            <a:endParaRPr lang="en-US" b="0" i="0" dirty="0">
              <a:solidFill>
                <a:srgbClr val="424242"/>
              </a:solidFill>
              <a:effectLst/>
              <a:latin typeface="Neue Helvetica W01"/>
            </a:endParaRPr>
          </a:p>
        </p:txBody>
      </p:sp>
    </p:spTree>
    <p:extLst>
      <p:ext uri="{BB962C8B-B14F-4D97-AF65-F5344CB8AC3E}">
        <p14:creationId xmlns:p14="http://schemas.microsoft.com/office/powerpoint/2010/main" val="4273523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62000" y="16933"/>
            <a:ext cx="7772400" cy="1143000"/>
          </a:xfrm>
        </p:spPr>
        <p:txBody>
          <a:bodyPr/>
          <a:lstStyle/>
          <a:p>
            <a:pPr eaLnBrk="1" hangingPunct="1"/>
            <a:r>
              <a:rPr lang="en-US" altLang="en-US" dirty="0"/>
              <a:t>Boat Ride</a:t>
            </a:r>
          </a:p>
        </p:txBody>
      </p:sp>
      <p:pic>
        <p:nvPicPr>
          <p:cNvPr id="6147" name="Picture 3" descr="F03.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143000"/>
            <a:ext cx="3773488"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 Box 4"/>
          <p:cNvSpPr txBox="1">
            <a:spLocks noChangeArrowheads="1"/>
          </p:cNvSpPr>
          <p:nvPr/>
        </p:nvSpPr>
        <p:spPr bwMode="auto">
          <a:xfrm>
            <a:off x="4648200" y="1143000"/>
            <a:ext cx="3581400" cy="283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spcBef>
                <a:spcPct val="20000"/>
              </a:spcBef>
              <a:buChar char="•"/>
              <a:defRPr sz="3200">
                <a:solidFill>
                  <a:schemeClr val="tx1"/>
                </a:solidFill>
                <a:latin typeface="Times New Roman" pitchFamily="18" charset="0"/>
              </a:defRPr>
            </a:lvl1pPr>
            <a:lvl2pPr marL="914400" indent="-457200" eaLnBrk="0" hangingPunct="0">
              <a:spcBef>
                <a:spcPct val="20000"/>
              </a:spcBef>
              <a:buChar char="–"/>
              <a:defRPr sz="2800">
                <a:solidFill>
                  <a:schemeClr val="tx1"/>
                </a:solidFill>
                <a:latin typeface="Times New Roman" pitchFamily="18" charset="0"/>
              </a:defRPr>
            </a:lvl2pPr>
            <a:lvl3pPr marL="1371600" indent="-457200" eaLnBrk="0" hangingPunct="0">
              <a:spcBef>
                <a:spcPct val="20000"/>
              </a:spcBef>
              <a:buChar char="•"/>
              <a:defRPr sz="2400">
                <a:solidFill>
                  <a:schemeClr val="tx1"/>
                </a:solidFill>
                <a:latin typeface="Times New Roman" pitchFamily="18" charset="0"/>
              </a:defRPr>
            </a:lvl3pPr>
            <a:lvl4pPr marL="1828800" indent="-457200" eaLnBrk="0" hangingPunct="0">
              <a:spcBef>
                <a:spcPct val="20000"/>
              </a:spcBef>
              <a:buChar char="–"/>
              <a:defRPr sz="2000">
                <a:solidFill>
                  <a:schemeClr val="tx1"/>
                </a:solidFill>
                <a:latin typeface="Times New Roman" pitchFamily="18" charset="0"/>
              </a:defRPr>
            </a:lvl4pPr>
            <a:lvl5pPr marL="2286000" indent="-457200" eaLnBrk="0" hangingPunct="0">
              <a:spcBef>
                <a:spcPct val="20000"/>
              </a:spcBef>
              <a:buChar char="»"/>
              <a:defRPr sz="2000">
                <a:solidFill>
                  <a:schemeClr val="tx1"/>
                </a:solidFill>
                <a:latin typeface="Times New Roman" pitchFamily="18" charset="0"/>
              </a:defRPr>
            </a:lvl5pPr>
            <a:lvl6pPr marL="2743200" indent="-457200" eaLnBrk="0" fontAlgn="base" hangingPunct="0">
              <a:spcBef>
                <a:spcPct val="20000"/>
              </a:spcBef>
              <a:spcAft>
                <a:spcPct val="0"/>
              </a:spcAft>
              <a:buChar char="»"/>
              <a:defRPr sz="2000">
                <a:solidFill>
                  <a:schemeClr val="tx1"/>
                </a:solidFill>
                <a:latin typeface="Times New Roman" pitchFamily="18" charset="0"/>
              </a:defRPr>
            </a:lvl6pPr>
            <a:lvl7pPr marL="3200400" indent="-457200" eaLnBrk="0" fontAlgn="base" hangingPunct="0">
              <a:spcBef>
                <a:spcPct val="20000"/>
              </a:spcBef>
              <a:spcAft>
                <a:spcPct val="0"/>
              </a:spcAft>
              <a:buChar char="»"/>
              <a:defRPr sz="2000">
                <a:solidFill>
                  <a:schemeClr val="tx1"/>
                </a:solidFill>
                <a:latin typeface="Times New Roman" pitchFamily="18" charset="0"/>
              </a:defRPr>
            </a:lvl7pPr>
            <a:lvl8pPr marL="3657600" indent="-457200" eaLnBrk="0" fontAlgn="base" hangingPunct="0">
              <a:spcBef>
                <a:spcPct val="20000"/>
              </a:spcBef>
              <a:spcAft>
                <a:spcPct val="0"/>
              </a:spcAft>
              <a:buChar char="»"/>
              <a:defRPr sz="2000">
                <a:solidFill>
                  <a:schemeClr val="tx1"/>
                </a:solidFill>
                <a:latin typeface="Times New Roman" pitchFamily="18" charset="0"/>
              </a:defRPr>
            </a:lvl8pPr>
            <a:lvl9pPr marL="4114800" indent="-4572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AutoNum type="alphaLcParenBoth"/>
            </a:pPr>
            <a:r>
              <a:rPr lang="en-US" altLang="en-US" sz="2400" dirty="0">
                <a:solidFill>
                  <a:srgbClr val="000000"/>
                </a:solidFill>
                <a:cs typeface="Times New Roman" pitchFamily="18" charset="0"/>
              </a:rPr>
              <a:t>A boat with its engine turned off is carried along by the current. </a:t>
            </a:r>
          </a:p>
          <a:p>
            <a:pPr eaLnBrk="1" hangingPunct="1">
              <a:spcBef>
                <a:spcPct val="50000"/>
              </a:spcBef>
              <a:buFontTx/>
              <a:buAutoNum type="alphaLcParenBoth"/>
            </a:pPr>
            <a:r>
              <a:rPr lang="en-US" altLang="en-US" sz="2400" dirty="0">
                <a:solidFill>
                  <a:srgbClr val="000000"/>
                </a:solidFill>
                <a:cs typeface="Times New Roman" pitchFamily="18" charset="0"/>
              </a:rPr>
              <a:t>With the engine turned on, the boat moves across the river in a diagonal fashion.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dirty="0"/>
              <a:t>Boat Ride Problem</a:t>
            </a:r>
          </a:p>
        </p:txBody>
      </p:sp>
      <p:pic>
        <p:nvPicPr>
          <p:cNvPr id="4" name="Picture 3"/>
          <p:cNvPicPr>
            <a:picLocks noChangeAspect="1"/>
          </p:cNvPicPr>
          <p:nvPr/>
        </p:nvPicPr>
        <p:blipFill>
          <a:blip r:embed="rId2" cstate="print"/>
          <a:stretch>
            <a:fillRect/>
          </a:stretch>
        </p:blipFill>
        <p:spPr>
          <a:xfrm>
            <a:off x="381000" y="2590800"/>
            <a:ext cx="4718050" cy="3403184"/>
          </a:xfrm>
          <a:prstGeom prst="rect">
            <a:avLst/>
          </a:prstGeom>
        </p:spPr>
      </p:pic>
      <p:sp>
        <p:nvSpPr>
          <p:cNvPr id="5" name="Rectangle 4"/>
          <p:cNvSpPr/>
          <p:nvPr/>
        </p:nvSpPr>
        <p:spPr>
          <a:xfrm>
            <a:off x="381000" y="1143000"/>
            <a:ext cx="8610600" cy="1200329"/>
          </a:xfrm>
          <a:prstGeom prst="rect">
            <a:avLst/>
          </a:prstGeom>
        </p:spPr>
        <p:txBody>
          <a:bodyPr wrap="square">
            <a:spAutoFit/>
          </a:bodyPr>
          <a:lstStyle/>
          <a:p>
            <a:r>
              <a:rPr lang="en-US" dirty="0"/>
              <a:t>A river is flowing to the east at 2 m/s. A boat is travelling perpendicular to the current at 4 m/s relative to water. What is the velocity of the boat as seen from the shore?  </a:t>
            </a:r>
          </a:p>
        </p:txBody>
      </p:sp>
    </p:spTree>
    <p:extLst>
      <p:ext uri="{BB962C8B-B14F-4D97-AF65-F5344CB8AC3E}">
        <p14:creationId xmlns:p14="http://schemas.microsoft.com/office/powerpoint/2010/main" val="36970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4898</TotalTime>
  <Words>466</Words>
  <Application>Microsoft Office PowerPoint</Application>
  <PresentationFormat>On-screen Show (4:3)</PresentationFormat>
  <Paragraphs>32</Paragraphs>
  <Slides>10</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6" baseType="lpstr">
      <vt:lpstr>Cambria Math</vt:lpstr>
      <vt:lpstr>Neue Helvetica W01</vt:lpstr>
      <vt:lpstr>Segoe Sans</vt:lpstr>
      <vt:lpstr>Times New Roman</vt:lpstr>
      <vt:lpstr>Default Design</vt:lpstr>
      <vt:lpstr>Bitmap Image</vt:lpstr>
      <vt:lpstr>3.5 Addition of Velocities Relative Velocity </vt:lpstr>
      <vt:lpstr>Refueling of Fighter Planes</vt:lpstr>
      <vt:lpstr>Conceptual Question</vt:lpstr>
      <vt:lpstr>Passenger walking toward the front of a moving train </vt:lpstr>
      <vt:lpstr>Negative of the velocity</vt:lpstr>
      <vt:lpstr>Catching up a passing train</vt:lpstr>
      <vt:lpstr>PowerPoint Presentation</vt:lpstr>
      <vt:lpstr>Boat Ride</vt:lpstr>
      <vt:lpstr>Boat Ride Problem</vt:lpstr>
      <vt:lpstr>Dry rear window during rain</vt:lpstr>
    </vt:vector>
  </TitlesOfParts>
  <Company>SCGS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Chapter-3</dc:title>
  <dc:creator>Mithu Mahes</dc:creator>
  <cp:lastModifiedBy>Maheswaranathan, Ponn</cp:lastModifiedBy>
  <cp:revision>36</cp:revision>
  <dcterms:created xsi:type="dcterms:W3CDTF">2004-08-03T22:28:55Z</dcterms:created>
  <dcterms:modified xsi:type="dcterms:W3CDTF">2025-08-25T20:13:23Z</dcterms:modified>
</cp:coreProperties>
</file>