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312" r:id="rId3"/>
    <p:sldId id="304" r:id="rId4"/>
    <p:sldId id="285" r:id="rId5"/>
    <p:sldId id="269" r:id="rId6"/>
    <p:sldId id="311"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13" autoAdjust="0"/>
    <p:restoredTop sz="90881"/>
  </p:normalViewPr>
  <p:slideViewPr>
    <p:cSldViewPr>
      <p:cViewPr varScale="1">
        <p:scale>
          <a:sx n="103" d="100"/>
          <a:sy n="103" d="100"/>
        </p:scale>
        <p:origin x="9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83C921C-DF51-4AFB-8FB2-7B92C06118BD}" type="slidenum">
              <a:rPr lang="en-US" altLang="en-US"/>
              <a:pPr>
                <a:defRPr/>
              </a:pPr>
              <a:t>‹#›</a:t>
            </a:fld>
            <a:endParaRPr lang="en-US" altLang="en-US"/>
          </a:p>
        </p:txBody>
      </p:sp>
    </p:spTree>
    <p:extLst>
      <p:ext uri="{BB962C8B-B14F-4D97-AF65-F5344CB8AC3E}">
        <p14:creationId xmlns:p14="http://schemas.microsoft.com/office/powerpoint/2010/main" val="2494609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92D1964-EEDE-4C77-B31A-391B97087FC1}" type="slidenum">
              <a:rPr lang="en-US" altLang="en-US"/>
              <a:pPr>
                <a:defRPr/>
              </a:pPr>
              <a:t>‹#›</a:t>
            </a:fld>
            <a:endParaRPr lang="en-US" altLang="en-US"/>
          </a:p>
        </p:txBody>
      </p:sp>
    </p:spTree>
    <p:extLst>
      <p:ext uri="{BB962C8B-B14F-4D97-AF65-F5344CB8AC3E}">
        <p14:creationId xmlns:p14="http://schemas.microsoft.com/office/powerpoint/2010/main" val="243274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0DD4A8-36EC-4ED6-9C31-59D9C9FBE890}" type="slidenum">
              <a:rPr lang="en-US" altLang="en-US"/>
              <a:pPr>
                <a:defRPr/>
              </a:pPr>
              <a:t>‹#›</a:t>
            </a:fld>
            <a:endParaRPr lang="en-US" altLang="en-US"/>
          </a:p>
        </p:txBody>
      </p:sp>
    </p:spTree>
    <p:extLst>
      <p:ext uri="{BB962C8B-B14F-4D97-AF65-F5344CB8AC3E}">
        <p14:creationId xmlns:p14="http://schemas.microsoft.com/office/powerpoint/2010/main" val="1226836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A4BB047-4E3C-4D9C-86C4-AA507F0DD287}" type="slidenum">
              <a:rPr lang="en-US" altLang="en-US"/>
              <a:pPr>
                <a:defRPr/>
              </a:pPr>
              <a:t>‹#›</a:t>
            </a:fld>
            <a:endParaRPr lang="en-US" altLang="en-US"/>
          </a:p>
        </p:txBody>
      </p:sp>
    </p:spTree>
    <p:extLst>
      <p:ext uri="{BB962C8B-B14F-4D97-AF65-F5344CB8AC3E}">
        <p14:creationId xmlns:p14="http://schemas.microsoft.com/office/powerpoint/2010/main" val="43602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E7160A-C753-40A0-B6C6-884056CEFFD9}" type="slidenum">
              <a:rPr lang="en-US" altLang="en-US"/>
              <a:pPr>
                <a:defRPr/>
              </a:pPr>
              <a:t>‹#›</a:t>
            </a:fld>
            <a:endParaRPr lang="en-US" altLang="en-US"/>
          </a:p>
        </p:txBody>
      </p:sp>
    </p:spTree>
    <p:extLst>
      <p:ext uri="{BB962C8B-B14F-4D97-AF65-F5344CB8AC3E}">
        <p14:creationId xmlns:p14="http://schemas.microsoft.com/office/powerpoint/2010/main" val="4051251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9768A55-4813-4EEE-A4B0-66B2AA86FCFA}" type="slidenum">
              <a:rPr lang="en-US" altLang="en-US"/>
              <a:pPr>
                <a:defRPr/>
              </a:pPr>
              <a:t>‹#›</a:t>
            </a:fld>
            <a:endParaRPr lang="en-US" altLang="en-US"/>
          </a:p>
        </p:txBody>
      </p:sp>
    </p:spTree>
    <p:extLst>
      <p:ext uri="{BB962C8B-B14F-4D97-AF65-F5344CB8AC3E}">
        <p14:creationId xmlns:p14="http://schemas.microsoft.com/office/powerpoint/2010/main" val="2668185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D1D16AB-8912-44B7-BC2B-2C77713B489E}" type="slidenum">
              <a:rPr lang="en-US" altLang="en-US"/>
              <a:pPr>
                <a:defRPr/>
              </a:pPr>
              <a:t>‹#›</a:t>
            </a:fld>
            <a:endParaRPr lang="en-US" altLang="en-US"/>
          </a:p>
        </p:txBody>
      </p:sp>
    </p:spTree>
    <p:extLst>
      <p:ext uri="{BB962C8B-B14F-4D97-AF65-F5344CB8AC3E}">
        <p14:creationId xmlns:p14="http://schemas.microsoft.com/office/powerpoint/2010/main" val="245080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FF3E9E1-2237-4C13-870E-E9F9BFD6099E}" type="slidenum">
              <a:rPr lang="en-US" altLang="en-US"/>
              <a:pPr>
                <a:defRPr/>
              </a:pPr>
              <a:t>‹#›</a:t>
            </a:fld>
            <a:endParaRPr lang="en-US" altLang="en-US"/>
          </a:p>
        </p:txBody>
      </p:sp>
    </p:spTree>
    <p:extLst>
      <p:ext uri="{BB962C8B-B14F-4D97-AF65-F5344CB8AC3E}">
        <p14:creationId xmlns:p14="http://schemas.microsoft.com/office/powerpoint/2010/main" val="2066357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921BE7D-EE42-43B8-97D0-80C56C588001}" type="slidenum">
              <a:rPr lang="en-US" altLang="en-US"/>
              <a:pPr>
                <a:defRPr/>
              </a:pPr>
              <a:t>‹#›</a:t>
            </a:fld>
            <a:endParaRPr lang="en-US" altLang="en-US"/>
          </a:p>
        </p:txBody>
      </p:sp>
    </p:spTree>
    <p:extLst>
      <p:ext uri="{BB962C8B-B14F-4D97-AF65-F5344CB8AC3E}">
        <p14:creationId xmlns:p14="http://schemas.microsoft.com/office/powerpoint/2010/main" val="346072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3D55727-9219-425C-9B43-F148F636DD3A}" type="slidenum">
              <a:rPr lang="en-US" altLang="en-US"/>
              <a:pPr>
                <a:defRPr/>
              </a:pPr>
              <a:t>‹#›</a:t>
            </a:fld>
            <a:endParaRPr lang="en-US" altLang="en-US"/>
          </a:p>
        </p:txBody>
      </p:sp>
    </p:spTree>
    <p:extLst>
      <p:ext uri="{BB962C8B-B14F-4D97-AF65-F5344CB8AC3E}">
        <p14:creationId xmlns:p14="http://schemas.microsoft.com/office/powerpoint/2010/main" val="9416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31A1452-F404-4A77-9A82-7DEB79A62394}" type="slidenum">
              <a:rPr lang="en-US" altLang="en-US"/>
              <a:pPr>
                <a:defRPr/>
              </a:pPr>
              <a:t>‹#›</a:t>
            </a:fld>
            <a:endParaRPr lang="en-US" altLang="en-US"/>
          </a:p>
        </p:txBody>
      </p:sp>
    </p:spTree>
    <p:extLst>
      <p:ext uri="{BB962C8B-B14F-4D97-AF65-F5344CB8AC3E}">
        <p14:creationId xmlns:p14="http://schemas.microsoft.com/office/powerpoint/2010/main" val="1595096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3892AD68-6C54-4C5D-BD79-FFA3C3CC1FE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76200" y="0"/>
            <a:ext cx="9067800" cy="1143000"/>
          </a:xfrm>
        </p:spPr>
        <p:txBody>
          <a:bodyPr/>
          <a:lstStyle/>
          <a:p>
            <a:r>
              <a:rPr lang="en-US" sz="4800" dirty="0"/>
              <a:t>Ch3: Projectile Motion Problems </a:t>
            </a:r>
            <a:endParaRPr lang="en-US" altLang="en-US" sz="4800" dirty="0"/>
          </a:p>
        </p:txBody>
      </p:sp>
      <mc:AlternateContent xmlns:mc="http://schemas.openxmlformats.org/markup-compatibility/2006">
        <mc:Choice xmlns:a14="http://schemas.microsoft.com/office/drawing/2010/main" Requires="a14">
          <p:graphicFrame>
            <p:nvGraphicFramePr>
              <p:cNvPr id="4" name="Table 3">
                <a:extLst>
                  <a:ext uri="{FF2B5EF4-FFF2-40B4-BE49-F238E27FC236}">
                    <a16:creationId xmlns:a16="http://schemas.microsoft.com/office/drawing/2014/main" id="{2F5F6CC5-36C2-669E-CA78-7809083B7477}"/>
                  </a:ext>
                </a:extLst>
              </p:cNvPr>
              <p:cNvGraphicFramePr>
                <a:graphicFrameLocks noGrp="1"/>
              </p:cNvGraphicFramePr>
              <p:nvPr>
                <p:extLst>
                  <p:ext uri="{D42A27DB-BD31-4B8C-83A1-F6EECF244321}">
                    <p14:modId xmlns:p14="http://schemas.microsoft.com/office/powerpoint/2010/main" val="1339697413"/>
                  </p:ext>
                </p:extLst>
              </p:nvPr>
            </p:nvGraphicFramePr>
            <p:xfrm>
              <a:off x="1524000" y="1295400"/>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3199379503"/>
                        </a:ext>
                      </a:extLst>
                    </a:gridCol>
                    <a:gridCol w="1413510">
                      <a:extLst>
                        <a:ext uri="{9D8B030D-6E8A-4147-A177-3AD203B41FA5}">
                          <a16:colId xmlns:a16="http://schemas.microsoft.com/office/drawing/2014/main" val="1939719924"/>
                        </a:ext>
                      </a:extLst>
                    </a:gridCol>
                    <a:gridCol w="1124585">
                      <a:extLst>
                        <a:ext uri="{9D8B030D-6E8A-4147-A177-3AD203B41FA5}">
                          <a16:colId xmlns:a16="http://schemas.microsoft.com/office/drawing/2014/main" val="1115223281"/>
                        </a:ext>
                      </a:extLst>
                    </a:gridCol>
                    <a:gridCol w="1305560">
                      <a:extLst>
                        <a:ext uri="{9D8B030D-6E8A-4147-A177-3AD203B41FA5}">
                          <a16:colId xmlns:a16="http://schemas.microsoft.com/office/drawing/2014/main" val="209854947"/>
                        </a:ext>
                      </a:extLst>
                    </a:gridCol>
                    <a:gridCol w="1257300">
                      <a:extLst>
                        <a:ext uri="{9D8B030D-6E8A-4147-A177-3AD203B41FA5}">
                          <a16:colId xmlns:a16="http://schemas.microsoft.com/office/drawing/2014/main" val="1080978985"/>
                        </a:ext>
                      </a:extLst>
                    </a:gridCol>
                  </a:tblGrid>
                  <a:tr h="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48375562"/>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𝑥</m:t>
                                </m:r>
                              </m:oMath>
                            </m:oMathPara>
                          </a14:m>
                          <a:endParaRPr lang="en-US" sz="1200">
                            <a:effectLst/>
                          </a:endParaRP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804844"/>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𝑦</m:t>
                                </m:r>
                              </m:oMath>
                            </m:oMathPara>
                          </a14:m>
                          <a:endParaRPr lang="en-US" sz="1200" dirty="0">
                            <a:effectLst/>
                          </a:endParaRPr>
                        </a:p>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73778413"/>
                      </a:ext>
                    </a:extLst>
                  </a:tr>
                </a:tbl>
              </a:graphicData>
            </a:graphic>
          </p:graphicFrame>
        </mc:Choice>
        <mc:Fallback>
          <p:graphicFrame>
            <p:nvGraphicFramePr>
              <p:cNvPr id="4" name="Table 3">
                <a:extLst>
                  <a:ext uri="{FF2B5EF4-FFF2-40B4-BE49-F238E27FC236}">
                    <a16:creationId xmlns:a16="http://schemas.microsoft.com/office/drawing/2014/main" id="{2F5F6CC5-36C2-669E-CA78-7809083B7477}"/>
                  </a:ext>
                </a:extLst>
              </p:cNvPr>
              <p:cNvGraphicFramePr>
                <a:graphicFrameLocks noGrp="1"/>
              </p:cNvGraphicFramePr>
              <p:nvPr>
                <p:extLst>
                  <p:ext uri="{D42A27DB-BD31-4B8C-83A1-F6EECF244321}">
                    <p14:modId xmlns:p14="http://schemas.microsoft.com/office/powerpoint/2010/main" val="1339697413"/>
                  </p:ext>
                </p:extLst>
              </p:nvPr>
            </p:nvGraphicFramePr>
            <p:xfrm>
              <a:off x="1524000" y="1295400"/>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3199379503"/>
                        </a:ext>
                      </a:extLst>
                    </a:gridCol>
                    <a:gridCol w="1413510">
                      <a:extLst>
                        <a:ext uri="{9D8B030D-6E8A-4147-A177-3AD203B41FA5}">
                          <a16:colId xmlns:a16="http://schemas.microsoft.com/office/drawing/2014/main" val="1939719924"/>
                        </a:ext>
                      </a:extLst>
                    </a:gridCol>
                    <a:gridCol w="1124585">
                      <a:extLst>
                        <a:ext uri="{9D8B030D-6E8A-4147-A177-3AD203B41FA5}">
                          <a16:colId xmlns:a16="http://schemas.microsoft.com/office/drawing/2014/main" val="1115223281"/>
                        </a:ext>
                      </a:extLst>
                    </a:gridCol>
                    <a:gridCol w="1305560">
                      <a:extLst>
                        <a:ext uri="{9D8B030D-6E8A-4147-A177-3AD203B41FA5}">
                          <a16:colId xmlns:a16="http://schemas.microsoft.com/office/drawing/2014/main" val="209854947"/>
                        </a:ext>
                      </a:extLst>
                    </a:gridCol>
                    <a:gridCol w="1257300">
                      <a:extLst>
                        <a:ext uri="{9D8B030D-6E8A-4147-A177-3AD203B41FA5}">
                          <a16:colId xmlns:a16="http://schemas.microsoft.com/office/drawing/2014/main" val="1080978985"/>
                        </a:ext>
                      </a:extLst>
                    </a:gridCol>
                  </a:tblGrid>
                  <a:tr h="18288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48375562"/>
                      </a:ext>
                    </a:extLst>
                  </a:tr>
                  <a:tr h="378460">
                    <a:tc>
                      <a:txBody>
                        <a:bodyPr/>
                        <a:lstStyle/>
                        <a:p>
                          <a:endParaRPr lang="en-US"/>
                        </a:p>
                      </a:txBody>
                      <a:tcPr marL="68580" marR="68580" marT="0" marB="0">
                        <a:blipFill>
                          <a:blip r:embed="rId2"/>
                          <a:stretch>
                            <a:fillRect l="-1724" t="-60000" r="-698276" b="-106667"/>
                          </a:stretch>
                        </a:blipFill>
                      </a:tcPr>
                    </a:tc>
                    <a:tc>
                      <a:txBody>
                        <a:bodyPr/>
                        <a:lstStyle/>
                        <a:p>
                          <a:endParaRPr lang="en-US"/>
                        </a:p>
                      </a:txBody>
                      <a:tcPr marL="68580" marR="68580" marT="0" marB="0">
                        <a:blipFill>
                          <a:blip r:embed="rId2"/>
                          <a:stretch>
                            <a:fillRect l="-52679" t="-60000" r="-261607" b="-106667"/>
                          </a:stretch>
                        </a:blipFill>
                      </a:tcPr>
                    </a:tc>
                    <a:tc>
                      <a:txBody>
                        <a:bodyPr/>
                        <a:lstStyle/>
                        <a:p>
                          <a:endParaRPr lang="en-US"/>
                        </a:p>
                      </a:txBody>
                      <a:tcPr marL="68580" marR="68580" marT="0" marB="0">
                        <a:blipFill>
                          <a:blip r:embed="rId2"/>
                          <a:stretch>
                            <a:fillRect l="-194318" t="-60000" r="-232955" b="-106667"/>
                          </a:stretch>
                        </a:blipFill>
                      </a:tcPr>
                    </a:tc>
                    <a:tc>
                      <a:txBody>
                        <a:bodyPr/>
                        <a:lstStyle/>
                        <a:p>
                          <a:endParaRPr lang="en-US"/>
                        </a:p>
                      </a:txBody>
                      <a:tcPr marL="68580" marR="68580" marT="0" marB="0">
                        <a:blipFill>
                          <a:blip r:embed="rId2"/>
                          <a:stretch>
                            <a:fillRect l="-251456" t="-60000" r="-99029" b="-106667"/>
                          </a:stretch>
                        </a:blipFill>
                      </a:tcPr>
                    </a:tc>
                    <a:tc>
                      <a:txBody>
                        <a:bodyPr/>
                        <a:lstStyle/>
                        <a:p>
                          <a:endParaRPr lang="en-US"/>
                        </a:p>
                      </a:txBody>
                      <a:tcPr marL="68580" marR="68580" marT="0" marB="0">
                        <a:blipFill>
                          <a:blip r:embed="rId2"/>
                          <a:stretch>
                            <a:fillRect l="-365657" t="-60000" r="-3030" b="-106667"/>
                          </a:stretch>
                        </a:blipFill>
                      </a:tcPr>
                    </a:tc>
                    <a:extLst>
                      <a:ext uri="{0D108BD9-81ED-4DB2-BD59-A6C34878D82A}">
                        <a16:rowId xmlns:a16="http://schemas.microsoft.com/office/drawing/2014/main" val="37804844"/>
                      </a:ext>
                    </a:extLst>
                  </a:tr>
                  <a:tr h="378460">
                    <a:tc>
                      <a:txBody>
                        <a:bodyPr/>
                        <a:lstStyle/>
                        <a:p>
                          <a:endParaRPr lang="en-US"/>
                        </a:p>
                      </a:txBody>
                      <a:tcPr marL="68580" marR="68580" marT="0" marB="0">
                        <a:blipFill>
                          <a:blip r:embed="rId2"/>
                          <a:stretch>
                            <a:fillRect l="-1724" t="-160000" r="-698276" b="-6667"/>
                          </a:stretch>
                        </a:blipFill>
                      </a:tcPr>
                    </a:tc>
                    <a:tc>
                      <a:txBody>
                        <a:bodyPr/>
                        <a:lstStyle/>
                        <a:p>
                          <a:endParaRPr lang="en-US"/>
                        </a:p>
                      </a:txBody>
                      <a:tcPr marL="68580" marR="68580" marT="0" marB="0">
                        <a:blipFill>
                          <a:blip r:embed="rId2"/>
                          <a:stretch>
                            <a:fillRect l="-52679" t="-160000" r="-261607" b="-6667"/>
                          </a:stretch>
                        </a:blipFill>
                      </a:tcPr>
                    </a:tc>
                    <a:tc>
                      <a:txBody>
                        <a:bodyPr/>
                        <a:lstStyle/>
                        <a:p>
                          <a:endParaRPr lang="en-US"/>
                        </a:p>
                      </a:txBody>
                      <a:tcPr marL="68580" marR="68580" marT="0" marB="0">
                        <a:blipFill>
                          <a:blip r:embed="rId2"/>
                          <a:stretch>
                            <a:fillRect l="-194318" t="-160000" r="-232955" b="-6667"/>
                          </a:stretch>
                        </a:blipFill>
                      </a:tcPr>
                    </a:tc>
                    <a:tc>
                      <a:txBody>
                        <a:bodyPr/>
                        <a:lstStyle/>
                        <a:p>
                          <a:endParaRPr lang="en-US"/>
                        </a:p>
                      </a:txBody>
                      <a:tcPr marL="68580" marR="68580" marT="0" marB="0">
                        <a:blipFill>
                          <a:blip r:embed="rId2"/>
                          <a:stretch>
                            <a:fillRect l="-251456" t="-160000" r="-99029" b="-6667"/>
                          </a:stretch>
                        </a:blipFill>
                      </a:tcPr>
                    </a:tc>
                    <a:tc>
                      <a:txBody>
                        <a:bodyPr/>
                        <a:lstStyle/>
                        <a:p>
                          <a:endParaRPr lang="en-US"/>
                        </a:p>
                      </a:txBody>
                      <a:tcPr marL="68580" marR="68580" marT="0" marB="0">
                        <a:blipFill>
                          <a:blip r:embed="rId2"/>
                          <a:stretch>
                            <a:fillRect l="-365657" t="-160000" r="-3030" b="-6667"/>
                          </a:stretch>
                        </a:blipFill>
                      </a:tcPr>
                    </a:tc>
                    <a:extLst>
                      <a:ext uri="{0D108BD9-81ED-4DB2-BD59-A6C34878D82A}">
                        <a16:rowId xmlns:a16="http://schemas.microsoft.com/office/drawing/2014/main" val="2773778413"/>
                      </a:ext>
                    </a:extLst>
                  </a:tr>
                </a:tbl>
              </a:graphicData>
            </a:graphic>
          </p:graphicFrame>
        </mc:Fallback>
      </mc:AlternateContent>
    </p:spTree>
    <p:extLst>
      <p:ext uri="{BB962C8B-B14F-4D97-AF65-F5344CB8AC3E}">
        <p14:creationId xmlns:p14="http://schemas.microsoft.com/office/powerpoint/2010/main" val="323245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43000"/>
            <a:ext cx="8915400" cy="923330"/>
          </a:xfrm>
          <a:prstGeom prst="rect">
            <a:avLst/>
          </a:prstGeom>
        </p:spPr>
        <p:txBody>
          <a:bodyPr wrap="square">
            <a:spAutoFit/>
          </a:bodyPr>
          <a:lstStyle/>
          <a:p>
            <a:r>
              <a:rPr lang="en-US" sz="1800" dirty="0"/>
              <a:t>P26: A ball is kicked with an initial velocity of 16 m/s in the horizontal direction and 12 m/s in the vertical direction. (a) At what speed does the ball hit the ground? (b) For how long does the ball remain in the air? (c)What maximum height is attained by the ball? </a:t>
            </a:r>
          </a:p>
        </p:txBody>
      </p:sp>
      <mc:AlternateContent xmlns:mc="http://schemas.openxmlformats.org/markup-compatibility/2006">
        <mc:Choice xmlns:a14="http://schemas.microsoft.com/office/drawing/2010/main" Requires="a14">
          <p:graphicFrame>
            <p:nvGraphicFramePr>
              <p:cNvPr id="2" name="Table 1">
                <a:extLst>
                  <a:ext uri="{FF2B5EF4-FFF2-40B4-BE49-F238E27FC236}">
                    <a16:creationId xmlns:a16="http://schemas.microsoft.com/office/drawing/2014/main" id="{2DDA0A84-8888-4D02-6143-7F05F91FEB80}"/>
                  </a:ext>
                </a:extLst>
              </p:cNvPr>
              <p:cNvGraphicFramePr>
                <a:graphicFrameLocks noGrp="1"/>
              </p:cNvGraphicFramePr>
              <p:nvPr>
                <p:extLst>
                  <p:ext uri="{D42A27DB-BD31-4B8C-83A1-F6EECF244321}">
                    <p14:modId xmlns:p14="http://schemas.microsoft.com/office/powerpoint/2010/main" val="1500888287"/>
                  </p:ext>
                </p:extLst>
              </p:nvPr>
            </p:nvGraphicFramePr>
            <p:xfrm>
              <a:off x="1828800" y="76200"/>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1676489953"/>
                        </a:ext>
                      </a:extLst>
                    </a:gridCol>
                    <a:gridCol w="1413510">
                      <a:extLst>
                        <a:ext uri="{9D8B030D-6E8A-4147-A177-3AD203B41FA5}">
                          <a16:colId xmlns:a16="http://schemas.microsoft.com/office/drawing/2014/main" val="16938249"/>
                        </a:ext>
                      </a:extLst>
                    </a:gridCol>
                    <a:gridCol w="1124585">
                      <a:extLst>
                        <a:ext uri="{9D8B030D-6E8A-4147-A177-3AD203B41FA5}">
                          <a16:colId xmlns:a16="http://schemas.microsoft.com/office/drawing/2014/main" val="2703189652"/>
                        </a:ext>
                      </a:extLst>
                    </a:gridCol>
                    <a:gridCol w="1305560">
                      <a:extLst>
                        <a:ext uri="{9D8B030D-6E8A-4147-A177-3AD203B41FA5}">
                          <a16:colId xmlns:a16="http://schemas.microsoft.com/office/drawing/2014/main" val="2778631398"/>
                        </a:ext>
                      </a:extLst>
                    </a:gridCol>
                    <a:gridCol w="1257300">
                      <a:extLst>
                        <a:ext uri="{9D8B030D-6E8A-4147-A177-3AD203B41FA5}">
                          <a16:colId xmlns:a16="http://schemas.microsoft.com/office/drawing/2014/main" val="3830213257"/>
                        </a:ext>
                      </a:extLst>
                    </a:gridCol>
                  </a:tblGrid>
                  <a:tr h="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54140008"/>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𝑥</m:t>
                                </m:r>
                              </m:oMath>
                            </m:oMathPara>
                          </a14:m>
                          <a:endParaRPr lang="en-US" sz="1200">
                            <a:effectLst/>
                          </a:endParaRP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30601269"/>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𝑦</m:t>
                                </m:r>
                              </m:oMath>
                            </m:oMathPara>
                          </a14:m>
                          <a:endParaRPr lang="en-US" sz="1200" dirty="0">
                            <a:effectLst/>
                          </a:endParaRPr>
                        </a:p>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655078478"/>
                      </a:ext>
                    </a:extLst>
                  </a:tr>
                </a:tbl>
              </a:graphicData>
            </a:graphic>
          </p:graphicFrame>
        </mc:Choice>
        <mc:Fallback>
          <p:graphicFrame>
            <p:nvGraphicFramePr>
              <p:cNvPr id="2" name="Table 1">
                <a:extLst>
                  <a:ext uri="{FF2B5EF4-FFF2-40B4-BE49-F238E27FC236}">
                    <a16:creationId xmlns:a16="http://schemas.microsoft.com/office/drawing/2014/main" id="{2DDA0A84-8888-4D02-6143-7F05F91FEB80}"/>
                  </a:ext>
                </a:extLst>
              </p:cNvPr>
              <p:cNvGraphicFramePr>
                <a:graphicFrameLocks noGrp="1"/>
              </p:cNvGraphicFramePr>
              <p:nvPr>
                <p:extLst>
                  <p:ext uri="{D42A27DB-BD31-4B8C-83A1-F6EECF244321}">
                    <p14:modId xmlns:p14="http://schemas.microsoft.com/office/powerpoint/2010/main" val="1500888287"/>
                  </p:ext>
                </p:extLst>
              </p:nvPr>
            </p:nvGraphicFramePr>
            <p:xfrm>
              <a:off x="1828800" y="76200"/>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1676489953"/>
                        </a:ext>
                      </a:extLst>
                    </a:gridCol>
                    <a:gridCol w="1413510">
                      <a:extLst>
                        <a:ext uri="{9D8B030D-6E8A-4147-A177-3AD203B41FA5}">
                          <a16:colId xmlns:a16="http://schemas.microsoft.com/office/drawing/2014/main" val="16938249"/>
                        </a:ext>
                      </a:extLst>
                    </a:gridCol>
                    <a:gridCol w="1124585">
                      <a:extLst>
                        <a:ext uri="{9D8B030D-6E8A-4147-A177-3AD203B41FA5}">
                          <a16:colId xmlns:a16="http://schemas.microsoft.com/office/drawing/2014/main" val="2703189652"/>
                        </a:ext>
                      </a:extLst>
                    </a:gridCol>
                    <a:gridCol w="1305560">
                      <a:extLst>
                        <a:ext uri="{9D8B030D-6E8A-4147-A177-3AD203B41FA5}">
                          <a16:colId xmlns:a16="http://schemas.microsoft.com/office/drawing/2014/main" val="2778631398"/>
                        </a:ext>
                      </a:extLst>
                    </a:gridCol>
                    <a:gridCol w="1257300">
                      <a:extLst>
                        <a:ext uri="{9D8B030D-6E8A-4147-A177-3AD203B41FA5}">
                          <a16:colId xmlns:a16="http://schemas.microsoft.com/office/drawing/2014/main" val="3830213257"/>
                        </a:ext>
                      </a:extLst>
                    </a:gridCol>
                  </a:tblGrid>
                  <a:tr h="18288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54140008"/>
                      </a:ext>
                    </a:extLst>
                  </a:tr>
                  <a:tr h="378460">
                    <a:tc>
                      <a:txBody>
                        <a:bodyPr/>
                        <a:lstStyle/>
                        <a:p>
                          <a:endParaRPr lang="en-US"/>
                        </a:p>
                      </a:txBody>
                      <a:tcPr marL="68580" marR="68580" marT="0" marB="0">
                        <a:blipFill>
                          <a:blip r:embed="rId2"/>
                          <a:stretch>
                            <a:fillRect l="-1724" t="-60000" r="-698276" b="-106667"/>
                          </a:stretch>
                        </a:blipFill>
                      </a:tcPr>
                    </a:tc>
                    <a:tc>
                      <a:txBody>
                        <a:bodyPr/>
                        <a:lstStyle/>
                        <a:p>
                          <a:endParaRPr lang="en-US"/>
                        </a:p>
                      </a:txBody>
                      <a:tcPr marL="68580" marR="68580" marT="0" marB="0">
                        <a:blipFill>
                          <a:blip r:embed="rId2"/>
                          <a:stretch>
                            <a:fillRect l="-52679" t="-60000" r="-261607" b="-106667"/>
                          </a:stretch>
                        </a:blipFill>
                      </a:tcPr>
                    </a:tc>
                    <a:tc>
                      <a:txBody>
                        <a:bodyPr/>
                        <a:lstStyle/>
                        <a:p>
                          <a:endParaRPr lang="en-US"/>
                        </a:p>
                      </a:txBody>
                      <a:tcPr marL="68580" marR="68580" marT="0" marB="0">
                        <a:blipFill>
                          <a:blip r:embed="rId2"/>
                          <a:stretch>
                            <a:fillRect l="-194318" t="-60000" r="-232955" b="-106667"/>
                          </a:stretch>
                        </a:blipFill>
                      </a:tcPr>
                    </a:tc>
                    <a:tc>
                      <a:txBody>
                        <a:bodyPr/>
                        <a:lstStyle/>
                        <a:p>
                          <a:endParaRPr lang="en-US"/>
                        </a:p>
                      </a:txBody>
                      <a:tcPr marL="68580" marR="68580" marT="0" marB="0">
                        <a:blipFill>
                          <a:blip r:embed="rId2"/>
                          <a:stretch>
                            <a:fillRect l="-251456" t="-60000" r="-99029" b="-106667"/>
                          </a:stretch>
                        </a:blipFill>
                      </a:tcPr>
                    </a:tc>
                    <a:tc>
                      <a:txBody>
                        <a:bodyPr/>
                        <a:lstStyle/>
                        <a:p>
                          <a:endParaRPr lang="en-US"/>
                        </a:p>
                      </a:txBody>
                      <a:tcPr marL="68580" marR="68580" marT="0" marB="0">
                        <a:blipFill>
                          <a:blip r:embed="rId2"/>
                          <a:stretch>
                            <a:fillRect l="-365657" t="-60000" r="-3030" b="-106667"/>
                          </a:stretch>
                        </a:blipFill>
                      </a:tcPr>
                    </a:tc>
                    <a:extLst>
                      <a:ext uri="{0D108BD9-81ED-4DB2-BD59-A6C34878D82A}">
                        <a16:rowId xmlns:a16="http://schemas.microsoft.com/office/drawing/2014/main" val="1730601269"/>
                      </a:ext>
                    </a:extLst>
                  </a:tr>
                  <a:tr h="378460">
                    <a:tc>
                      <a:txBody>
                        <a:bodyPr/>
                        <a:lstStyle/>
                        <a:p>
                          <a:endParaRPr lang="en-US"/>
                        </a:p>
                      </a:txBody>
                      <a:tcPr marL="68580" marR="68580" marT="0" marB="0">
                        <a:blipFill>
                          <a:blip r:embed="rId2"/>
                          <a:stretch>
                            <a:fillRect l="-1724" t="-160000" r="-698276" b="-6667"/>
                          </a:stretch>
                        </a:blipFill>
                      </a:tcPr>
                    </a:tc>
                    <a:tc>
                      <a:txBody>
                        <a:bodyPr/>
                        <a:lstStyle/>
                        <a:p>
                          <a:endParaRPr lang="en-US"/>
                        </a:p>
                      </a:txBody>
                      <a:tcPr marL="68580" marR="68580" marT="0" marB="0">
                        <a:blipFill>
                          <a:blip r:embed="rId2"/>
                          <a:stretch>
                            <a:fillRect l="-52679" t="-160000" r="-261607" b="-6667"/>
                          </a:stretch>
                        </a:blipFill>
                      </a:tcPr>
                    </a:tc>
                    <a:tc>
                      <a:txBody>
                        <a:bodyPr/>
                        <a:lstStyle/>
                        <a:p>
                          <a:endParaRPr lang="en-US"/>
                        </a:p>
                      </a:txBody>
                      <a:tcPr marL="68580" marR="68580" marT="0" marB="0">
                        <a:blipFill>
                          <a:blip r:embed="rId2"/>
                          <a:stretch>
                            <a:fillRect l="-194318" t="-160000" r="-232955" b="-6667"/>
                          </a:stretch>
                        </a:blipFill>
                      </a:tcPr>
                    </a:tc>
                    <a:tc>
                      <a:txBody>
                        <a:bodyPr/>
                        <a:lstStyle/>
                        <a:p>
                          <a:endParaRPr lang="en-US"/>
                        </a:p>
                      </a:txBody>
                      <a:tcPr marL="68580" marR="68580" marT="0" marB="0">
                        <a:blipFill>
                          <a:blip r:embed="rId2"/>
                          <a:stretch>
                            <a:fillRect l="-251456" t="-160000" r="-99029" b="-6667"/>
                          </a:stretch>
                        </a:blipFill>
                      </a:tcPr>
                    </a:tc>
                    <a:tc>
                      <a:txBody>
                        <a:bodyPr/>
                        <a:lstStyle/>
                        <a:p>
                          <a:endParaRPr lang="en-US"/>
                        </a:p>
                      </a:txBody>
                      <a:tcPr marL="68580" marR="68580" marT="0" marB="0">
                        <a:blipFill>
                          <a:blip r:embed="rId2"/>
                          <a:stretch>
                            <a:fillRect l="-365657" t="-160000" r="-3030" b="-6667"/>
                          </a:stretch>
                        </a:blipFill>
                      </a:tcPr>
                    </a:tc>
                    <a:extLst>
                      <a:ext uri="{0D108BD9-81ED-4DB2-BD59-A6C34878D82A}">
                        <a16:rowId xmlns:a16="http://schemas.microsoft.com/office/drawing/2014/main" val="2655078478"/>
                      </a:ext>
                    </a:extLst>
                  </a:tr>
                </a:tbl>
              </a:graphicData>
            </a:graphic>
          </p:graphicFrame>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descr="F03.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676400"/>
            <a:ext cx="7620000" cy="2412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 Box 4"/>
          <p:cNvSpPr txBox="1">
            <a:spLocks noChangeArrowheads="1"/>
          </p:cNvSpPr>
          <p:nvPr/>
        </p:nvSpPr>
        <p:spPr bwMode="auto">
          <a:xfrm>
            <a:off x="114300" y="1030069"/>
            <a:ext cx="8915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800" dirty="0">
                <a:solidFill>
                  <a:srgbClr val="000000"/>
                </a:solidFill>
              </a:rPr>
              <a:t>A place-kicker kicks a football at an angle of 40</a:t>
            </a:r>
            <a:r>
              <a:rPr lang="en-US" altLang="en-US" sz="1800" baseline="30000" dirty="0">
                <a:solidFill>
                  <a:srgbClr val="000000"/>
                </a:solidFill>
              </a:rPr>
              <a:t>0 </a:t>
            </a:r>
            <a:r>
              <a:rPr lang="en-US" altLang="en-US" sz="1800" dirty="0">
                <a:solidFill>
                  <a:srgbClr val="000000"/>
                </a:solidFill>
              </a:rPr>
              <a:t>above the horizon with a speed of 22 m/s. Find the hang time, range </a:t>
            </a:r>
            <a:r>
              <a:rPr lang="en-US" altLang="en-US" sz="1800" i="1" dirty="0">
                <a:solidFill>
                  <a:srgbClr val="000000"/>
                </a:solidFill>
              </a:rPr>
              <a:t>R</a:t>
            </a:r>
            <a:r>
              <a:rPr lang="en-US" altLang="en-US" sz="1800" dirty="0">
                <a:solidFill>
                  <a:srgbClr val="000000"/>
                </a:solidFill>
              </a:rPr>
              <a:t>, and maximum height </a:t>
            </a:r>
            <a:r>
              <a:rPr lang="en-US" altLang="en-US" sz="1800" i="1" dirty="0">
                <a:solidFill>
                  <a:srgbClr val="000000"/>
                </a:solidFill>
              </a:rPr>
              <a:t>H. </a:t>
            </a:r>
            <a:r>
              <a:rPr lang="en-US" altLang="en-US" sz="1800" dirty="0">
                <a:solidFill>
                  <a:srgbClr val="000000"/>
                </a:solidFill>
              </a:rPr>
              <a:t> </a:t>
            </a:r>
            <a:endParaRPr lang="en-US" altLang="en-US" sz="1800" dirty="0"/>
          </a:p>
        </p:txBody>
      </p:sp>
      <mc:AlternateContent xmlns:mc="http://schemas.openxmlformats.org/markup-compatibility/2006">
        <mc:Choice xmlns:a14="http://schemas.microsoft.com/office/drawing/2010/main" Requires="a14">
          <p:graphicFrame>
            <p:nvGraphicFramePr>
              <p:cNvPr id="2" name="Table 1">
                <a:extLst>
                  <a:ext uri="{FF2B5EF4-FFF2-40B4-BE49-F238E27FC236}">
                    <a16:creationId xmlns:a16="http://schemas.microsoft.com/office/drawing/2014/main" id="{F6430B2F-00DF-C540-8920-6A0B197504C7}"/>
                  </a:ext>
                </a:extLst>
              </p:cNvPr>
              <p:cNvGraphicFramePr>
                <a:graphicFrameLocks noGrp="1"/>
              </p:cNvGraphicFramePr>
              <p:nvPr>
                <p:extLst>
                  <p:ext uri="{D42A27DB-BD31-4B8C-83A1-F6EECF244321}">
                    <p14:modId xmlns:p14="http://schemas.microsoft.com/office/powerpoint/2010/main" val="2775952602"/>
                  </p:ext>
                </p:extLst>
              </p:nvPr>
            </p:nvGraphicFramePr>
            <p:xfrm>
              <a:off x="1346835" y="22654"/>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171044594"/>
                        </a:ext>
                      </a:extLst>
                    </a:gridCol>
                    <a:gridCol w="1413510">
                      <a:extLst>
                        <a:ext uri="{9D8B030D-6E8A-4147-A177-3AD203B41FA5}">
                          <a16:colId xmlns:a16="http://schemas.microsoft.com/office/drawing/2014/main" val="939008393"/>
                        </a:ext>
                      </a:extLst>
                    </a:gridCol>
                    <a:gridCol w="1124585">
                      <a:extLst>
                        <a:ext uri="{9D8B030D-6E8A-4147-A177-3AD203B41FA5}">
                          <a16:colId xmlns:a16="http://schemas.microsoft.com/office/drawing/2014/main" val="959868318"/>
                        </a:ext>
                      </a:extLst>
                    </a:gridCol>
                    <a:gridCol w="1305560">
                      <a:extLst>
                        <a:ext uri="{9D8B030D-6E8A-4147-A177-3AD203B41FA5}">
                          <a16:colId xmlns:a16="http://schemas.microsoft.com/office/drawing/2014/main" val="2674465608"/>
                        </a:ext>
                      </a:extLst>
                    </a:gridCol>
                    <a:gridCol w="1257300">
                      <a:extLst>
                        <a:ext uri="{9D8B030D-6E8A-4147-A177-3AD203B41FA5}">
                          <a16:colId xmlns:a16="http://schemas.microsoft.com/office/drawing/2014/main" val="2228938523"/>
                        </a:ext>
                      </a:extLst>
                    </a:gridCol>
                  </a:tblGrid>
                  <a:tr h="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5161828"/>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𝑥</m:t>
                                </m:r>
                              </m:oMath>
                            </m:oMathPara>
                          </a14:m>
                          <a:endParaRPr lang="en-US" sz="1200">
                            <a:effectLst/>
                          </a:endParaRP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3252035"/>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𝑦</m:t>
                                </m:r>
                              </m:oMath>
                            </m:oMathPara>
                          </a14:m>
                          <a:endParaRPr lang="en-US" sz="1200" dirty="0">
                            <a:effectLst/>
                          </a:endParaRPr>
                        </a:p>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00698085"/>
                      </a:ext>
                    </a:extLst>
                  </a:tr>
                </a:tbl>
              </a:graphicData>
            </a:graphic>
          </p:graphicFrame>
        </mc:Choice>
        <mc:Fallback>
          <p:graphicFrame>
            <p:nvGraphicFramePr>
              <p:cNvPr id="2" name="Table 1">
                <a:extLst>
                  <a:ext uri="{FF2B5EF4-FFF2-40B4-BE49-F238E27FC236}">
                    <a16:creationId xmlns:a16="http://schemas.microsoft.com/office/drawing/2014/main" id="{F6430B2F-00DF-C540-8920-6A0B197504C7}"/>
                  </a:ext>
                </a:extLst>
              </p:cNvPr>
              <p:cNvGraphicFramePr>
                <a:graphicFrameLocks noGrp="1"/>
              </p:cNvGraphicFramePr>
              <p:nvPr>
                <p:extLst>
                  <p:ext uri="{D42A27DB-BD31-4B8C-83A1-F6EECF244321}">
                    <p14:modId xmlns:p14="http://schemas.microsoft.com/office/powerpoint/2010/main" val="2775952602"/>
                  </p:ext>
                </p:extLst>
              </p:nvPr>
            </p:nvGraphicFramePr>
            <p:xfrm>
              <a:off x="1346835" y="22654"/>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171044594"/>
                        </a:ext>
                      </a:extLst>
                    </a:gridCol>
                    <a:gridCol w="1413510">
                      <a:extLst>
                        <a:ext uri="{9D8B030D-6E8A-4147-A177-3AD203B41FA5}">
                          <a16:colId xmlns:a16="http://schemas.microsoft.com/office/drawing/2014/main" val="939008393"/>
                        </a:ext>
                      </a:extLst>
                    </a:gridCol>
                    <a:gridCol w="1124585">
                      <a:extLst>
                        <a:ext uri="{9D8B030D-6E8A-4147-A177-3AD203B41FA5}">
                          <a16:colId xmlns:a16="http://schemas.microsoft.com/office/drawing/2014/main" val="959868318"/>
                        </a:ext>
                      </a:extLst>
                    </a:gridCol>
                    <a:gridCol w="1305560">
                      <a:extLst>
                        <a:ext uri="{9D8B030D-6E8A-4147-A177-3AD203B41FA5}">
                          <a16:colId xmlns:a16="http://schemas.microsoft.com/office/drawing/2014/main" val="2674465608"/>
                        </a:ext>
                      </a:extLst>
                    </a:gridCol>
                    <a:gridCol w="1257300">
                      <a:extLst>
                        <a:ext uri="{9D8B030D-6E8A-4147-A177-3AD203B41FA5}">
                          <a16:colId xmlns:a16="http://schemas.microsoft.com/office/drawing/2014/main" val="2228938523"/>
                        </a:ext>
                      </a:extLst>
                    </a:gridCol>
                  </a:tblGrid>
                  <a:tr h="18288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5161828"/>
                      </a:ext>
                    </a:extLst>
                  </a:tr>
                  <a:tr h="378460">
                    <a:tc>
                      <a:txBody>
                        <a:bodyPr/>
                        <a:lstStyle/>
                        <a:p>
                          <a:endParaRPr lang="en-US"/>
                        </a:p>
                      </a:txBody>
                      <a:tcPr marL="68580" marR="68580" marT="0" marB="0">
                        <a:blipFill>
                          <a:blip r:embed="rId3"/>
                          <a:stretch>
                            <a:fillRect l="-1724" t="-60000" r="-698276" b="-106667"/>
                          </a:stretch>
                        </a:blipFill>
                      </a:tcPr>
                    </a:tc>
                    <a:tc>
                      <a:txBody>
                        <a:bodyPr/>
                        <a:lstStyle/>
                        <a:p>
                          <a:endParaRPr lang="en-US"/>
                        </a:p>
                      </a:txBody>
                      <a:tcPr marL="68580" marR="68580" marT="0" marB="0">
                        <a:blipFill>
                          <a:blip r:embed="rId3"/>
                          <a:stretch>
                            <a:fillRect l="-52679" t="-60000" r="-261607" b="-106667"/>
                          </a:stretch>
                        </a:blipFill>
                      </a:tcPr>
                    </a:tc>
                    <a:tc>
                      <a:txBody>
                        <a:bodyPr/>
                        <a:lstStyle/>
                        <a:p>
                          <a:endParaRPr lang="en-US"/>
                        </a:p>
                      </a:txBody>
                      <a:tcPr marL="68580" marR="68580" marT="0" marB="0">
                        <a:blipFill>
                          <a:blip r:embed="rId3"/>
                          <a:stretch>
                            <a:fillRect l="-194318" t="-60000" r="-232955" b="-106667"/>
                          </a:stretch>
                        </a:blipFill>
                      </a:tcPr>
                    </a:tc>
                    <a:tc>
                      <a:txBody>
                        <a:bodyPr/>
                        <a:lstStyle/>
                        <a:p>
                          <a:endParaRPr lang="en-US"/>
                        </a:p>
                      </a:txBody>
                      <a:tcPr marL="68580" marR="68580" marT="0" marB="0">
                        <a:blipFill>
                          <a:blip r:embed="rId3"/>
                          <a:stretch>
                            <a:fillRect l="-251456" t="-60000" r="-99029" b="-106667"/>
                          </a:stretch>
                        </a:blipFill>
                      </a:tcPr>
                    </a:tc>
                    <a:tc>
                      <a:txBody>
                        <a:bodyPr/>
                        <a:lstStyle/>
                        <a:p>
                          <a:endParaRPr lang="en-US"/>
                        </a:p>
                      </a:txBody>
                      <a:tcPr marL="68580" marR="68580" marT="0" marB="0">
                        <a:blipFill>
                          <a:blip r:embed="rId3"/>
                          <a:stretch>
                            <a:fillRect l="-365657" t="-60000" r="-3030" b="-106667"/>
                          </a:stretch>
                        </a:blipFill>
                      </a:tcPr>
                    </a:tc>
                    <a:extLst>
                      <a:ext uri="{0D108BD9-81ED-4DB2-BD59-A6C34878D82A}">
                        <a16:rowId xmlns:a16="http://schemas.microsoft.com/office/drawing/2014/main" val="293252035"/>
                      </a:ext>
                    </a:extLst>
                  </a:tr>
                  <a:tr h="378460">
                    <a:tc>
                      <a:txBody>
                        <a:bodyPr/>
                        <a:lstStyle/>
                        <a:p>
                          <a:endParaRPr lang="en-US"/>
                        </a:p>
                      </a:txBody>
                      <a:tcPr marL="68580" marR="68580" marT="0" marB="0">
                        <a:blipFill>
                          <a:blip r:embed="rId3"/>
                          <a:stretch>
                            <a:fillRect l="-1724" t="-160000" r="-698276" b="-6667"/>
                          </a:stretch>
                        </a:blipFill>
                      </a:tcPr>
                    </a:tc>
                    <a:tc>
                      <a:txBody>
                        <a:bodyPr/>
                        <a:lstStyle/>
                        <a:p>
                          <a:endParaRPr lang="en-US"/>
                        </a:p>
                      </a:txBody>
                      <a:tcPr marL="68580" marR="68580" marT="0" marB="0">
                        <a:blipFill>
                          <a:blip r:embed="rId3"/>
                          <a:stretch>
                            <a:fillRect l="-52679" t="-160000" r="-261607" b="-6667"/>
                          </a:stretch>
                        </a:blipFill>
                      </a:tcPr>
                    </a:tc>
                    <a:tc>
                      <a:txBody>
                        <a:bodyPr/>
                        <a:lstStyle/>
                        <a:p>
                          <a:endParaRPr lang="en-US"/>
                        </a:p>
                      </a:txBody>
                      <a:tcPr marL="68580" marR="68580" marT="0" marB="0">
                        <a:blipFill>
                          <a:blip r:embed="rId3"/>
                          <a:stretch>
                            <a:fillRect l="-194318" t="-160000" r="-232955" b="-6667"/>
                          </a:stretch>
                        </a:blipFill>
                      </a:tcPr>
                    </a:tc>
                    <a:tc>
                      <a:txBody>
                        <a:bodyPr/>
                        <a:lstStyle/>
                        <a:p>
                          <a:endParaRPr lang="en-US"/>
                        </a:p>
                      </a:txBody>
                      <a:tcPr marL="68580" marR="68580" marT="0" marB="0">
                        <a:blipFill>
                          <a:blip r:embed="rId3"/>
                          <a:stretch>
                            <a:fillRect l="-251456" t="-160000" r="-99029" b="-6667"/>
                          </a:stretch>
                        </a:blipFill>
                      </a:tcPr>
                    </a:tc>
                    <a:tc>
                      <a:txBody>
                        <a:bodyPr/>
                        <a:lstStyle/>
                        <a:p>
                          <a:endParaRPr lang="en-US"/>
                        </a:p>
                      </a:txBody>
                      <a:tcPr marL="68580" marR="68580" marT="0" marB="0">
                        <a:blipFill>
                          <a:blip r:embed="rId3"/>
                          <a:stretch>
                            <a:fillRect l="-365657" t="-160000" r="-3030" b="-6667"/>
                          </a:stretch>
                        </a:blipFill>
                      </a:tcPr>
                    </a:tc>
                    <a:extLst>
                      <a:ext uri="{0D108BD9-81ED-4DB2-BD59-A6C34878D82A}">
                        <a16:rowId xmlns:a16="http://schemas.microsoft.com/office/drawing/2014/main" val="2500698085"/>
                      </a:ext>
                    </a:extLst>
                  </a:tr>
                </a:tbl>
              </a:graphicData>
            </a:graphic>
          </p:graphicFrame>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descr="baseball trajector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383" y="2376280"/>
            <a:ext cx="7228364" cy="2198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 Box 5"/>
          <p:cNvSpPr txBox="1">
            <a:spLocks noChangeArrowheads="1"/>
          </p:cNvSpPr>
          <p:nvPr/>
        </p:nvSpPr>
        <p:spPr bwMode="auto">
          <a:xfrm>
            <a:off x="387178" y="1143000"/>
            <a:ext cx="8305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800" dirty="0"/>
              <a:t>A player picks up a ground ball and throws it horizontally with a speed of 24 m/s. It is caught after 0.42 s later at point B. </a:t>
            </a:r>
            <a:br>
              <a:rPr lang="en-US" altLang="en-US" sz="1800" dirty="0"/>
            </a:br>
            <a:r>
              <a:rPr lang="en-US" altLang="en-US" sz="1800" dirty="0"/>
              <a:t>a. How far apart are the two players?</a:t>
            </a:r>
            <a:br>
              <a:rPr lang="en-US" altLang="en-US" sz="1800" dirty="0"/>
            </a:br>
            <a:r>
              <a:rPr lang="en-US" altLang="en-US" sz="1800" dirty="0"/>
              <a:t>b. What is the distance of vertical drop, AB? </a:t>
            </a:r>
          </a:p>
        </p:txBody>
      </p:sp>
      <mc:AlternateContent xmlns:mc="http://schemas.openxmlformats.org/markup-compatibility/2006">
        <mc:Choice xmlns:a14="http://schemas.microsoft.com/office/drawing/2010/main" Requires="a14">
          <p:graphicFrame>
            <p:nvGraphicFramePr>
              <p:cNvPr id="2" name="Table 1">
                <a:extLst>
                  <a:ext uri="{FF2B5EF4-FFF2-40B4-BE49-F238E27FC236}">
                    <a16:creationId xmlns:a16="http://schemas.microsoft.com/office/drawing/2014/main" id="{2CC3800A-6252-1D50-FD0C-1C84D7769C2F}"/>
                  </a:ext>
                </a:extLst>
              </p:cNvPr>
              <p:cNvGraphicFramePr>
                <a:graphicFrameLocks noGrp="1"/>
              </p:cNvGraphicFramePr>
              <p:nvPr/>
            </p:nvGraphicFramePr>
            <p:xfrm>
              <a:off x="1219200" y="10297"/>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3712308975"/>
                        </a:ext>
                      </a:extLst>
                    </a:gridCol>
                    <a:gridCol w="1413510">
                      <a:extLst>
                        <a:ext uri="{9D8B030D-6E8A-4147-A177-3AD203B41FA5}">
                          <a16:colId xmlns:a16="http://schemas.microsoft.com/office/drawing/2014/main" val="944224100"/>
                        </a:ext>
                      </a:extLst>
                    </a:gridCol>
                    <a:gridCol w="1124585">
                      <a:extLst>
                        <a:ext uri="{9D8B030D-6E8A-4147-A177-3AD203B41FA5}">
                          <a16:colId xmlns:a16="http://schemas.microsoft.com/office/drawing/2014/main" val="2439124292"/>
                        </a:ext>
                      </a:extLst>
                    </a:gridCol>
                    <a:gridCol w="1305560">
                      <a:extLst>
                        <a:ext uri="{9D8B030D-6E8A-4147-A177-3AD203B41FA5}">
                          <a16:colId xmlns:a16="http://schemas.microsoft.com/office/drawing/2014/main" val="3943902261"/>
                        </a:ext>
                      </a:extLst>
                    </a:gridCol>
                    <a:gridCol w="1257300">
                      <a:extLst>
                        <a:ext uri="{9D8B030D-6E8A-4147-A177-3AD203B41FA5}">
                          <a16:colId xmlns:a16="http://schemas.microsoft.com/office/drawing/2014/main" val="1924436293"/>
                        </a:ext>
                      </a:extLst>
                    </a:gridCol>
                  </a:tblGrid>
                  <a:tr h="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34668447"/>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𝑥</m:t>
                                </m:r>
                              </m:oMath>
                            </m:oMathPara>
                          </a14:m>
                          <a:endParaRPr lang="en-US" sz="1200">
                            <a:effectLst/>
                          </a:endParaRP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31451918"/>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𝑦</m:t>
                                </m:r>
                              </m:oMath>
                            </m:oMathPara>
                          </a14:m>
                          <a:endParaRPr lang="en-US" sz="1200" dirty="0">
                            <a:effectLst/>
                          </a:endParaRPr>
                        </a:p>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12349463"/>
                      </a:ext>
                    </a:extLst>
                  </a:tr>
                </a:tbl>
              </a:graphicData>
            </a:graphic>
          </p:graphicFrame>
        </mc:Choice>
        <mc:Fallback>
          <p:graphicFrame>
            <p:nvGraphicFramePr>
              <p:cNvPr id="2" name="Table 1">
                <a:extLst>
                  <a:ext uri="{FF2B5EF4-FFF2-40B4-BE49-F238E27FC236}">
                    <a16:creationId xmlns:a16="http://schemas.microsoft.com/office/drawing/2014/main" id="{2CC3800A-6252-1D50-FD0C-1C84D7769C2F}"/>
                  </a:ext>
                </a:extLst>
              </p:cNvPr>
              <p:cNvGraphicFramePr>
                <a:graphicFrameLocks noGrp="1"/>
              </p:cNvGraphicFramePr>
              <p:nvPr/>
            </p:nvGraphicFramePr>
            <p:xfrm>
              <a:off x="1219200" y="10297"/>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3712308975"/>
                        </a:ext>
                      </a:extLst>
                    </a:gridCol>
                    <a:gridCol w="1413510">
                      <a:extLst>
                        <a:ext uri="{9D8B030D-6E8A-4147-A177-3AD203B41FA5}">
                          <a16:colId xmlns:a16="http://schemas.microsoft.com/office/drawing/2014/main" val="944224100"/>
                        </a:ext>
                      </a:extLst>
                    </a:gridCol>
                    <a:gridCol w="1124585">
                      <a:extLst>
                        <a:ext uri="{9D8B030D-6E8A-4147-A177-3AD203B41FA5}">
                          <a16:colId xmlns:a16="http://schemas.microsoft.com/office/drawing/2014/main" val="2439124292"/>
                        </a:ext>
                      </a:extLst>
                    </a:gridCol>
                    <a:gridCol w="1305560">
                      <a:extLst>
                        <a:ext uri="{9D8B030D-6E8A-4147-A177-3AD203B41FA5}">
                          <a16:colId xmlns:a16="http://schemas.microsoft.com/office/drawing/2014/main" val="3943902261"/>
                        </a:ext>
                      </a:extLst>
                    </a:gridCol>
                    <a:gridCol w="1257300">
                      <a:extLst>
                        <a:ext uri="{9D8B030D-6E8A-4147-A177-3AD203B41FA5}">
                          <a16:colId xmlns:a16="http://schemas.microsoft.com/office/drawing/2014/main" val="1924436293"/>
                        </a:ext>
                      </a:extLst>
                    </a:gridCol>
                  </a:tblGrid>
                  <a:tr h="18288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34668447"/>
                      </a:ext>
                    </a:extLst>
                  </a:tr>
                  <a:tr h="378460">
                    <a:tc>
                      <a:txBody>
                        <a:bodyPr/>
                        <a:lstStyle/>
                        <a:p>
                          <a:endParaRPr lang="en-US"/>
                        </a:p>
                      </a:txBody>
                      <a:tcPr marL="68580" marR="68580" marT="0" marB="0">
                        <a:blipFill>
                          <a:blip r:embed="rId3"/>
                          <a:stretch>
                            <a:fillRect l="-1724" t="-60000" r="-698276" b="-106667"/>
                          </a:stretch>
                        </a:blipFill>
                      </a:tcPr>
                    </a:tc>
                    <a:tc>
                      <a:txBody>
                        <a:bodyPr/>
                        <a:lstStyle/>
                        <a:p>
                          <a:endParaRPr lang="en-US"/>
                        </a:p>
                      </a:txBody>
                      <a:tcPr marL="68580" marR="68580" marT="0" marB="0">
                        <a:blipFill>
                          <a:blip r:embed="rId3"/>
                          <a:stretch>
                            <a:fillRect l="-52679" t="-60000" r="-261607" b="-106667"/>
                          </a:stretch>
                        </a:blipFill>
                      </a:tcPr>
                    </a:tc>
                    <a:tc>
                      <a:txBody>
                        <a:bodyPr/>
                        <a:lstStyle/>
                        <a:p>
                          <a:endParaRPr lang="en-US"/>
                        </a:p>
                      </a:txBody>
                      <a:tcPr marL="68580" marR="68580" marT="0" marB="0">
                        <a:blipFill>
                          <a:blip r:embed="rId3"/>
                          <a:stretch>
                            <a:fillRect l="-194318" t="-60000" r="-232955" b="-106667"/>
                          </a:stretch>
                        </a:blipFill>
                      </a:tcPr>
                    </a:tc>
                    <a:tc>
                      <a:txBody>
                        <a:bodyPr/>
                        <a:lstStyle/>
                        <a:p>
                          <a:endParaRPr lang="en-US"/>
                        </a:p>
                      </a:txBody>
                      <a:tcPr marL="68580" marR="68580" marT="0" marB="0">
                        <a:blipFill>
                          <a:blip r:embed="rId3"/>
                          <a:stretch>
                            <a:fillRect l="-251456" t="-60000" r="-99029" b="-106667"/>
                          </a:stretch>
                        </a:blipFill>
                      </a:tcPr>
                    </a:tc>
                    <a:tc>
                      <a:txBody>
                        <a:bodyPr/>
                        <a:lstStyle/>
                        <a:p>
                          <a:endParaRPr lang="en-US"/>
                        </a:p>
                      </a:txBody>
                      <a:tcPr marL="68580" marR="68580" marT="0" marB="0">
                        <a:blipFill>
                          <a:blip r:embed="rId3"/>
                          <a:stretch>
                            <a:fillRect l="-365657" t="-60000" r="-3030" b="-106667"/>
                          </a:stretch>
                        </a:blipFill>
                      </a:tcPr>
                    </a:tc>
                    <a:extLst>
                      <a:ext uri="{0D108BD9-81ED-4DB2-BD59-A6C34878D82A}">
                        <a16:rowId xmlns:a16="http://schemas.microsoft.com/office/drawing/2014/main" val="831451918"/>
                      </a:ext>
                    </a:extLst>
                  </a:tr>
                  <a:tr h="378460">
                    <a:tc>
                      <a:txBody>
                        <a:bodyPr/>
                        <a:lstStyle/>
                        <a:p>
                          <a:endParaRPr lang="en-US"/>
                        </a:p>
                      </a:txBody>
                      <a:tcPr marL="68580" marR="68580" marT="0" marB="0">
                        <a:blipFill>
                          <a:blip r:embed="rId3"/>
                          <a:stretch>
                            <a:fillRect l="-1724" t="-160000" r="-698276" b="-6667"/>
                          </a:stretch>
                        </a:blipFill>
                      </a:tcPr>
                    </a:tc>
                    <a:tc>
                      <a:txBody>
                        <a:bodyPr/>
                        <a:lstStyle/>
                        <a:p>
                          <a:endParaRPr lang="en-US"/>
                        </a:p>
                      </a:txBody>
                      <a:tcPr marL="68580" marR="68580" marT="0" marB="0">
                        <a:blipFill>
                          <a:blip r:embed="rId3"/>
                          <a:stretch>
                            <a:fillRect l="-52679" t="-160000" r="-261607" b="-6667"/>
                          </a:stretch>
                        </a:blipFill>
                      </a:tcPr>
                    </a:tc>
                    <a:tc>
                      <a:txBody>
                        <a:bodyPr/>
                        <a:lstStyle/>
                        <a:p>
                          <a:endParaRPr lang="en-US"/>
                        </a:p>
                      </a:txBody>
                      <a:tcPr marL="68580" marR="68580" marT="0" marB="0">
                        <a:blipFill>
                          <a:blip r:embed="rId3"/>
                          <a:stretch>
                            <a:fillRect l="-194318" t="-160000" r="-232955" b="-6667"/>
                          </a:stretch>
                        </a:blipFill>
                      </a:tcPr>
                    </a:tc>
                    <a:tc>
                      <a:txBody>
                        <a:bodyPr/>
                        <a:lstStyle/>
                        <a:p>
                          <a:endParaRPr lang="en-US"/>
                        </a:p>
                      </a:txBody>
                      <a:tcPr marL="68580" marR="68580" marT="0" marB="0">
                        <a:blipFill>
                          <a:blip r:embed="rId3"/>
                          <a:stretch>
                            <a:fillRect l="-251456" t="-160000" r="-99029" b="-6667"/>
                          </a:stretch>
                        </a:blipFill>
                      </a:tcPr>
                    </a:tc>
                    <a:tc>
                      <a:txBody>
                        <a:bodyPr/>
                        <a:lstStyle/>
                        <a:p>
                          <a:endParaRPr lang="en-US"/>
                        </a:p>
                      </a:txBody>
                      <a:tcPr marL="68580" marR="68580" marT="0" marB="0">
                        <a:blipFill>
                          <a:blip r:embed="rId3"/>
                          <a:stretch>
                            <a:fillRect l="-365657" t="-160000" r="-3030" b="-6667"/>
                          </a:stretch>
                        </a:blipFill>
                      </a:tcPr>
                    </a:tc>
                    <a:extLst>
                      <a:ext uri="{0D108BD9-81ED-4DB2-BD59-A6C34878D82A}">
                        <a16:rowId xmlns:a16="http://schemas.microsoft.com/office/drawing/2014/main" val="3112349463"/>
                      </a:ext>
                    </a:extLst>
                  </a:tr>
                </a:tbl>
              </a:graphicData>
            </a:graphic>
          </p:graphicFrame>
        </mc:Fallback>
      </mc:AlternateContent>
    </p:spTree>
    <p:extLst>
      <p:ext uri="{BB962C8B-B14F-4D97-AF65-F5344CB8AC3E}">
        <p14:creationId xmlns:p14="http://schemas.microsoft.com/office/powerpoint/2010/main" val="1652228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4" descr="F03.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9184" y="1753804"/>
            <a:ext cx="4206875" cy="341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 Box 5"/>
          <p:cNvSpPr txBox="1">
            <a:spLocks noChangeArrowheads="1"/>
          </p:cNvSpPr>
          <p:nvPr/>
        </p:nvSpPr>
        <p:spPr bwMode="auto">
          <a:xfrm>
            <a:off x="76200" y="939800"/>
            <a:ext cx="8839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800" dirty="0"/>
              <a:t>Ex3 CJ10: An airplane moving horizontally with a constant </a:t>
            </a:r>
            <a:r>
              <a:rPr lang="en-US" altLang="en-US" sz="1800" dirty="0">
                <a:solidFill>
                  <a:srgbClr val="009900"/>
                </a:solidFill>
              </a:rPr>
              <a:t>velocity</a:t>
            </a:r>
            <a:r>
              <a:rPr lang="en-US" altLang="en-US" sz="1800" dirty="0"/>
              <a:t> of +115 m/s at an altitude of 1050 m. The plane releases a “care package” that falls to the ground along a curved trajectory to reach some stranded hikers. How far horizontally ahead the package should be released?</a:t>
            </a:r>
          </a:p>
        </p:txBody>
      </p:sp>
      <mc:AlternateContent xmlns:mc="http://schemas.openxmlformats.org/markup-compatibility/2006">
        <mc:Choice xmlns:a14="http://schemas.microsoft.com/office/drawing/2010/main" Requires="a14">
          <p:graphicFrame>
            <p:nvGraphicFramePr>
              <p:cNvPr id="2" name="Table 1">
                <a:extLst>
                  <a:ext uri="{FF2B5EF4-FFF2-40B4-BE49-F238E27FC236}">
                    <a16:creationId xmlns:a16="http://schemas.microsoft.com/office/drawing/2014/main" id="{470D0E72-4B30-DB53-7CAA-9DE404F57959}"/>
                  </a:ext>
                </a:extLst>
              </p:cNvPr>
              <p:cNvGraphicFramePr>
                <a:graphicFrameLocks noGrp="1"/>
              </p:cNvGraphicFramePr>
              <p:nvPr>
                <p:extLst>
                  <p:ext uri="{D42A27DB-BD31-4B8C-83A1-F6EECF244321}">
                    <p14:modId xmlns:p14="http://schemas.microsoft.com/office/powerpoint/2010/main" val="2894262374"/>
                  </p:ext>
                </p:extLst>
              </p:nvPr>
            </p:nvGraphicFramePr>
            <p:xfrm>
              <a:off x="1295400" y="0"/>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3561616968"/>
                        </a:ext>
                      </a:extLst>
                    </a:gridCol>
                    <a:gridCol w="1413510">
                      <a:extLst>
                        <a:ext uri="{9D8B030D-6E8A-4147-A177-3AD203B41FA5}">
                          <a16:colId xmlns:a16="http://schemas.microsoft.com/office/drawing/2014/main" val="1744647038"/>
                        </a:ext>
                      </a:extLst>
                    </a:gridCol>
                    <a:gridCol w="1124585">
                      <a:extLst>
                        <a:ext uri="{9D8B030D-6E8A-4147-A177-3AD203B41FA5}">
                          <a16:colId xmlns:a16="http://schemas.microsoft.com/office/drawing/2014/main" val="2410949812"/>
                        </a:ext>
                      </a:extLst>
                    </a:gridCol>
                    <a:gridCol w="1305560">
                      <a:extLst>
                        <a:ext uri="{9D8B030D-6E8A-4147-A177-3AD203B41FA5}">
                          <a16:colId xmlns:a16="http://schemas.microsoft.com/office/drawing/2014/main" val="279573184"/>
                        </a:ext>
                      </a:extLst>
                    </a:gridCol>
                    <a:gridCol w="1257300">
                      <a:extLst>
                        <a:ext uri="{9D8B030D-6E8A-4147-A177-3AD203B41FA5}">
                          <a16:colId xmlns:a16="http://schemas.microsoft.com/office/drawing/2014/main" val="91771667"/>
                        </a:ext>
                      </a:extLst>
                    </a:gridCol>
                  </a:tblGrid>
                  <a:tr h="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58670268"/>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𝑥</m:t>
                                </m:r>
                              </m:oMath>
                            </m:oMathPara>
                          </a14:m>
                          <a:endParaRPr lang="en-US" sz="1200">
                            <a:effectLst/>
                          </a:endParaRP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55097361"/>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𝑦</m:t>
                                </m:r>
                              </m:oMath>
                            </m:oMathPara>
                          </a14:m>
                          <a:endParaRPr lang="en-US" sz="1200" dirty="0">
                            <a:effectLst/>
                          </a:endParaRPr>
                        </a:p>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5440831"/>
                      </a:ext>
                    </a:extLst>
                  </a:tr>
                </a:tbl>
              </a:graphicData>
            </a:graphic>
          </p:graphicFrame>
        </mc:Choice>
        <mc:Fallback>
          <p:graphicFrame>
            <p:nvGraphicFramePr>
              <p:cNvPr id="2" name="Table 1">
                <a:extLst>
                  <a:ext uri="{FF2B5EF4-FFF2-40B4-BE49-F238E27FC236}">
                    <a16:creationId xmlns:a16="http://schemas.microsoft.com/office/drawing/2014/main" id="{470D0E72-4B30-DB53-7CAA-9DE404F57959}"/>
                  </a:ext>
                </a:extLst>
              </p:cNvPr>
              <p:cNvGraphicFramePr>
                <a:graphicFrameLocks noGrp="1"/>
              </p:cNvGraphicFramePr>
              <p:nvPr>
                <p:extLst>
                  <p:ext uri="{D42A27DB-BD31-4B8C-83A1-F6EECF244321}">
                    <p14:modId xmlns:p14="http://schemas.microsoft.com/office/powerpoint/2010/main" val="2894262374"/>
                  </p:ext>
                </p:extLst>
              </p:nvPr>
            </p:nvGraphicFramePr>
            <p:xfrm>
              <a:off x="1295400" y="0"/>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3561616968"/>
                        </a:ext>
                      </a:extLst>
                    </a:gridCol>
                    <a:gridCol w="1413510">
                      <a:extLst>
                        <a:ext uri="{9D8B030D-6E8A-4147-A177-3AD203B41FA5}">
                          <a16:colId xmlns:a16="http://schemas.microsoft.com/office/drawing/2014/main" val="1744647038"/>
                        </a:ext>
                      </a:extLst>
                    </a:gridCol>
                    <a:gridCol w="1124585">
                      <a:extLst>
                        <a:ext uri="{9D8B030D-6E8A-4147-A177-3AD203B41FA5}">
                          <a16:colId xmlns:a16="http://schemas.microsoft.com/office/drawing/2014/main" val="2410949812"/>
                        </a:ext>
                      </a:extLst>
                    </a:gridCol>
                    <a:gridCol w="1305560">
                      <a:extLst>
                        <a:ext uri="{9D8B030D-6E8A-4147-A177-3AD203B41FA5}">
                          <a16:colId xmlns:a16="http://schemas.microsoft.com/office/drawing/2014/main" val="279573184"/>
                        </a:ext>
                      </a:extLst>
                    </a:gridCol>
                    <a:gridCol w="1257300">
                      <a:extLst>
                        <a:ext uri="{9D8B030D-6E8A-4147-A177-3AD203B41FA5}">
                          <a16:colId xmlns:a16="http://schemas.microsoft.com/office/drawing/2014/main" val="91771667"/>
                        </a:ext>
                      </a:extLst>
                    </a:gridCol>
                  </a:tblGrid>
                  <a:tr h="18288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58670268"/>
                      </a:ext>
                    </a:extLst>
                  </a:tr>
                  <a:tr h="378460">
                    <a:tc>
                      <a:txBody>
                        <a:bodyPr/>
                        <a:lstStyle/>
                        <a:p>
                          <a:endParaRPr lang="en-US"/>
                        </a:p>
                      </a:txBody>
                      <a:tcPr marL="68580" marR="68580" marT="0" marB="0">
                        <a:blipFill>
                          <a:blip r:embed="rId3"/>
                          <a:stretch>
                            <a:fillRect l="-1724" t="-60000" r="-696552" b="-106667"/>
                          </a:stretch>
                        </a:blipFill>
                      </a:tcPr>
                    </a:tc>
                    <a:tc>
                      <a:txBody>
                        <a:bodyPr/>
                        <a:lstStyle/>
                        <a:p>
                          <a:endParaRPr lang="en-US"/>
                        </a:p>
                      </a:txBody>
                      <a:tcPr marL="68580" marR="68580" marT="0" marB="0">
                        <a:blipFill>
                          <a:blip r:embed="rId3"/>
                          <a:stretch>
                            <a:fillRect l="-52679" t="-60000" r="-260714" b="-106667"/>
                          </a:stretch>
                        </a:blipFill>
                      </a:tcPr>
                    </a:tc>
                    <a:tc>
                      <a:txBody>
                        <a:bodyPr/>
                        <a:lstStyle/>
                        <a:p>
                          <a:endParaRPr lang="en-US"/>
                        </a:p>
                      </a:txBody>
                      <a:tcPr marL="68580" marR="68580" marT="0" marB="0">
                        <a:blipFill>
                          <a:blip r:embed="rId3"/>
                          <a:stretch>
                            <a:fillRect l="-194318" t="-60000" r="-231818" b="-106667"/>
                          </a:stretch>
                        </a:blipFill>
                      </a:tcPr>
                    </a:tc>
                    <a:tc>
                      <a:txBody>
                        <a:bodyPr/>
                        <a:lstStyle/>
                        <a:p>
                          <a:endParaRPr lang="en-US"/>
                        </a:p>
                      </a:txBody>
                      <a:tcPr marL="68580" marR="68580" marT="0" marB="0">
                        <a:blipFill>
                          <a:blip r:embed="rId3"/>
                          <a:stretch>
                            <a:fillRect l="-251456" t="-60000" r="-98058" b="-106667"/>
                          </a:stretch>
                        </a:blipFill>
                      </a:tcPr>
                    </a:tc>
                    <a:tc>
                      <a:txBody>
                        <a:bodyPr/>
                        <a:lstStyle/>
                        <a:p>
                          <a:endParaRPr lang="en-US"/>
                        </a:p>
                      </a:txBody>
                      <a:tcPr marL="68580" marR="68580" marT="0" marB="0">
                        <a:blipFill>
                          <a:blip r:embed="rId3"/>
                          <a:stretch>
                            <a:fillRect l="-365657" t="-60000" r="-2020" b="-106667"/>
                          </a:stretch>
                        </a:blipFill>
                      </a:tcPr>
                    </a:tc>
                    <a:extLst>
                      <a:ext uri="{0D108BD9-81ED-4DB2-BD59-A6C34878D82A}">
                        <a16:rowId xmlns:a16="http://schemas.microsoft.com/office/drawing/2014/main" val="1755097361"/>
                      </a:ext>
                    </a:extLst>
                  </a:tr>
                  <a:tr h="378460">
                    <a:tc>
                      <a:txBody>
                        <a:bodyPr/>
                        <a:lstStyle/>
                        <a:p>
                          <a:endParaRPr lang="en-US"/>
                        </a:p>
                      </a:txBody>
                      <a:tcPr marL="68580" marR="68580" marT="0" marB="0">
                        <a:blipFill>
                          <a:blip r:embed="rId3"/>
                          <a:stretch>
                            <a:fillRect l="-1724" t="-160000" r="-696552" b="-6667"/>
                          </a:stretch>
                        </a:blipFill>
                      </a:tcPr>
                    </a:tc>
                    <a:tc>
                      <a:txBody>
                        <a:bodyPr/>
                        <a:lstStyle/>
                        <a:p>
                          <a:endParaRPr lang="en-US"/>
                        </a:p>
                      </a:txBody>
                      <a:tcPr marL="68580" marR="68580" marT="0" marB="0">
                        <a:blipFill>
                          <a:blip r:embed="rId3"/>
                          <a:stretch>
                            <a:fillRect l="-52679" t="-160000" r="-260714" b="-6667"/>
                          </a:stretch>
                        </a:blipFill>
                      </a:tcPr>
                    </a:tc>
                    <a:tc>
                      <a:txBody>
                        <a:bodyPr/>
                        <a:lstStyle/>
                        <a:p>
                          <a:endParaRPr lang="en-US"/>
                        </a:p>
                      </a:txBody>
                      <a:tcPr marL="68580" marR="68580" marT="0" marB="0">
                        <a:blipFill>
                          <a:blip r:embed="rId3"/>
                          <a:stretch>
                            <a:fillRect l="-194318" t="-160000" r="-231818" b="-6667"/>
                          </a:stretch>
                        </a:blipFill>
                      </a:tcPr>
                    </a:tc>
                    <a:tc>
                      <a:txBody>
                        <a:bodyPr/>
                        <a:lstStyle/>
                        <a:p>
                          <a:endParaRPr lang="en-US"/>
                        </a:p>
                      </a:txBody>
                      <a:tcPr marL="68580" marR="68580" marT="0" marB="0">
                        <a:blipFill>
                          <a:blip r:embed="rId3"/>
                          <a:stretch>
                            <a:fillRect l="-251456" t="-160000" r="-98058" b="-6667"/>
                          </a:stretch>
                        </a:blipFill>
                      </a:tcPr>
                    </a:tc>
                    <a:tc>
                      <a:txBody>
                        <a:bodyPr/>
                        <a:lstStyle/>
                        <a:p>
                          <a:endParaRPr lang="en-US"/>
                        </a:p>
                      </a:txBody>
                      <a:tcPr marL="68580" marR="68580" marT="0" marB="0">
                        <a:blipFill>
                          <a:blip r:embed="rId3"/>
                          <a:stretch>
                            <a:fillRect l="-365657" t="-160000" r="-2020" b="-6667"/>
                          </a:stretch>
                        </a:blipFill>
                      </a:tcPr>
                    </a:tc>
                    <a:extLst>
                      <a:ext uri="{0D108BD9-81ED-4DB2-BD59-A6C34878D82A}">
                        <a16:rowId xmlns:a16="http://schemas.microsoft.com/office/drawing/2014/main" val="315440831"/>
                      </a:ext>
                    </a:extLst>
                  </a:tr>
                </a:tbl>
              </a:graphicData>
            </a:graphic>
          </p:graphicFrame>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93" y="1295400"/>
            <a:ext cx="6281928" cy="1815882"/>
          </a:xfrm>
          <a:prstGeom prst="rect">
            <a:avLst/>
          </a:prstGeom>
        </p:spPr>
        <p:txBody>
          <a:bodyPr wrap="square">
            <a:spAutoFit/>
          </a:bodyPr>
          <a:lstStyle/>
          <a:p>
            <a:r>
              <a:rPr lang="en-US" sz="1600" dirty="0"/>
              <a:t>Ex3.4: A Fireworks Projectile Explodes High and Away. During a fireworks display, a shell is shot into the air with an initial speed of 70.0 m/s at an angle of 75.0º above the horizontal, as illustrated in Figure 3.39. The fuse is timed to ignite the shell just as it reaches its highest point above the ground. (a) Calculate the height at which the shell explodes. (b) How much time passed between the launch of the shell and the explosion? (c) What is the horizontal displacement of the shell when it explodes?</a:t>
            </a:r>
          </a:p>
        </p:txBody>
      </p:sp>
      <p:pic>
        <p:nvPicPr>
          <p:cNvPr id="30722" name="Picture 2"/>
          <p:cNvPicPr>
            <a:picLocks noChangeAspect="1" noChangeArrowheads="1"/>
          </p:cNvPicPr>
          <p:nvPr/>
        </p:nvPicPr>
        <p:blipFill>
          <a:blip r:embed="rId2" cstate="print"/>
          <a:srcRect/>
          <a:stretch>
            <a:fillRect/>
          </a:stretch>
        </p:blipFill>
        <p:spPr bwMode="auto">
          <a:xfrm>
            <a:off x="6248400" y="60960"/>
            <a:ext cx="2670260" cy="3537884"/>
          </a:xfrm>
          <a:prstGeom prst="rect">
            <a:avLst/>
          </a:prstGeom>
          <a:noFill/>
          <a:ln w="9525">
            <a:noFill/>
            <a:miter lim="800000"/>
            <a:headEnd/>
            <a:tailEnd/>
          </a:ln>
        </p:spPr>
      </p:pic>
      <mc:AlternateContent xmlns:mc="http://schemas.openxmlformats.org/markup-compatibility/2006">
        <mc:Choice xmlns:a14="http://schemas.microsoft.com/office/drawing/2010/main" Requires="a14">
          <p:graphicFrame>
            <p:nvGraphicFramePr>
              <p:cNvPr id="2" name="Table 1">
                <a:extLst>
                  <a:ext uri="{FF2B5EF4-FFF2-40B4-BE49-F238E27FC236}">
                    <a16:creationId xmlns:a16="http://schemas.microsoft.com/office/drawing/2014/main" id="{74BA7AA4-8472-01F5-D6B3-C487C110C737}"/>
                  </a:ext>
                </a:extLst>
              </p:cNvPr>
              <p:cNvGraphicFramePr>
                <a:graphicFrameLocks noGrp="1"/>
              </p:cNvGraphicFramePr>
              <p:nvPr>
                <p:extLst>
                  <p:ext uri="{D42A27DB-BD31-4B8C-83A1-F6EECF244321}">
                    <p14:modId xmlns:p14="http://schemas.microsoft.com/office/powerpoint/2010/main" val="3286065174"/>
                  </p:ext>
                </p:extLst>
              </p:nvPr>
            </p:nvGraphicFramePr>
            <p:xfrm>
              <a:off x="76200" y="172838"/>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732406733"/>
                        </a:ext>
                      </a:extLst>
                    </a:gridCol>
                    <a:gridCol w="1413510">
                      <a:extLst>
                        <a:ext uri="{9D8B030D-6E8A-4147-A177-3AD203B41FA5}">
                          <a16:colId xmlns:a16="http://schemas.microsoft.com/office/drawing/2014/main" val="2389591493"/>
                        </a:ext>
                      </a:extLst>
                    </a:gridCol>
                    <a:gridCol w="1124585">
                      <a:extLst>
                        <a:ext uri="{9D8B030D-6E8A-4147-A177-3AD203B41FA5}">
                          <a16:colId xmlns:a16="http://schemas.microsoft.com/office/drawing/2014/main" val="3942629798"/>
                        </a:ext>
                      </a:extLst>
                    </a:gridCol>
                    <a:gridCol w="1305560">
                      <a:extLst>
                        <a:ext uri="{9D8B030D-6E8A-4147-A177-3AD203B41FA5}">
                          <a16:colId xmlns:a16="http://schemas.microsoft.com/office/drawing/2014/main" val="743190554"/>
                        </a:ext>
                      </a:extLst>
                    </a:gridCol>
                    <a:gridCol w="1257300">
                      <a:extLst>
                        <a:ext uri="{9D8B030D-6E8A-4147-A177-3AD203B41FA5}">
                          <a16:colId xmlns:a16="http://schemas.microsoft.com/office/drawing/2014/main" val="2635461547"/>
                        </a:ext>
                      </a:extLst>
                    </a:gridCol>
                  </a:tblGrid>
                  <a:tr h="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04653382"/>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𝑥</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𝑥</m:t>
                                </m:r>
                              </m:oMath>
                            </m:oMathPara>
                          </a14:m>
                          <a:endParaRPr lang="en-US" sz="1200">
                            <a:effectLst/>
                          </a:endParaRP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25626703"/>
                      </a:ext>
                    </a:extLst>
                  </a:tr>
                  <a:tr h="0">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acc>
                                  <m:accPr>
                                    <m:chr m:val="̅"/>
                                    <m:ctrlPr>
                                      <a:rPr lang="en-US" sz="1200">
                                        <a:effectLst/>
                                      </a:rPr>
                                    </m:ctrlPr>
                                  </m:accPr>
                                  <m:e>
                                    <m:r>
                                      <a:rPr lang="en-US" sz="1200">
                                        <a:effectLst/>
                                      </a:rPr>
                                      <m:t>𝑣</m:t>
                                    </m:r>
                                  </m:e>
                                </m:acc>
                                <m:r>
                                  <a:rPr lang="en-US" sz="1200">
                                    <a:effectLst/>
                                  </a:rPr>
                                  <m:t> </m:t>
                                </m:r>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f>
                                  <m:fPr>
                                    <m:ctrlPr>
                                      <a:rPr lang="en-US" sz="1200">
                                        <a:effectLst/>
                                      </a:rPr>
                                    </m:ctrlPr>
                                  </m:fPr>
                                  <m:num>
                                    <m:r>
                                      <a:rPr lang="en-US" sz="1200">
                                        <a:effectLst/>
                                      </a:rPr>
                                      <m:t>1</m:t>
                                    </m:r>
                                  </m:num>
                                  <m:den>
                                    <m:r>
                                      <a:rPr lang="en-US" sz="1200">
                                        <a:effectLst/>
                                      </a:rPr>
                                      <m:t>2</m:t>
                                    </m:r>
                                  </m:den>
                                </m:f>
                                <m:d>
                                  <m:dPr>
                                    <m:ctrlPr>
                                      <a:rPr lang="en-US" sz="1200">
                                        <a:effectLst/>
                                      </a:rPr>
                                    </m:ctrlPr>
                                  </m:dPr>
                                  <m:e>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𝑣</m:t>
                                    </m:r>
                                  </m:e>
                                </m:d>
                                <m:r>
                                  <a:rPr lang="en-US" sz="1200">
                                    <a:effectLst/>
                                  </a:rPr>
                                  <m:t>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rPr>
                                  <m:t>𝑣</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m:t>
                                </m:r>
                                <m:r>
                                  <a:rPr lang="en-US" sz="1200">
                                    <a:effectLst/>
                                  </a:rPr>
                                  <m:t>𝑎𝑡</m:t>
                                </m:r>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sym typeface="Symbol" pitchFamily="2" charset="2"/>
                                  </a:rPr>
                                  <m:t></m:t>
                                </m:r>
                                <m:r>
                                  <a:rPr lang="en-US" sz="1200">
                                    <a:effectLst/>
                                  </a:rPr>
                                  <m:t>𝑦</m:t>
                                </m:r>
                                <m:r>
                                  <a:rPr lang="en-US" sz="1200">
                                    <a:effectLst/>
                                  </a:rPr>
                                  <m:t>=</m:t>
                                </m:r>
                                <m:sSub>
                                  <m:sSubPr>
                                    <m:ctrlPr>
                                      <a:rPr lang="en-US" sz="1200">
                                        <a:effectLst/>
                                      </a:rPr>
                                    </m:ctrlPr>
                                  </m:sSubPr>
                                  <m:e>
                                    <m:r>
                                      <a:rPr lang="en-US" sz="1200">
                                        <a:effectLst/>
                                      </a:rPr>
                                      <m:t>𝑣</m:t>
                                    </m:r>
                                  </m:e>
                                  <m:sub>
                                    <m:r>
                                      <a:rPr lang="en-US" sz="1200">
                                        <a:effectLst/>
                                      </a:rPr>
                                      <m:t>0</m:t>
                                    </m:r>
                                  </m:sub>
                                </m:sSub>
                                <m:r>
                                  <a:rPr lang="en-US" sz="1200">
                                    <a:effectLst/>
                                  </a:rPr>
                                  <m:t>𝑡</m:t>
                                </m:r>
                                <m:r>
                                  <a:rPr lang="en-US" sz="1200">
                                    <a:effectLst/>
                                  </a:rPr>
                                  <m:t>+</m:t>
                                </m:r>
                                <m:f>
                                  <m:fPr>
                                    <m:ctrlPr>
                                      <a:rPr lang="en-US" sz="1200">
                                        <a:effectLst/>
                                      </a:rPr>
                                    </m:ctrlPr>
                                  </m:fPr>
                                  <m:num>
                                    <m:r>
                                      <a:rPr lang="en-US" sz="1200">
                                        <a:effectLst/>
                                      </a:rPr>
                                      <m:t>1</m:t>
                                    </m:r>
                                  </m:num>
                                  <m:den>
                                    <m:r>
                                      <a:rPr lang="en-US" sz="1200">
                                        <a:effectLst/>
                                      </a:rPr>
                                      <m:t>2</m:t>
                                    </m:r>
                                  </m:den>
                                </m:f>
                                <m:r>
                                  <a:rPr lang="en-US" sz="1200">
                                    <a:effectLst/>
                                  </a:rPr>
                                  <m:t>𝑎</m:t>
                                </m:r>
                                <m:sSup>
                                  <m:sSupPr>
                                    <m:ctrlPr>
                                      <a:rPr lang="en-US" sz="1200">
                                        <a:effectLst/>
                                      </a:rPr>
                                    </m:ctrlPr>
                                  </m:sSupPr>
                                  <m:e>
                                    <m:r>
                                      <a:rPr lang="en-US" sz="1200">
                                        <a:effectLst/>
                                      </a:rPr>
                                      <m:t>𝑡</m:t>
                                    </m:r>
                                  </m:e>
                                  <m:sup>
                                    <m:r>
                                      <a:rPr lang="en-US" sz="1200">
                                        <a:effectLst/>
                                      </a:rPr>
                                      <m:t>2</m:t>
                                    </m:r>
                                  </m:sup>
                                </m:sSup>
                              </m:oMath>
                            </m:oMathPara>
                          </a14:m>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a:effectLst/>
                                      </a:rPr>
                                    </m:ctrlPr>
                                  </m:sSupPr>
                                  <m:e>
                                    <m:r>
                                      <a:rPr lang="en-US" sz="1200">
                                        <a:effectLst/>
                                      </a:rPr>
                                      <m:t>𝑣</m:t>
                                    </m:r>
                                  </m:e>
                                  <m:sup>
                                    <m:r>
                                      <a:rPr lang="en-US" sz="1200">
                                        <a:effectLst/>
                                      </a:rPr>
                                      <m:t>2</m:t>
                                    </m:r>
                                  </m:sup>
                                </m:sSup>
                                <m:r>
                                  <a:rPr lang="en-US" sz="1200">
                                    <a:effectLst/>
                                  </a:rPr>
                                  <m:t>=</m:t>
                                </m:r>
                                <m:sSubSup>
                                  <m:sSubSupPr>
                                    <m:ctrlPr>
                                      <a:rPr lang="en-US" sz="1200">
                                        <a:effectLst/>
                                      </a:rPr>
                                    </m:ctrlPr>
                                  </m:sSubSupPr>
                                  <m:e>
                                    <m:r>
                                      <a:rPr lang="en-US" sz="1200">
                                        <a:effectLst/>
                                      </a:rPr>
                                      <m:t>𝑣</m:t>
                                    </m:r>
                                  </m:e>
                                  <m:sub>
                                    <m:r>
                                      <a:rPr lang="en-US" sz="1200">
                                        <a:effectLst/>
                                      </a:rPr>
                                      <m:t>0</m:t>
                                    </m:r>
                                  </m:sub>
                                  <m:sup>
                                    <m:r>
                                      <a:rPr lang="en-US" sz="1200">
                                        <a:effectLst/>
                                      </a:rPr>
                                      <m:t>2</m:t>
                                    </m:r>
                                  </m:sup>
                                </m:sSubSup>
                                <m:r>
                                  <a:rPr lang="en-US" sz="1200">
                                    <a:effectLst/>
                                  </a:rPr>
                                  <m:t>+2</m:t>
                                </m:r>
                                <m:r>
                                  <a:rPr lang="en-US" sz="1200">
                                    <a:effectLst/>
                                  </a:rPr>
                                  <m:t>𝑎</m:t>
                                </m:r>
                                <m:r>
                                  <a:rPr lang="en-US" sz="1200">
                                    <a:effectLst/>
                                    <a:sym typeface="Symbol" pitchFamily="2" charset="2"/>
                                  </a:rPr>
                                  <m:t></m:t>
                                </m:r>
                                <m:r>
                                  <a:rPr lang="en-US" sz="1200">
                                    <a:effectLst/>
                                  </a:rPr>
                                  <m:t>𝑦</m:t>
                                </m:r>
                              </m:oMath>
                            </m:oMathPara>
                          </a14:m>
                          <a:endParaRPr lang="en-US" sz="1200" dirty="0">
                            <a:effectLst/>
                          </a:endParaRPr>
                        </a:p>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78562237"/>
                      </a:ext>
                    </a:extLst>
                  </a:tr>
                </a:tbl>
              </a:graphicData>
            </a:graphic>
          </p:graphicFrame>
        </mc:Choice>
        <mc:Fallback>
          <p:graphicFrame>
            <p:nvGraphicFramePr>
              <p:cNvPr id="2" name="Table 1">
                <a:extLst>
                  <a:ext uri="{FF2B5EF4-FFF2-40B4-BE49-F238E27FC236}">
                    <a16:creationId xmlns:a16="http://schemas.microsoft.com/office/drawing/2014/main" id="{74BA7AA4-8472-01F5-D6B3-C487C110C737}"/>
                  </a:ext>
                </a:extLst>
              </p:cNvPr>
              <p:cNvGraphicFramePr>
                <a:graphicFrameLocks noGrp="1"/>
              </p:cNvGraphicFramePr>
              <p:nvPr>
                <p:extLst>
                  <p:ext uri="{D42A27DB-BD31-4B8C-83A1-F6EECF244321}">
                    <p14:modId xmlns:p14="http://schemas.microsoft.com/office/powerpoint/2010/main" val="3286065174"/>
                  </p:ext>
                </p:extLst>
              </p:nvPr>
            </p:nvGraphicFramePr>
            <p:xfrm>
              <a:off x="76200" y="172838"/>
              <a:ext cx="5840730" cy="939800"/>
            </p:xfrm>
            <a:graphic>
              <a:graphicData uri="http://schemas.openxmlformats.org/drawingml/2006/table">
                <a:tbl>
                  <a:tblPr firstRow="1" firstCol="1" bandRow="1">
                    <a:tableStyleId>{5C22544A-7EE6-4342-B048-85BDC9FD1C3A}</a:tableStyleId>
                  </a:tblPr>
                  <a:tblGrid>
                    <a:gridCol w="739775">
                      <a:extLst>
                        <a:ext uri="{9D8B030D-6E8A-4147-A177-3AD203B41FA5}">
                          <a16:colId xmlns:a16="http://schemas.microsoft.com/office/drawing/2014/main" val="732406733"/>
                        </a:ext>
                      </a:extLst>
                    </a:gridCol>
                    <a:gridCol w="1413510">
                      <a:extLst>
                        <a:ext uri="{9D8B030D-6E8A-4147-A177-3AD203B41FA5}">
                          <a16:colId xmlns:a16="http://schemas.microsoft.com/office/drawing/2014/main" val="2389591493"/>
                        </a:ext>
                      </a:extLst>
                    </a:gridCol>
                    <a:gridCol w="1124585">
                      <a:extLst>
                        <a:ext uri="{9D8B030D-6E8A-4147-A177-3AD203B41FA5}">
                          <a16:colId xmlns:a16="http://schemas.microsoft.com/office/drawing/2014/main" val="3942629798"/>
                        </a:ext>
                      </a:extLst>
                    </a:gridCol>
                    <a:gridCol w="1305560">
                      <a:extLst>
                        <a:ext uri="{9D8B030D-6E8A-4147-A177-3AD203B41FA5}">
                          <a16:colId xmlns:a16="http://schemas.microsoft.com/office/drawing/2014/main" val="743190554"/>
                        </a:ext>
                      </a:extLst>
                    </a:gridCol>
                    <a:gridCol w="1257300">
                      <a:extLst>
                        <a:ext uri="{9D8B030D-6E8A-4147-A177-3AD203B41FA5}">
                          <a16:colId xmlns:a16="http://schemas.microsoft.com/office/drawing/2014/main" val="2635461547"/>
                        </a:ext>
                      </a:extLst>
                    </a:gridCol>
                  </a:tblGrid>
                  <a:tr h="182880">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tabLst>
                              <a:tab pos="493395" algn="ctr"/>
                            </a:tabLst>
                          </a:pPr>
                          <a:r>
                            <a:rPr lang="en-US" sz="1200">
                              <a:effectLst/>
                            </a:rPr>
                            <a:t>	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04653382"/>
                      </a:ext>
                    </a:extLst>
                  </a:tr>
                  <a:tr h="378460">
                    <a:tc>
                      <a:txBody>
                        <a:bodyPr/>
                        <a:lstStyle/>
                        <a:p>
                          <a:endParaRPr lang="en-US"/>
                        </a:p>
                      </a:txBody>
                      <a:tcPr marL="68580" marR="68580" marT="0" marB="0">
                        <a:blipFill>
                          <a:blip r:embed="rId3"/>
                          <a:stretch>
                            <a:fillRect l="-1724" t="-60000" r="-698276" b="-106667"/>
                          </a:stretch>
                        </a:blipFill>
                      </a:tcPr>
                    </a:tc>
                    <a:tc>
                      <a:txBody>
                        <a:bodyPr/>
                        <a:lstStyle/>
                        <a:p>
                          <a:endParaRPr lang="en-US"/>
                        </a:p>
                      </a:txBody>
                      <a:tcPr marL="68580" marR="68580" marT="0" marB="0">
                        <a:blipFill>
                          <a:blip r:embed="rId3"/>
                          <a:stretch>
                            <a:fillRect l="-52679" t="-60000" r="-261607" b="-106667"/>
                          </a:stretch>
                        </a:blipFill>
                      </a:tcPr>
                    </a:tc>
                    <a:tc>
                      <a:txBody>
                        <a:bodyPr/>
                        <a:lstStyle/>
                        <a:p>
                          <a:endParaRPr lang="en-US"/>
                        </a:p>
                      </a:txBody>
                      <a:tcPr marL="68580" marR="68580" marT="0" marB="0">
                        <a:blipFill>
                          <a:blip r:embed="rId3"/>
                          <a:stretch>
                            <a:fillRect l="-194318" t="-60000" r="-232955" b="-106667"/>
                          </a:stretch>
                        </a:blipFill>
                      </a:tcPr>
                    </a:tc>
                    <a:tc>
                      <a:txBody>
                        <a:bodyPr/>
                        <a:lstStyle/>
                        <a:p>
                          <a:endParaRPr lang="en-US"/>
                        </a:p>
                      </a:txBody>
                      <a:tcPr marL="68580" marR="68580" marT="0" marB="0">
                        <a:blipFill>
                          <a:blip r:embed="rId3"/>
                          <a:stretch>
                            <a:fillRect l="-251456" t="-60000" r="-99029" b="-106667"/>
                          </a:stretch>
                        </a:blipFill>
                      </a:tcPr>
                    </a:tc>
                    <a:tc>
                      <a:txBody>
                        <a:bodyPr/>
                        <a:lstStyle/>
                        <a:p>
                          <a:endParaRPr lang="en-US"/>
                        </a:p>
                      </a:txBody>
                      <a:tcPr marL="68580" marR="68580" marT="0" marB="0">
                        <a:blipFill>
                          <a:blip r:embed="rId3"/>
                          <a:stretch>
                            <a:fillRect l="-365657" t="-60000" r="-3030" b="-106667"/>
                          </a:stretch>
                        </a:blipFill>
                      </a:tcPr>
                    </a:tc>
                    <a:extLst>
                      <a:ext uri="{0D108BD9-81ED-4DB2-BD59-A6C34878D82A}">
                        <a16:rowId xmlns:a16="http://schemas.microsoft.com/office/drawing/2014/main" val="4025626703"/>
                      </a:ext>
                    </a:extLst>
                  </a:tr>
                  <a:tr h="378460">
                    <a:tc>
                      <a:txBody>
                        <a:bodyPr/>
                        <a:lstStyle/>
                        <a:p>
                          <a:endParaRPr lang="en-US"/>
                        </a:p>
                      </a:txBody>
                      <a:tcPr marL="68580" marR="68580" marT="0" marB="0">
                        <a:blipFill>
                          <a:blip r:embed="rId3"/>
                          <a:stretch>
                            <a:fillRect l="-1724" t="-160000" r="-698276" b="-6667"/>
                          </a:stretch>
                        </a:blipFill>
                      </a:tcPr>
                    </a:tc>
                    <a:tc>
                      <a:txBody>
                        <a:bodyPr/>
                        <a:lstStyle/>
                        <a:p>
                          <a:endParaRPr lang="en-US"/>
                        </a:p>
                      </a:txBody>
                      <a:tcPr marL="68580" marR="68580" marT="0" marB="0">
                        <a:blipFill>
                          <a:blip r:embed="rId3"/>
                          <a:stretch>
                            <a:fillRect l="-52679" t="-160000" r="-261607" b="-6667"/>
                          </a:stretch>
                        </a:blipFill>
                      </a:tcPr>
                    </a:tc>
                    <a:tc>
                      <a:txBody>
                        <a:bodyPr/>
                        <a:lstStyle/>
                        <a:p>
                          <a:endParaRPr lang="en-US"/>
                        </a:p>
                      </a:txBody>
                      <a:tcPr marL="68580" marR="68580" marT="0" marB="0">
                        <a:blipFill>
                          <a:blip r:embed="rId3"/>
                          <a:stretch>
                            <a:fillRect l="-194318" t="-160000" r="-232955" b="-6667"/>
                          </a:stretch>
                        </a:blipFill>
                      </a:tcPr>
                    </a:tc>
                    <a:tc>
                      <a:txBody>
                        <a:bodyPr/>
                        <a:lstStyle/>
                        <a:p>
                          <a:endParaRPr lang="en-US"/>
                        </a:p>
                      </a:txBody>
                      <a:tcPr marL="68580" marR="68580" marT="0" marB="0">
                        <a:blipFill>
                          <a:blip r:embed="rId3"/>
                          <a:stretch>
                            <a:fillRect l="-251456" t="-160000" r="-99029" b="-6667"/>
                          </a:stretch>
                        </a:blipFill>
                      </a:tcPr>
                    </a:tc>
                    <a:tc>
                      <a:txBody>
                        <a:bodyPr/>
                        <a:lstStyle/>
                        <a:p>
                          <a:endParaRPr lang="en-US"/>
                        </a:p>
                      </a:txBody>
                      <a:tcPr marL="68580" marR="68580" marT="0" marB="0">
                        <a:blipFill>
                          <a:blip r:embed="rId3"/>
                          <a:stretch>
                            <a:fillRect l="-365657" t="-160000" r="-3030" b="-6667"/>
                          </a:stretch>
                        </a:blipFill>
                      </a:tcPr>
                    </a:tc>
                    <a:extLst>
                      <a:ext uri="{0D108BD9-81ED-4DB2-BD59-A6C34878D82A}">
                        <a16:rowId xmlns:a16="http://schemas.microsoft.com/office/drawing/2014/main" val="1678562237"/>
                      </a:ext>
                    </a:extLst>
                  </a:tr>
                </a:tbl>
              </a:graphicData>
            </a:graphic>
          </p:graphicFrame>
        </mc:Fallback>
      </mc:AlternateContent>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4534</TotalTime>
  <Words>803</Words>
  <Application>Microsoft Macintosh PowerPoint</Application>
  <PresentationFormat>On-screen Show (4:3)</PresentationFormat>
  <Paragraphs>108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Symbol</vt:lpstr>
      <vt:lpstr>Times New Roman</vt:lpstr>
      <vt:lpstr>Default Design</vt:lpstr>
      <vt:lpstr>Ch3: Projectile Motion Problems </vt:lpstr>
      <vt:lpstr>PowerPoint Presentation</vt:lpstr>
      <vt:lpstr>PowerPoint Presentation</vt:lpstr>
      <vt:lpstr>PowerPoint Presentation</vt:lpstr>
      <vt:lpstr>PowerPoint Presentation</vt:lpstr>
      <vt:lpstr>PowerPoint Presentation</vt:lpstr>
    </vt:vector>
  </TitlesOfParts>
  <Company>SCGS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Chapter-3</dc:title>
  <dc:creator>Mithu Mahes</dc:creator>
  <cp:lastModifiedBy>Maheswaranathan, Ponn</cp:lastModifiedBy>
  <cp:revision>47</cp:revision>
  <dcterms:created xsi:type="dcterms:W3CDTF">2004-08-03T22:28:55Z</dcterms:created>
  <dcterms:modified xsi:type="dcterms:W3CDTF">2025-08-22T13:40:42Z</dcterms:modified>
</cp:coreProperties>
</file>