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91" r:id="rId4"/>
    <p:sldId id="294" r:id="rId5"/>
    <p:sldId id="295" r:id="rId6"/>
    <p:sldId id="30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0882"/>
  </p:normalViewPr>
  <p:slideViewPr>
    <p:cSldViewPr>
      <p:cViewPr varScale="1">
        <p:scale>
          <a:sx n="105" d="100"/>
          <a:sy n="105" d="100"/>
        </p:scale>
        <p:origin x="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C921C-DF51-4AFB-8FB2-7B92C0611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60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1964-EEDE-4C77-B31A-391B97087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74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DD4A8-36EC-4ED6-9C31-59D9C9FBE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83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BB047-4E3C-4D9C-86C4-AA507F0DD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02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160A-C753-40A0-B6C6-884056CEF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25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68A55-4813-4EEE-A4B0-66B2AA86F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18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D16AB-8912-44B7-BC2B-2C77713B4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8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3E9E1-2237-4C13-870E-E9F9BFD60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3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BE7D-EE42-43B8-97D0-80C56C588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72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5727-9219-425C-9B43-F148F636D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A1452-F404-4A77-9A82-7DEB79A62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09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92AD68-6C54-4C5D-BD79-FFA3C3CC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ulations/sims.php?sim=Projectile_Mo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youtube.com/watch?v=cxvsHNRXLj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1JQu9xGHQ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657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Chapter-3</a:t>
            </a:r>
            <a:br>
              <a:rPr lang="en-US" altLang="en-US" dirty="0"/>
            </a:br>
            <a:r>
              <a:rPr lang="en-US" altLang="en-US" dirty="0"/>
              <a:t>Kinematics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1600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Projectile Motion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0F7074-990D-4245-8463-25A98D585A64}"/>
              </a:ext>
            </a:extLst>
          </p:cNvPr>
          <p:cNvSpPr/>
          <p:nvPr/>
        </p:nvSpPr>
        <p:spPr>
          <a:xfrm>
            <a:off x="304800" y="2514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24242"/>
                </a:solidFill>
                <a:latin typeface="Neue Helvetica W01"/>
              </a:rPr>
              <a:t>Projectile motion</a:t>
            </a:r>
            <a:r>
              <a:rPr lang="en-US" dirty="0">
                <a:solidFill>
                  <a:srgbClr val="424242"/>
                </a:solidFill>
                <a:latin typeface="Neue Helvetica W01"/>
              </a:rPr>
              <a:t> is the </a:t>
            </a:r>
            <a:r>
              <a:rPr lang="en-US" b="1" dirty="0">
                <a:solidFill>
                  <a:srgbClr val="424242"/>
                </a:solidFill>
                <a:latin typeface="Neue Helvetica W01"/>
              </a:rPr>
              <a:t>motion</a:t>
            </a:r>
            <a:r>
              <a:rPr lang="en-US" dirty="0">
                <a:solidFill>
                  <a:srgbClr val="424242"/>
                </a:solidFill>
                <a:latin typeface="Neue Helvetica W01"/>
              </a:rPr>
              <a:t> of an object thrown or projected into the air, subject to only the acceleration of gravity. </a:t>
            </a:r>
          </a:p>
          <a:p>
            <a:endParaRPr lang="en-US" dirty="0">
              <a:solidFill>
                <a:srgbClr val="424242"/>
              </a:solidFill>
              <a:latin typeface="Neue Helvetica W01"/>
            </a:endParaRPr>
          </a:p>
          <a:p>
            <a:r>
              <a:rPr lang="en-US" dirty="0">
                <a:solidFill>
                  <a:srgbClr val="424242"/>
                </a:solidFill>
                <a:latin typeface="Neue Helvetica W01"/>
              </a:rPr>
              <a:t>The object is called a </a:t>
            </a:r>
            <a:r>
              <a:rPr lang="en-US" b="1" dirty="0">
                <a:solidFill>
                  <a:srgbClr val="424242"/>
                </a:solidFill>
                <a:latin typeface="Neue Helvetica W01"/>
              </a:rPr>
              <a:t>projectile</a:t>
            </a:r>
            <a:r>
              <a:rPr lang="en-US" dirty="0">
                <a:solidFill>
                  <a:srgbClr val="424242"/>
                </a:solidFill>
                <a:latin typeface="Neue Helvetica W01"/>
              </a:rPr>
              <a:t>, and its path is called its </a:t>
            </a:r>
            <a:r>
              <a:rPr lang="en-US" b="1" dirty="0">
                <a:solidFill>
                  <a:srgbClr val="424242"/>
                </a:solidFill>
                <a:latin typeface="Neue Helvetica W01"/>
              </a:rPr>
              <a:t>trajectory</a:t>
            </a:r>
            <a:r>
              <a:rPr lang="en-US" dirty="0">
                <a:solidFill>
                  <a:srgbClr val="424242"/>
                </a:solidFill>
                <a:latin typeface="Neue Helvetica W01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3.4 </a:t>
            </a:r>
            <a:r>
              <a:rPr lang="en-US" alt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Projectile Motion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br>
              <a:rPr lang="en-US" alt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alt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09600" y="3810000"/>
            <a:ext cx="8001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Assumptions: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1. Air resistance is neglected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2. Gravity is constant, 9.8 m/s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, down.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What is the launch angle for maximum range?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10244" name="Picture 5" descr="F03.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153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6118225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hlinkClick r:id="rId3"/>
              </a:rPr>
              <a:t>http://phet.colorado.edu/simulations/sims.php?sim=Projectile_Motion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93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Velocity of a projectile and the shape of its trajectory</a:t>
            </a: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867753"/>
              </p:ext>
            </p:extLst>
          </p:nvPr>
        </p:nvGraphicFramePr>
        <p:xfrm>
          <a:off x="228600" y="1276716"/>
          <a:ext cx="609600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Photo Editor Photo" r:id="rId2" imgW="15171429" imgH="8228571" progId="">
                  <p:embed/>
                </p:oleObj>
              </mc:Choice>
              <mc:Fallback>
                <p:oleObj name="Photo Editor Photo" r:id="rId2" imgW="15171429" imgH="8228571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76716"/>
                        <a:ext cx="609600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05600" y="2514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Trajectory is an inverted parabola.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10E3A9-9A74-A04D-9C08-4127A96F4E76}"/>
              </a:ext>
            </a:extLst>
          </p:cNvPr>
          <p:cNvSpPr/>
          <p:nvPr/>
        </p:nvSpPr>
        <p:spPr>
          <a:xfrm>
            <a:off x="76200" y="4551369"/>
            <a:ext cx="8877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424242"/>
                </a:solidFill>
                <a:latin typeface="Neue Helvetica W01"/>
              </a:rPr>
              <a:t>14</a:t>
            </a:r>
            <a:r>
              <a:rPr lang="en-US" sz="2000" dirty="0">
                <a:solidFill>
                  <a:srgbClr val="424242"/>
                </a:solidFill>
                <a:latin typeface="Neue Helvetica W01"/>
              </a:rPr>
              <a:t>. Answer the following questions for projectile motion on level ground assuming negligible air resistance (the initial angle being neither </a:t>
            </a:r>
            <a:r>
              <a:rPr lang="en-US" sz="2000" dirty="0">
                <a:solidFill>
                  <a:srgbClr val="424242"/>
                </a:solidFill>
                <a:latin typeface="STIXGeneral-Regular" pitchFamily="2" charset="2"/>
              </a:rPr>
              <a:t>0º</a:t>
            </a:r>
            <a:r>
              <a:rPr lang="en-US" sz="2000" dirty="0">
                <a:solidFill>
                  <a:srgbClr val="424242"/>
                </a:solidFill>
                <a:latin typeface="Neue Helvetica W01"/>
              </a:rPr>
              <a:t> nor </a:t>
            </a:r>
            <a:r>
              <a:rPr lang="en-US" sz="2000" dirty="0">
                <a:solidFill>
                  <a:srgbClr val="424242"/>
                </a:solidFill>
                <a:latin typeface="STIXGeneral-Regular" pitchFamily="2" charset="2"/>
              </a:rPr>
              <a:t>90º</a:t>
            </a:r>
            <a:r>
              <a:rPr lang="en-US" sz="2000" dirty="0">
                <a:solidFill>
                  <a:srgbClr val="424242"/>
                </a:solidFill>
                <a:latin typeface="Neue Helvetica W01"/>
              </a:rPr>
              <a:t>): </a:t>
            </a:r>
          </a:p>
          <a:p>
            <a:pPr marL="457200" indent="-457200">
              <a:buAutoNum type="alphaLcParenBoth"/>
            </a:pPr>
            <a:r>
              <a:rPr lang="en-US" sz="2000" dirty="0">
                <a:solidFill>
                  <a:srgbClr val="424242"/>
                </a:solidFill>
                <a:latin typeface="Neue Helvetica W01"/>
              </a:rPr>
              <a:t>Is the acceleration ever zero? </a:t>
            </a:r>
          </a:p>
          <a:p>
            <a:endParaRPr lang="en-US" sz="2000" dirty="0">
              <a:solidFill>
                <a:srgbClr val="424242"/>
              </a:solidFill>
              <a:latin typeface="Neue Helvetica W01"/>
            </a:endParaRPr>
          </a:p>
          <a:p>
            <a:r>
              <a:rPr lang="en-US" sz="2000" dirty="0">
                <a:solidFill>
                  <a:srgbClr val="424242"/>
                </a:solidFill>
                <a:latin typeface="Neue Helvetica W01"/>
              </a:rPr>
              <a:t>(b) Is the acceleration ever in the same direction as a component of velocity? </a:t>
            </a:r>
            <a:br>
              <a:rPr lang="en-US" sz="2000" dirty="0">
                <a:solidFill>
                  <a:srgbClr val="424242"/>
                </a:solidFill>
                <a:latin typeface="Neue Helvetica W01"/>
              </a:rPr>
            </a:br>
            <a:endParaRPr lang="en-US" sz="2000" dirty="0">
              <a:solidFill>
                <a:srgbClr val="424242"/>
              </a:solidFill>
              <a:latin typeface="Neue Helvetica W01"/>
            </a:endParaRPr>
          </a:p>
          <a:p>
            <a:r>
              <a:rPr lang="en-US" sz="2000" dirty="0">
                <a:solidFill>
                  <a:srgbClr val="424242"/>
                </a:solidFill>
                <a:latin typeface="Neue Helvetica W01"/>
              </a:rPr>
              <a:t>(c) Is the acceleration ever opposite in direction to a component of velocity?</a:t>
            </a:r>
            <a:endParaRPr lang="en-US" sz="2000" b="0" i="0" dirty="0">
              <a:solidFill>
                <a:srgbClr val="424242"/>
              </a:solidFill>
              <a:effectLst/>
              <a:latin typeface="Neue Helvetica W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Demonstration</a:t>
            </a: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3276600" y="1143000"/>
          <a:ext cx="26701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Photo Editor Photo" r:id="rId2" imgW="7523810" imgH="11447619" progId="">
                  <p:embed/>
                </p:oleObj>
              </mc:Choice>
              <mc:Fallback>
                <p:oleObj name="Photo Editor Photo" r:id="rId2" imgW="7523810" imgH="11447619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26701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981200" y="5610225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hlinkClick r:id="rId4"/>
              </a:rPr>
              <a:t>http://www.youtube.com/watch?v=cxvsHNRXLjw</a:t>
            </a:r>
            <a:endParaRPr lang="en-US" altLang="en-US" sz="2000"/>
          </a:p>
        </p:txBody>
      </p:sp>
      <p:pic>
        <p:nvPicPr>
          <p:cNvPr id="5" name="Picture Placehold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1388533"/>
            <a:ext cx="3041649" cy="3815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solidFill>
                  <a:srgbClr val="158C71"/>
                </a:solidFill>
                <a:latin typeface="Verdana" pitchFamily="34" charset="0"/>
                <a:cs typeface="Times New Roman" pitchFamily="18" charset="0"/>
              </a:rPr>
              <a:t>Conceptual Example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28600" y="1828800"/>
            <a:ext cx="61341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Suppose you are walking at constant velocity along a flat walk-way and throw a ball vertically while maintaining the walking velocity. In the absence of the effect of air, where would the ball land—behind you, ahead of you, or in your hands?</a:t>
            </a:r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BC2937-E4F4-B344-A15B-79BD43C0E0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129259"/>
            <a:ext cx="2247900" cy="469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Projectile to Satellite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0" y="1041400"/>
            <a:ext cx="4711700" cy="508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https://www.youtube.com/watch?v=IC1JQu9xGHQ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264</Words>
  <Application>Microsoft Macintosh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Neue Helvetica W01</vt:lpstr>
      <vt:lpstr>STIXGeneral-Regular</vt:lpstr>
      <vt:lpstr>Times New Roman</vt:lpstr>
      <vt:lpstr>Verdana</vt:lpstr>
      <vt:lpstr>Default Design</vt:lpstr>
      <vt:lpstr>Photo Editor Photo</vt:lpstr>
      <vt:lpstr>Chapter-3 Kinematics in Two Dimensions</vt:lpstr>
      <vt:lpstr>3.4 Projectile Motion  </vt:lpstr>
      <vt:lpstr>Velocity of a projectile and the shape of its trajectory</vt:lpstr>
      <vt:lpstr>Demonstration</vt:lpstr>
      <vt:lpstr>Conceptual Example</vt:lpstr>
      <vt:lpstr>Projectile to Satellite</vt:lpstr>
    </vt:vector>
  </TitlesOfParts>
  <Company>SCGS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Chapter-3</dc:title>
  <dc:creator>Mithu Mahes</dc:creator>
  <cp:lastModifiedBy>Maheswaranathan, Ponn</cp:lastModifiedBy>
  <cp:revision>45</cp:revision>
  <dcterms:created xsi:type="dcterms:W3CDTF">2004-08-03T22:28:55Z</dcterms:created>
  <dcterms:modified xsi:type="dcterms:W3CDTF">2025-08-19T17:05:44Z</dcterms:modified>
</cp:coreProperties>
</file>