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312" r:id="rId3"/>
    <p:sldId id="304" r:id="rId4"/>
    <p:sldId id="269" r:id="rId5"/>
    <p:sldId id="285" r:id="rId6"/>
    <p:sldId id="311"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13" autoAdjust="0"/>
    <p:restoredTop sz="90923"/>
  </p:normalViewPr>
  <p:slideViewPr>
    <p:cSldViewPr>
      <p:cViewPr varScale="1">
        <p:scale>
          <a:sx n="102" d="100"/>
          <a:sy n="102" d="100"/>
        </p:scale>
        <p:origin x="-11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83C921C-DF51-4AFB-8FB2-7B92C06118BD}" type="slidenum">
              <a:rPr lang="en-US" altLang="en-US"/>
              <a:pPr>
                <a:defRPr/>
              </a:pPr>
              <a:t>‹#›</a:t>
            </a:fld>
            <a:endParaRPr lang="en-US" altLang="en-US"/>
          </a:p>
        </p:txBody>
      </p:sp>
    </p:spTree>
    <p:extLst>
      <p:ext uri="{BB962C8B-B14F-4D97-AF65-F5344CB8AC3E}">
        <p14:creationId xmlns:p14="http://schemas.microsoft.com/office/powerpoint/2010/main" xmlns="" val="2494609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92D1964-EEDE-4C77-B31A-391B97087FC1}" type="slidenum">
              <a:rPr lang="en-US" altLang="en-US"/>
              <a:pPr>
                <a:defRPr/>
              </a:pPr>
              <a:t>‹#›</a:t>
            </a:fld>
            <a:endParaRPr lang="en-US" altLang="en-US"/>
          </a:p>
        </p:txBody>
      </p:sp>
    </p:spTree>
    <p:extLst>
      <p:ext uri="{BB962C8B-B14F-4D97-AF65-F5344CB8AC3E}">
        <p14:creationId xmlns:p14="http://schemas.microsoft.com/office/powerpoint/2010/main" xmlns="" val="243274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0DD4A8-36EC-4ED6-9C31-59D9C9FBE890}" type="slidenum">
              <a:rPr lang="en-US" altLang="en-US"/>
              <a:pPr>
                <a:defRPr/>
              </a:pPr>
              <a:t>‹#›</a:t>
            </a:fld>
            <a:endParaRPr lang="en-US" altLang="en-US"/>
          </a:p>
        </p:txBody>
      </p:sp>
    </p:spTree>
    <p:extLst>
      <p:ext uri="{BB962C8B-B14F-4D97-AF65-F5344CB8AC3E}">
        <p14:creationId xmlns:p14="http://schemas.microsoft.com/office/powerpoint/2010/main" xmlns="" val="1226836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A4BB047-4E3C-4D9C-86C4-AA507F0DD287}" type="slidenum">
              <a:rPr lang="en-US" altLang="en-US"/>
              <a:pPr>
                <a:defRPr/>
              </a:pPr>
              <a:t>‹#›</a:t>
            </a:fld>
            <a:endParaRPr lang="en-US" altLang="en-US"/>
          </a:p>
        </p:txBody>
      </p:sp>
    </p:spTree>
    <p:extLst>
      <p:ext uri="{BB962C8B-B14F-4D97-AF65-F5344CB8AC3E}">
        <p14:creationId xmlns:p14="http://schemas.microsoft.com/office/powerpoint/2010/main" xmlns="" val="43602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E7160A-C753-40A0-B6C6-884056CEFFD9}" type="slidenum">
              <a:rPr lang="en-US" altLang="en-US"/>
              <a:pPr>
                <a:defRPr/>
              </a:pPr>
              <a:t>‹#›</a:t>
            </a:fld>
            <a:endParaRPr lang="en-US" altLang="en-US"/>
          </a:p>
        </p:txBody>
      </p:sp>
    </p:spTree>
    <p:extLst>
      <p:ext uri="{BB962C8B-B14F-4D97-AF65-F5344CB8AC3E}">
        <p14:creationId xmlns:p14="http://schemas.microsoft.com/office/powerpoint/2010/main" xmlns="" val="405125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9768A55-4813-4EEE-A4B0-66B2AA86FCFA}" type="slidenum">
              <a:rPr lang="en-US" altLang="en-US"/>
              <a:pPr>
                <a:defRPr/>
              </a:pPr>
              <a:t>‹#›</a:t>
            </a:fld>
            <a:endParaRPr lang="en-US" altLang="en-US"/>
          </a:p>
        </p:txBody>
      </p:sp>
    </p:spTree>
    <p:extLst>
      <p:ext uri="{BB962C8B-B14F-4D97-AF65-F5344CB8AC3E}">
        <p14:creationId xmlns:p14="http://schemas.microsoft.com/office/powerpoint/2010/main" xmlns="" val="266818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D1D16AB-8912-44B7-BC2B-2C77713B489E}" type="slidenum">
              <a:rPr lang="en-US" altLang="en-US"/>
              <a:pPr>
                <a:defRPr/>
              </a:pPr>
              <a:t>‹#›</a:t>
            </a:fld>
            <a:endParaRPr lang="en-US" altLang="en-US"/>
          </a:p>
        </p:txBody>
      </p:sp>
    </p:spTree>
    <p:extLst>
      <p:ext uri="{BB962C8B-B14F-4D97-AF65-F5344CB8AC3E}">
        <p14:creationId xmlns:p14="http://schemas.microsoft.com/office/powerpoint/2010/main" xmlns="" val="245080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FF3E9E1-2237-4C13-870E-E9F9BFD6099E}" type="slidenum">
              <a:rPr lang="en-US" altLang="en-US"/>
              <a:pPr>
                <a:defRPr/>
              </a:pPr>
              <a:t>‹#›</a:t>
            </a:fld>
            <a:endParaRPr lang="en-US" altLang="en-US"/>
          </a:p>
        </p:txBody>
      </p:sp>
    </p:spTree>
    <p:extLst>
      <p:ext uri="{BB962C8B-B14F-4D97-AF65-F5344CB8AC3E}">
        <p14:creationId xmlns:p14="http://schemas.microsoft.com/office/powerpoint/2010/main" xmlns="" val="2066357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921BE7D-EE42-43B8-97D0-80C56C588001}" type="slidenum">
              <a:rPr lang="en-US" altLang="en-US"/>
              <a:pPr>
                <a:defRPr/>
              </a:pPr>
              <a:t>‹#›</a:t>
            </a:fld>
            <a:endParaRPr lang="en-US" altLang="en-US"/>
          </a:p>
        </p:txBody>
      </p:sp>
    </p:spTree>
    <p:extLst>
      <p:ext uri="{BB962C8B-B14F-4D97-AF65-F5344CB8AC3E}">
        <p14:creationId xmlns:p14="http://schemas.microsoft.com/office/powerpoint/2010/main" xmlns="" val="3460720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3D55727-9219-425C-9B43-F148F636DD3A}" type="slidenum">
              <a:rPr lang="en-US" altLang="en-US"/>
              <a:pPr>
                <a:defRPr/>
              </a:pPr>
              <a:t>‹#›</a:t>
            </a:fld>
            <a:endParaRPr lang="en-US" altLang="en-US"/>
          </a:p>
        </p:txBody>
      </p:sp>
    </p:spTree>
    <p:extLst>
      <p:ext uri="{BB962C8B-B14F-4D97-AF65-F5344CB8AC3E}">
        <p14:creationId xmlns:p14="http://schemas.microsoft.com/office/powerpoint/2010/main" xmlns="" val="9416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31A1452-F404-4A77-9A82-7DEB79A62394}" type="slidenum">
              <a:rPr lang="en-US" altLang="en-US"/>
              <a:pPr>
                <a:defRPr/>
              </a:pPr>
              <a:t>‹#›</a:t>
            </a:fld>
            <a:endParaRPr lang="en-US" altLang="en-US"/>
          </a:p>
        </p:txBody>
      </p:sp>
    </p:spTree>
    <p:extLst>
      <p:ext uri="{BB962C8B-B14F-4D97-AF65-F5344CB8AC3E}">
        <p14:creationId xmlns:p14="http://schemas.microsoft.com/office/powerpoint/2010/main" xmlns="" val="1595096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892AD68-6C54-4C5D-BD79-FFA3C3CC1FE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76200" y="0"/>
            <a:ext cx="9067800" cy="1143000"/>
          </a:xfrm>
        </p:spPr>
        <p:txBody>
          <a:bodyPr/>
          <a:lstStyle/>
          <a:p>
            <a:r>
              <a:rPr lang="en-US" sz="4800" dirty="0"/>
              <a:t>Ch3: Projectile Motion Problems </a:t>
            </a:r>
            <a:endParaRPr lang="en-US" altLang="en-US" sz="4800" dirty="0"/>
          </a:p>
        </p:txBody>
      </p:sp>
      <p:graphicFrame>
        <p:nvGraphicFramePr>
          <p:cNvPr id="3" name="Table 2"/>
          <p:cNvGraphicFramePr>
            <a:graphicFrameLocks noGrp="1"/>
          </p:cNvGraphicFramePr>
          <p:nvPr>
            <p:extLst>
              <p:ext uri="{D42A27DB-BD31-4B8C-83A1-F6EECF244321}">
                <p14:modId xmlns:p14="http://schemas.microsoft.com/office/powerpoint/2010/main" xmlns="" val="3059565296"/>
              </p:ext>
            </p:extLst>
          </p:nvPr>
        </p:nvGraphicFramePr>
        <p:xfrm>
          <a:off x="1044074" y="1092941"/>
          <a:ext cx="7162800" cy="1143000"/>
        </p:xfrm>
        <a:graphic>
          <a:graphicData uri="http://schemas.openxmlformats.org/drawingml/2006/table">
            <a:tbl>
              <a:tblPr/>
              <a:tblGrid>
                <a:gridCol w="837139">
                  <a:extLst>
                    <a:ext uri="{9D8B030D-6E8A-4147-A177-3AD203B41FA5}">
                      <a16:colId xmlns:a16="http://schemas.microsoft.com/office/drawing/2014/main" xmlns="" val="20000"/>
                    </a:ext>
                  </a:extLst>
                </a:gridCol>
                <a:gridCol w="1803549">
                  <a:extLst>
                    <a:ext uri="{9D8B030D-6E8A-4147-A177-3AD203B41FA5}">
                      <a16:colId xmlns:a16="http://schemas.microsoft.com/office/drawing/2014/main" xmlns="" val="20001"/>
                    </a:ext>
                  </a:extLst>
                </a:gridCol>
                <a:gridCol w="1379139">
                  <a:extLst>
                    <a:ext uri="{9D8B030D-6E8A-4147-A177-3AD203B41FA5}">
                      <a16:colId xmlns:a16="http://schemas.microsoft.com/office/drawing/2014/main" xmlns="" val="20002"/>
                    </a:ext>
                  </a:extLst>
                </a:gridCol>
                <a:gridCol w="1601078">
                  <a:extLst>
                    <a:ext uri="{9D8B030D-6E8A-4147-A177-3AD203B41FA5}">
                      <a16:colId xmlns:a16="http://schemas.microsoft.com/office/drawing/2014/main" xmlns="" val="20003"/>
                    </a:ext>
                  </a:extLst>
                </a:gridCol>
                <a:gridCol w="1541895">
                  <a:extLst>
                    <a:ext uri="{9D8B030D-6E8A-4147-A177-3AD203B41FA5}">
                      <a16:colId xmlns:a16="http://schemas.microsoft.com/office/drawing/2014/main" xmlns="" val="20004"/>
                    </a:ext>
                  </a:extLst>
                </a:gridCol>
              </a:tblGrid>
              <a:tr h="228600">
                <a:tc>
                  <a:txBody>
                    <a:bodyPr/>
                    <a:lstStyle/>
                    <a:p>
                      <a:pPr marL="0" marR="0" algn="ctr">
                        <a:spcBef>
                          <a:spcPts val="0"/>
                        </a:spcBef>
                        <a:spcAft>
                          <a:spcPts val="0"/>
                        </a:spcAft>
                      </a:pPr>
                      <a:r>
                        <a:rPr lang="en-US" sz="1200" dirty="0">
                          <a:latin typeface="Times New Roman"/>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914400">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p>
                      <a:pPr marL="0" marR="0">
                        <a:spcBef>
                          <a:spcPts val="0"/>
                        </a:spcBef>
                        <a:spcAft>
                          <a:spcPts val="0"/>
                        </a:spcAft>
                      </a:pPr>
                      <a:endParaRPr lang="en-US" sz="1200" dirty="0">
                        <a:latin typeface="Times New Roman"/>
                        <a:ea typeface="Times New Roman"/>
                      </a:endParaRPr>
                    </a:p>
                    <a:p>
                      <a:pPr marL="0" marR="0">
                        <a:spcBef>
                          <a:spcPts val="0"/>
                        </a:spcBef>
                        <a:spcAft>
                          <a:spcPts val="0"/>
                        </a:spcAft>
                      </a:pPr>
                      <a:endParaRPr lang="en-US" sz="1200" dirty="0">
                        <a:latin typeface="Times New Roman"/>
                        <a:ea typeface="Times New Roman"/>
                      </a:endParaRPr>
                    </a:p>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pic>
        <p:nvPicPr>
          <p:cNvPr id="27653"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19752" y="1533736"/>
            <a:ext cx="687805" cy="266700"/>
          </a:xfrm>
          <a:prstGeom prst="rect">
            <a:avLst/>
          </a:prstGeom>
          <a:noFill/>
        </p:spPr>
      </p:pic>
      <p:pic>
        <p:nvPicPr>
          <p:cNvPr id="276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53131" y="1474332"/>
            <a:ext cx="1244600" cy="426720"/>
          </a:xfrm>
          <a:prstGeom prst="rect">
            <a:avLst/>
          </a:prstGeom>
          <a:noFill/>
        </p:spPr>
      </p:pic>
      <p:pic>
        <p:nvPicPr>
          <p:cNvPr id="27651"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800060" y="1529587"/>
            <a:ext cx="1122947" cy="266700"/>
          </a:xfrm>
          <a:prstGeom prst="rect">
            <a:avLst/>
          </a:prstGeom>
          <a:noFill/>
        </p:spPr>
      </p:pic>
      <p:pic>
        <p:nvPicPr>
          <p:cNvPr id="27650"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174972" y="1476872"/>
            <a:ext cx="1260757" cy="424180"/>
          </a:xfrm>
          <a:prstGeom prst="rect">
            <a:avLst/>
          </a:prstGeom>
          <a:noFill/>
        </p:spPr>
      </p:pic>
      <p:pic>
        <p:nvPicPr>
          <p:cNvPr id="27649"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747448" y="1549272"/>
            <a:ext cx="1196474" cy="227330"/>
          </a:xfrm>
          <a:prstGeom prst="rect">
            <a:avLst/>
          </a:prstGeom>
          <a:noFill/>
        </p:spPr>
      </p:pic>
    </p:spTree>
    <p:extLst>
      <p:ext uri="{BB962C8B-B14F-4D97-AF65-F5344CB8AC3E}">
        <p14:creationId xmlns:p14="http://schemas.microsoft.com/office/powerpoint/2010/main" xmlns="" val="323245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15400" cy="923330"/>
          </a:xfrm>
          <a:prstGeom prst="rect">
            <a:avLst/>
          </a:prstGeom>
        </p:spPr>
        <p:txBody>
          <a:bodyPr wrap="square">
            <a:spAutoFit/>
          </a:bodyPr>
          <a:lstStyle/>
          <a:p>
            <a:r>
              <a:rPr lang="en-US" sz="1800" dirty="0"/>
              <a:t>P26: A ball is kicked with an initial velocity of 16 m/s in the horizontal direction and 12 m/s in the vertical direction. (a) At what speed does the ball hit the ground? (b) For how long does the ball remain in the air? (c)What maximum height is attained by the ball?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descr="F03.1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990600"/>
            <a:ext cx="7620000" cy="2412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292" name="Text Box 4"/>
          <p:cNvSpPr txBox="1">
            <a:spLocks noChangeArrowheads="1"/>
          </p:cNvSpPr>
          <p:nvPr/>
        </p:nvSpPr>
        <p:spPr bwMode="auto">
          <a:xfrm>
            <a:off x="76200" y="228600"/>
            <a:ext cx="89154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800" dirty="0">
                <a:solidFill>
                  <a:srgbClr val="000000"/>
                </a:solidFill>
              </a:rPr>
              <a:t>A place-kicker kicks a football at an angle of 40</a:t>
            </a:r>
            <a:r>
              <a:rPr lang="en-US" altLang="en-US" sz="1800" baseline="30000" dirty="0">
                <a:solidFill>
                  <a:srgbClr val="000000"/>
                </a:solidFill>
              </a:rPr>
              <a:t>0 </a:t>
            </a:r>
            <a:r>
              <a:rPr lang="en-US" altLang="en-US" sz="1800" dirty="0">
                <a:solidFill>
                  <a:srgbClr val="000000"/>
                </a:solidFill>
              </a:rPr>
              <a:t>above the horizon with a speed of 22 m/s. Find the hang time, range </a:t>
            </a:r>
            <a:r>
              <a:rPr lang="en-US" altLang="en-US" sz="1800" i="1" dirty="0">
                <a:solidFill>
                  <a:srgbClr val="000000"/>
                </a:solidFill>
              </a:rPr>
              <a:t>R</a:t>
            </a:r>
            <a:r>
              <a:rPr lang="en-US" altLang="en-US" sz="1800" dirty="0">
                <a:solidFill>
                  <a:srgbClr val="000000"/>
                </a:solidFill>
              </a:rPr>
              <a:t>, and maximum height </a:t>
            </a:r>
            <a:r>
              <a:rPr lang="en-US" altLang="en-US" sz="1800" i="1" dirty="0">
                <a:solidFill>
                  <a:srgbClr val="000000"/>
                </a:solidFill>
              </a:rPr>
              <a:t>H. </a:t>
            </a:r>
            <a:r>
              <a:rPr lang="en-US" altLang="en-US" sz="1800" dirty="0">
                <a:solidFill>
                  <a:srgbClr val="000000"/>
                </a:solidFill>
              </a:rPr>
              <a:t> </a:t>
            </a:r>
            <a:endParaRPr lang="en-US" alt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4" descr="F03.09"/>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1999" y="1143000"/>
            <a:ext cx="4206875" cy="34154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6" name="Text Box 5"/>
          <p:cNvSpPr txBox="1">
            <a:spLocks noChangeArrowheads="1"/>
          </p:cNvSpPr>
          <p:nvPr/>
        </p:nvSpPr>
        <p:spPr bwMode="auto">
          <a:xfrm>
            <a:off x="92075" y="152400"/>
            <a:ext cx="8686800"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800" dirty="0"/>
              <a:t>An airplane moving horizontally with a constant </a:t>
            </a:r>
            <a:r>
              <a:rPr lang="en-US" altLang="en-US" sz="1800" dirty="0">
                <a:solidFill>
                  <a:srgbClr val="009900"/>
                </a:solidFill>
              </a:rPr>
              <a:t>velocity</a:t>
            </a:r>
            <a:r>
              <a:rPr lang="en-US" altLang="en-US" sz="1800" dirty="0"/>
              <a:t> of +115 m/s at an altitude of 1050 m. The plane releases a “care package” that falls to the ground along a curved trajectory to reach some stranded hikers. How far horizontally ahead the package should be released?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descr="baseball trajectory"/>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8756" y="1227761"/>
            <a:ext cx="7228364" cy="21980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8" name="Text Box 5"/>
          <p:cNvSpPr txBox="1">
            <a:spLocks noChangeArrowheads="1"/>
          </p:cNvSpPr>
          <p:nvPr/>
        </p:nvSpPr>
        <p:spPr bwMode="auto">
          <a:xfrm>
            <a:off x="208756" y="3048"/>
            <a:ext cx="83058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800" dirty="0"/>
              <a:t>A player picks up a ground ball and throws it horizontally with a speed of 24 m/s. It is caught after 0.42 s later at point B. </a:t>
            </a:r>
            <a:br>
              <a:rPr lang="en-US" altLang="en-US" sz="1800" dirty="0"/>
            </a:br>
            <a:r>
              <a:rPr lang="en-US" altLang="en-US" sz="1800" dirty="0"/>
              <a:t>a. How far apart are the two players?</a:t>
            </a:r>
            <a:br>
              <a:rPr lang="en-US" altLang="en-US" sz="1800" dirty="0"/>
            </a:br>
            <a:r>
              <a:rPr lang="en-US" altLang="en-US" sz="1800" dirty="0"/>
              <a:t>b. What is the distance of vertical drop, AB?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 y="30480"/>
            <a:ext cx="6281928" cy="1815882"/>
          </a:xfrm>
          <a:prstGeom prst="rect">
            <a:avLst/>
          </a:prstGeom>
        </p:spPr>
        <p:txBody>
          <a:bodyPr wrap="square">
            <a:spAutoFit/>
          </a:bodyPr>
          <a:lstStyle/>
          <a:p>
            <a:r>
              <a:rPr lang="en-US" sz="1600" dirty="0"/>
              <a:t>Ex3.4: A Fireworks Projectile Explodes High and Away. During a fireworks display, a shell is shot into the air with an initial speed of 70.0 m/s at an angle of 75.0º above the horizontal, as illustrated in Figure 3.39. The fuse is timed to ignite the shell just as it reaches its highest point above the ground. (a) Calculate the height at which the shell explodes. (b) How much time passed between the launch of the shell and the explosion? (c) What is the horizontal displacement of the shell when it explodes?</a:t>
            </a:r>
          </a:p>
        </p:txBody>
      </p:sp>
      <p:pic>
        <p:nvPicPr>
          <p:cNvPr id="30722" name="Picture 2"/>
          <p:cNvPicPr>
            <a:picLocks noChangeAspect="1" noChangeArrowheads="1"/>
          </p:cNvPicPr>
          <p:nvPr/>
        </p:nvPicPr>
        <p:blipFill>
          <a:blip r:embed="rId2" cstate="print"/>
          <a:srcRect/>
          <a:stretch>
            <a:fillRect/>
          </a:stretch>
        </p:blipFill>
        <p:spPr bwMode="auto">
          <a:xfrm>
            <a:off x="6248400" y="60960"/>
            <a:ext cx="2670260" cy="353788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2331</TotalTime>
  <Words>298</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Ch3: Projectile Motion Problems </vt:lpstr>
      <vt:lpstr>Slide 2</vt:lpstr>
      <vt:lpstr>Slide 3</vt:lpstr>
      <vt:lpstr>Slide 4</vt:lpstr>
      <vt:lpstr>Slide 5</vt:lpstr>
      <vt:lpstr>Slide 6</vt:lpstr>
    </vt:vector>
  </TitlesOfParts>
  <Company>SCGS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Chapter-3</dc:title>
  <dc:creator>Mithu Mahes</dc:creator>
  <cp:lastModifiedBy>mahes</cp:lastModifiedBy>
  <cp:revision>46</cp:revision>
  <dcterms:created xsi:type="dcterms:W3CDTF">2004-08-03T22:28:55Z</dcterms:created>
  <dcterms:modified xsi:type="dcterms:W3CDTF">2020-09-03T20:59:17Z</dcterms:modified>
</cp:coreProperties>
</file>