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96" r:id="rId3"/>
    <p:sldId id="280" r:id="rId4"/>
    <p:sldId id="271" r:id="rId5"/>
    <p:sldId id="258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D1D25-4195-4857-8584-33C36EBFC1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7202E-6F25-4D65-A502-5F460254E5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7C138-C7B4-4D42-B480-34D78A0416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37A89-3F1A-44AF-BBE6-F77FCD8FD4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3688D-2CCF-430E-88B4-C252595E3B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9A056-755A-402A-83E2-D06BC05C1D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40A16-0E1F-451E-B787-71FA48B286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3EE55-EAAF-4303-8A50-EBCABD60EF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EF18C-3B56-43C3-913E-51EAFF2424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A47D8-474E-4DE9-AA6D-908AB24361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DF13E-85AE-41E3-91B1-C1351A26BF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668F6EF6-32EB-4B53-922F-C55039FBFF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6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3600" dirty="0"/>
              <a:t>Adding two vectors: A = 110m, B = 50 m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295400"/>
            <a:ext cx="38100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1450" y="914400"/>
            <a:ext cx="516255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3048000"/>
            <a:ext cx="39243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800600"/>
            <a:ext cx="40100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7763"/>
            <a:ext cx="8839200" cy="1143000"/>
          </a:xfrm>
        </p:spPr>
        <p:txBody>
          <a:bodyPr/>
          <a:lstStyle/>
          <a:p>
            <a:r>
              <a:rPr lang="en-US" sz="3600" dirty="0"/>
              <a:t>Adding Vectors: Head-to-Tail Method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399" y="990600"/>
            <a:ext cx="891540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Example 3.1: A Woman Takes a Walk (Text) </a:t>
            </a:r>
            <a:br>
              <a:rPr lang="en-US" dirty="0"/>
            </a:br>
            <a:r>
              <a:rPr lang="en-US" dirty="0"/>
              <a:t>Use the graphical technique for adding vectors to find the total displacement of a person who walks the following three paths (displacements) on a flat field. First, she walks 25.0 m in a direction 49.0º north of east. Then, she walks 23.0 m heading 15.0º north of east. Finally, she turns and walks 32.0 m in a direction 68.0° south of east.</a:t>
            </a:r>
          </a:p>
        </p:txBody>
      </p:sp>
      <p:pic>
        <p:nvPicPr>
          <p:cNvPr id="24578" name="Picture 2" descr="On the graph a vector of magnitude twenty three meters and inclined above the x axis at an angle theta-b equal to fifteen degrees is shown. This vector is labeled as B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27" y="2569580"/>
            <a:ext cx="5943600" cy="2002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0" name="Picture 4" descr="In this figure a vector A with a positive slope is drawn from the origin. Then from the head of the vector A another vector B with positive slope is drawn and then another vector C with negative slope from the head of the vector B is drawn which cuts the x axis. From the tail of the vector A a vector R of magnitude of fifty meter and with negative slope of seven degrees is drawn. The head of this vector R meets the head of the vector C. The vector R is known as the resultant vector. A ruler is placed along the vector R to measure it. Also there is a protractor to measure the angle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0095" y="4450457"/>
            <a:ext cx="2507857" cy="2407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2" name="Picture 6" descr="In this figure a vector A with a positive slope is drawn from the origin. Then from the head of the vector A another vector B with positive slope is drawn and then another vector C with negative slope from the head of the vector B is drawn which cuts the x axis. From the tail of the vector A a vector R of magnitude of fifty point zero meters and with negative slope of seven degrees is drawn. The head of this vector R meets the head of the vector C. The vector R is known as the resultant vector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227" y="4572000"/>
            <a:ext cx="2828925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4" name="Picture 8" descr="In this figure a vector A with a positive slope is drawn from the origin. Then from the head of the vector A another vector B with positive slope is drawn and then another vector C with negative slope from the head of the vector B is drawn which cuts the x axis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902610"/>
            <a:ext cx="2560239" cy="1726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735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5943600" cy="457200"/>
          </a:xfrm>
        </p:spPr>
        <p:txBody>
          <a:bodyPr/>
          <a:lstStyle/>
          <a:p>
            <a:pPr algn="l" eaLnBrk="1" hangingPunct="1"/>
            <a:r>
              <a:rPr lang="en-US" sz="2000" b="1" i="1" dirty="0">
                <a:solidFill>
                  <a:srgbClr val="0000FF"/>
                </a:solidFill>
              </a:rPr>
              <a:t>Vector Addition and Subtraction</a:t>
            </a:r>
          </a:p>
        </p:txBody>
      </p:sp>
      <p:sp>
        <p:nvSpPr>
          <p:cNvPr id="34819" name="Line 3"/>
          <p:cNvSpPr>
            <a:spLocks noChangeShapeType="1"/>
          </p:cNvSpPr>
          <p:nvPr/>
        </p:nvSpPr>
        <p:spPr bwMode="auto">
          <a:xfrm flipV="1">
            <a:off x="1066800" y="2362200"/>
            <a:ext cx="1981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 flipV="1">
            <a:off x="2101232" y="1507816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2036763" y="2971800"/>
          <a:ext cx="55721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4957" imgH="203024" progId="Equation.3">
                  <p:embed/>
                </p:oleObj>
              </mc:Choice>
              <mc:Fallback>
                <p:oleObj name="Equation" r:id="rId2" imgW="164957" imgH="203024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6763" y="2971800"/>
                        <a:ext cx="557212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2667000" y="1219200"/>
          <a:ext cx="5143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2268" imgH="203024" progId="Equation.3">
                  <p:embed/>
                </p:oleObj>
              </mc:Choice>
              <mc:Fallback>
                <p:oleObj name="Equation" r:id="rId4" imgW="152268" imgH="203024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219200"/>
                        <a:ext cx="51435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3" name="Object 7"/>
          <p:cNvGraphicFramePr>
            <a:graphicFrameLocks noChangeAspect="1"/>
          </p:cNvGraphicFramePr>
          <p:nvPr/>
        </p:nvGraphicFramePr>
        <p:xfrm>
          <a:off x="284163" y="1447800"/>
          <a:ext cx="1371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06048" imgH="203024" progId="Equation.3">
                  <p:embed/>
                </p:oleObj>
              </mc:Choice>
              <mc:Fallback>
                <p:oleObj name="Equation" r:id="rId6" imgW="406048" imgH="203024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163" y="1447800"/>
                        <a:ext cx="13716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4" name="Line 8"/>
          <p:cNvSpPr>
            <a:spLocks noChangeShapeType="1"/>
          </p:cNvSpPr>
          <p:nvPr/>
        </p:nvSpPr>
        <p:spPr bwMode="auto">
          <a:xfrm flipV="1">
            <a:off x="1066800" y="1524000"/>
            <a:ext cx="1066800" cy="1752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 flipV="1">
            <a:off x="4114800" y="3810000"/>
            <a:ext cx="1981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34826" name="Object 10"/>
          <p:cNvGraphicFramePr>
            <a:graphicFrameLocks noChangeAspect="1"/>
          </p:cNvGraphicFramePr>
          <p:nvPr/>
        </p:nvGraphicFramePr>
        <p:xfrm>
          <a:off x="4627563" y="3429000"/>
          <a:ext cx="55721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64957" imgH="203024" progId="Equation.3">
                  <p:embed/>
                </p:oleObj>
              </mc:Choice>
              <mc:Fallback>
                <p:oleObj name="Equation" r:id="rId8" imgW="164957" imgH="203024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7563" y="3429000"/>
                        <a:ext cx="557212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7" name="Line 11"/>
          <p:cNvSpPr>
            <a:spLocks noChangeShapeType="1"/>
          </p:cNvSpPr>
          <p:nvPr/>
        </p:nvSpPr>
        <p:spPr bwMode="auto">
          <a:xfrm flipH="1" flipV="1">
            <a:off x="6096000" y="38100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34828" name="Object 12"/>
          <p:cNvGraphicFramePr>
            <a:graphicFrameLocks noChangeAspect="1"/>
          </p:cNvGraphicFramePr>
          <p:nvPr/>
        </p:nvGraphicFramePr>
        <p:xfrm>
          <a:off x="6553200" y="3429000"/>
          <a:ext cx="8572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53780" imgH="203024" progId="Equation.3">
                  <p:embed/>
                </p:oleObj>
              </mc:Choice>
              <mc:Fallback>
                <p:oleObj name="Equation" r:id="rId10" imgW="253780" imgH="203024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3429000"/>
                        <a:ext cx="85725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9" name="Line 13"/>
          <p:cNvSpPr>
            <a:spLocks noChangeShapeType="1"/>
          </p:cNvSpPr>
          <p:nvPr/>
        </p:nvSpPr>
        <p:spPr bwMode="auto">
          <a:xfrm flipV="1">
            <a:off x="4114800" y="4648200"/>
            <a:ext cx="2819400" cy="76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34830" name="Object 14"/>
          <p:cNvGraphicFramePr>
            <a:graphicFrameLocks noChangeAspect="1"/>
          </p:cNvGraphicFramePr>
          <p:nvPr/>
        </p:nvGraphicFramePr>
        <p:xfrm>
          <a:off x="4953000" y="4876800"/>
          <a:ext cx="13287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93529" imgH="203112" progId="Equation.3">
                  <p:embed/>
                </p:oleObj>
              </mc:Choice>
              <mc:Fallback>
                <p:oleObj name="Equation" r:id="rId12" imgW="393529" imgH="203112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876800"/>
                        <a:ext cx="1328738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Arial" charset="0"/>
              </a:rPr>
              <a:t>Addition of Vectors using</a:t>
            </a:r>
            <a:br>
              <a:rPr lang="en-US" altLang="en-US" dirty="0">
                <a:latin typeface="Arial" charset="0"/>
              </a:rPr>
            </a:br>
            <a:r>
              <a:rPr lang="en-US" altLang="en-US" dirty="0">
                <a:latin typeface="Arial" charset="0"/>
              </a:rPr>
              <a:t>Vector Components</a:t>
            </a:r>
          </a:p>
        </p:txBody>
      </p:sp>
      <p:graphicFrame>
        <p:nvGraphicFramePr>
          <p:cNvPr id="7171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6229350" y="3048000"/>
          <a:ext cx="2371725" cy="291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2371429" imgH="2914286" progId="PBrush">
                  <p:embed/>
                </p:oleObj>
              </mc:Choice>
              <mc:Fallback>
                <p:oleObj name="Bitmap Image" r:id="rId2" imgW="2371429" imgH="2914286" progId="PBrush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9350" y="3048000"/>
                        <a:ext cx="2371725" cy="291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533400" y="1600200"/>
            <a:ext cx="8077200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dirty="0"/>
              <a:t>A jogger runs 145 m in a direction 20.0° east of north (displacement vector </a:t>
            </a:r>
            <a:r>
              <a:rPr lang="en-US" altLang="en-US" b="1" dirty="0"/>
              <a:t>A</a:t>
            </a:r>
            <a:r>
              <a:rPr lang="en-US" altLang="en-US" dirty="0"/>
              <a:t>) and then 105 m in a direction 35.0° south of east (displacement vector </a:t>
            </a:r>
            <a:r>
              <a:rPr lang="en-US" altLang="en-US" b="1" dirty="0"/>
              <a:t>B</a:t>
            </a:r>
            <a:r>
              <a:rPr lang="en-US" altLang="en-US" dirty="0"/>
              <a:t>).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/>
              <a:t>Using components, determine the magnitude and direction of the resultant vector </a:t>
            </a:r>
            <a:r>
              <a:rPr lang="en-US" altLang="en-US" b="1" dirty="0"/>
              <a:t>C</a:t>
            </a:r>
            <a:r>
              <a:rPr lang="en-US" altLang="en-US" dirty="0"/>
              <a:t>.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4086F0B-E61F-87CE-6D48-C7815A6790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343189"/>
              </p:ext>
            </p:extLst>
          </p:nvPr>
        </p:nvGraphicFramePr>
        <p:xfrm>
          <a:off x="228600" y="3071404"/>
          <a:ext cx="50292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2562131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426275192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7638773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X-component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Y-component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401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8199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246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56221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Arial" charset="0"/>
              </a:rPr>
              <a:t>Analytical/Component Method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457200" y="912198"/>
            <a:ext cx="7620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dirty="0"/>
              <a:t>Find the resultant, R and equilibrant, E of the three vectors in the drawing by means of the component method. The magnitudes of the vectors are </a:t>
            </a:r>
            <a:br>
              <a:rPr lang="en-US" altLang="en-US" dirty="0"/>
            </a:br>
            <a:r>
              <a:rPr lang="en-US" altLang="en-US" i="1" dirty="0"/>
              <a:t>A</a:t>
            </a:r>
            <a:r>
              <a:rPr lang="en-US" altLang="en-US" dirty="0"/>
              <a:t> = 2.50-N, </a:t>
            </a:r>
            <a:r>
              <a:rPr lang="en-US" altLang="en-US" i="1" dirty="0"/>
              <a:t>B</a:t>
            </a:r>
            <a:r>
              <a:rPr lang="en-US" altLang="en-US" dirty="0"/>
              <a:t> = 3.00-N, and </a:t>
            </a:r>
            <a:r>
              <a:rPr lang="en-US" altLang="en-US" i="1" dirty="0"/>
              <a:t>C</a:t>
            </a:r>
            <a:r>
              <a:rPr lang="en-US" altLang="en-US" dirty="0"/>
              <a:t> = 3.50-N.</a:t>
            </a:r>
          </a:p>
        </p:txBody>
      </p:sp>
      <p:pic>
        <p:nvPicPr>
          <p:cNvPr id="7172" name="Picture 6" descr="c01/nw0032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2673" y="2055198"/>
            <a:ext cx="2098675" cy="2128837"/>
          </a:xfrm>
          <a:noFill/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C84D24B-C2C2-4A26-F195-F4FE8B82AC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84358"/>
              </p:ext>
            </p:extLst>
          </p:nvPr>
        </p:nvGraphicFramePr>
        <p:xfrm>
          <a:off x="3276600" y="1937341"/>
          <a:ext cx="50292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2562131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426275192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7638773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X-component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Y-component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401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8199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246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5622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62526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</TotalTime>
  <Words>221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</vt:lpstr>
      <vt:lpstr>Default Design</vt:lpstr>
      <vt:lpstr>Equation</vt:lpstr>
      <vt:lpstr>Bitmap Image</vt:lpstr>
      <vt:lpstr>Adding two vectors: A = 110m, B = 50 m</vt:lpstr>
      <vt:lpstr>Adding Vectors: Head-to-Tail Method</vt:lpstr>
      <vt:lpstr>Vector Addition and Subtraction</vt:lpstr>
      <vt:lpstr>Addition of Vectors using Vector Components</vt:lpstr>
      <vt:lpstr>Analytical/Component Method</vt:lpstr>
    </vt:vector>
  </TitlesOfParts>
  <Company>Winthrop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mahesp</dc:creator>
  <cp:lastModifiedBy>Maheswaranathan, Ponn</cp:lastModifiedBy>
  <cp:revision>38</cp:revision>
  <dcterms:created xsi:type="dcterms:W3CDTF">2004-08-26T14:06:27Z</dcterms:created>
  <dcterms:modified xsi:type="dcterms:W3CDTF">2025-08-22T15:46:18Z</dcterms:modified>
</cp:coreProperties>
</file>