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4" r:id="rId3"/>
    <p:sldId id="277" r:id="rId4"/>
    <p:sldId id="296" r:id="rId5"/>
    <p:sldId id="303" r:id="rId6"/>
    <p:sldId id="262" r:id="rId7"/>
    <p:sldId id="28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D1D25-4195-4857-8584-33C36EBFC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7202E-6F25-4D65-A502-5F460254E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C138-C7B4-4D42-B480-34D78A041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37A89-3F1A-44AF-BBE6-F77FCD8FD4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688D-2CCF-430E-88B4-C252595E3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9A056-755A-402A-83E2-D06BC05C1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40A16-0E1F-451E-B787-71FA48B28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3EE55-EAAF-4303-8A50-EBCABD60E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EF18C-3B56-43C3-913E-51EAFF242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A47D8-474E-4DE9-AA6D-908AB2436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DF13E-85AE-41E3-91B1-C1351A26B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68F6EF6-32EB-4B53-922F-C55039FBF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C338-898E-BA42-90B2-3F3D926F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sz="4000" b="1" dirty="0"/>
              <a:t>3.1 Kinematics in Two Dimensions: An Introduction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5941C-1EEA-6B41-80B1-CDC72B7C5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" y="1981200"/>
            <a:ext cx="3657600" cy="2743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3815A1-4961-F748-8B3F-A8FD0028B90B}"/>
              </a:ext>
            </a:extLst>
          </p:cNvPr>
          <p:cNvSpPr/>
          <p:nvPr/>
        </p:nvSpPr>
        <p:spPr>
          <a:xfrm>
            <a:off x="1066800" y="1262754"/>
            <a:ext cx="570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33"/>
                </a:solidFill>
                <a:latin typeface="Neue Helvetica W01"/>
              </a:rPr>
              <a:t>Two-Dimensional Motion: Walking in a City</a:t>
            </a:r>
            <a:endParaRPr lang="en-US" sz="2400" b="1" i="0" dirty="0">
              <a:solidFill>
                <a:srgbClr val="333333"/>
              </a:solidFill>
              <a:effectLst/>
              <a:latin typeface="Neue Helvetica W01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E6C9F-1E8D-3A44-8139-4D3C7C556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119" y="2307832"/>
            <a:ext cx="5313570" cy="24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362D2-A0B3-CD40-8A4F-A057A70C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Independence of Perpendicular Motions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9DB47-78F0-3C4A-94F4-922478904DDD}"/>
              </a:ext>
            </a:extLst>
          </p:cNvPr>
          <p:cNvSpPr/>
          <p:nvPr/>
        </p:nvSpPr>
        <p:spPr>
          <a:xfrm>
            <a:off x="152400" y="1417638"/>
            <a:ext cx="449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24242"/>
                </a:solidFill>
                <a:latin typeface="Neue Helvetica W01"/>
              </a:rPr>
              <a:t>The horizontal and vertical components of two-dimensional motion are independent of each other. </a:t>
            </a:r>
          </a:p>
          <a:p>
            <a:endParaRPr lang="en-US" sz="2400" dirty="0">
              <a:solidFill>
                <a:srgbClr val="424242"/>
              </a:solidFill>
              <a:latin typeface="Neue Helvetica W01"/>
            </a:endParaRPr>
          </a:p>
          <a:p>
            <a:r>
              <a:rPr lang="en-US" sz="2400" dirty="0">
                <a:solidFill>
                  <a:srgbClr val="424242"/>
                </a:solidFill>
                <a:latin typeface="Neue Helvetica W01"/>
              </a:rPr>
              <a:t>Any motion in the horizontal direction does not affect motion in the vertical direction, and vice versa.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CF52F-D8F8-CA40-9F2A-A60B52E2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440787"/>
            <a:ext cx="4051300" cy="50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906BEC-0754-A144-8F48-B96C5DC24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55" y="4830100"/>
            <a:ext cx="4379089" cy="19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54" y="0"/>
            <a:ext cx="8229600" cy="1143000"/>
          </a:xfrm>
        </p:spPr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3122" y="3048000"/>
            <a:ext cx="88108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Starting from the base, a camper do the following walks and gets lost.</a:t>
            </a:r>
            <a:br>
              <a:rPr lang="en-US" dirty="0"/>
            </a:br>
            <a:r>
              <a:rPr lang="en-US" dirty="0"/>
              <a:t>First 3 miles north, then 4 miles east, and then 6 miles south. How will you direct a helicopter pilot to reach the stranded camper?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1143000"/>
          <a:ext cx="6278878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6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9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Right-Triangle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Pythagorean Theorem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 θ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 θ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tan θ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86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54" y="0"/>
            <a:ext cx="8229600" cy="1143000"/>
          </a:xfrm>
        </p:spPr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866" y="1041994"/>
            <a:ext cx="881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park ranger wanted to measure the height of a tall tree.  The ranger stood 9.50 m from the base of the tree; and he observed that his line of sight made an angle of 65.2° above the horizontal as he looked at the top of the tree.  The park ranger's eyes are 1.80 m above the ground.  What is the height of the tree?</a:t>
            </a:r>
          </a:p>
        </p:txBody>
      </p:sp>
    </p:spTree>
    <p:extLst>
      <p:ext uri="{BB962C8B-B14F-4D97-AF65-F5344CB8AC3E}">
        <p14:creationId xmlns:p14="http://schemas.microsoft.com/office/powerpoint/2010/main" val="353729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Vector Illustration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52400" y="4191000"/>
            <a:ext cx="85344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length of the vector arrow is proportional to the magnitude of the vector, and the arrow represents the direction</a:t>
            </a:r>
            <a:r>
              <a:rPr lang="en-US" b="1" i="1" dirty="0"/>
              <a:t>.</a:t>
            </a:r>
          </a:p>
          <a:p>
            <a:pPr>
              <a:spcBef>
                <a:spcPct val="50000"/>
              </a:spcBef>
            </a:pPr>
            <a:r>
              <a:rPr lang="en-US" dirty="0"/>
              <a:t>In the text, bold face is used for vectors and italics is used for scalars. When hand- written an arrow is placed above the symbol. </a:t>
            </a:r>
          </a:p>
          <a:p>
            <a:pPr>
              <a:spcBef>
                <a:spcPct val="50000"/>
              </a:spcBef>
            </a:pPr>
            <a:r>
              <a:rPr lang="en-US" dirty="0"/>
              <a:t>A vector can be moved, keeping its magnitude and direction.</a:t>
            </a:r>
          </a:p>
          <a:p>
            <a:pPr>
              <a:spcBef>
                <a:spcPct val="50000"/>
              </a:spcBef>
            </a:pPr>
            <a:r>
              <a:rPr lang="en-US" dirty="0"/>
              <a:t>		              Head and Tail of a vector are:  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Consider the following displacement vector: 2 km @ 30</a:t>
            </a:r>
            <a:r>
              <a:rPr lang="en-US" baseline="30000" dirty="0"/>
              <a:t>0</a:t>
            </a:r>
            <a:r>
              <a:rPr lang="en-US" dirty="0"/>
              <a:t> North of East.  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3243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202140"/>
            <a:ext cx="1704975" cy="16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988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build="p"/>
      <p:bldP spid="860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charset="0"/>
              </a:rPr>
              <a:t>Components of a Vector</a:t>
            </a: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165814"/>
              </p:ext>
            </p:extLst>
          </p:nvPr>
        </p:nvGraphicFramePr>
        <p:xfrm>
          <a:off x="933450" y="2082140"/>
          <a:ext cx="3638550" cy="247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14845" imgH="1438095" progId="Paint.Picture">
                  <p:embed/>
                </p:oleObj>
              </mc:Choice>
              <mc:Fallback>
                <p:oleObj name="Bitmap Image" r:id="rId2" imgW="2114845" imgH="14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2082140"/>
                        <a:ext cx="3638550" cy="247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/>
              <a:t>Consider the following vector, </a:t>
            </a:r>
            <a:r>
              <a:rPr lang="en-US" altLang="en-US" b="1" dirty="0"/>
              <a:t>A</a:t>
            </a:r>
            <a:r>
              <a:rPr lang="en-US" altLang="en-US" dirty="0"/>
              <a:t>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4231" y="4783931"/>
            <a:ext cx="7239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/>
              <a:t>How can we replace vector </a:t>
            </a:r>
            <a:r>
              <a:rPr lang="en-US" altLang="en-US" b="1" dirty="0"/>
              <a:t>A</a:t>
            </a:r>
            <a:r>
              <a:rPr lang="en-US" altLang="en-US" dirty="0"/>
              <a:t> by two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perpendicular components?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F266885-3880-4405-662A-8A038DFB9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17" y="6045494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i="1" dirty="0" err="1"/>
              <a:t>A</a:t>
            </a:r>
            <a:r>
              <a:rPr lang="en-US" altLang="en-US" baseline="-25000" dirty="0" err="1"/>
              <a:t>adj</a:t>
            </a:r>
            <a:r>
              <a:rPr lang="en-US" altLang="en-US" dirty="0"/>
              <a:t>=</a:t>
            </a:r>
            <a:r>
              <a:rPr lang="en-US" altLang="en-US" i="1" dirty="0" err="1"/>
              <a:t>A</a:t>
            </a:r>
            <a:r>
              <a:rPr lang="en-US" altLang="en-US" i="1" dirty="0" err="1">
                <a:cs typeface="Arial" charset="0"/>
              </a:rPr>
              <a:t>∙</a:t>
            </a:r>
            <a:r>
              <a:rPr lang="en-US" altLang="en-US" dirty="0" err="1"/>
              <a:t>Cos</a:t>
            </a:r>
            <a:r>
              <a:rPr lang="en-US" altLang="en-US" dirty="0"/>
              <a:t> </a:t>
            </a:r>
            <a:r>
              <a:rPr lang="el-GR" altLang="en-US" dirty="0">
                <a:cs typeface="Arial" charset="0"/>
              </a:rPr>
              <a:t>θ</a:t>
            </a:r>
            <a:r>
              <a:rPr lang="en-US" altLang="en-US" dirty="0">
                <a:cs typeface="Arial" charset="0"/>
              </a:rPr>
              <a:t>	and 	 </a:t>
            </a:r>
            <a:r>
              <a:rPr lang="en-US" altLang="en-US" i="1" dirty="0" err="1"/>
              <a:t>A</a:t>
            </a:r>
            <a:r>
              <a:rPr lang="en-US" altLang="en-US" baseline="-25000" dirty="0" err="1"/>
              <a:t>opp</a:t>
            </a:r>
            <a:r>
              <a:rPr lang="en-US" altLang="en-US" dirty="0"/>
              <a:t>=</a:t>
            </a:r>
            <a:r>
              <a:rPr lang="en-US" altLang="en-US" i="1" dirty="0" err="1"/>
              <a:t>A</a:t>
            </a:r>
            <a:r>
              <a:rPr lang="en-US" altLang="en-US" dirty="0" err="1">
                <a:cs typeface="Arial" charset="0"/>
              </a:rPr>
              <a:t>∙</a:t>
            </a:r>
            <a:r>
              <a:rPr lang="en-US" altLang="en-US" dirty="0" err="1"/>
              <a:t>Sin</a:t>
            </a:r>
            <a:r>
              <a:rPr lang="en-US" altLang="en-US" dirty="0"/>
              <a:t> </a:t>
            </a:r>
            <a:r>
              <a:rPr lang="el-GR" altLang="en-US" dirty="0"/>
              <a:t>θ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17096AD5-9AD1-7824-1C24-7C123D132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121434"/>
              </p:ext>
            </p:extLst>
          </p:nvPr>
        </p:nvGraphicFramePr>
        <p:xfrm>
          <a:off x="5257800" y="3105283"/>
          <a:ext cx="3633788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085714" imgH="1666667" progId="PBrush">
                  <p:embed/>
                </p:oleObj>
              </mc:Choice>
              <mc:Fallback>
                <p:oleObj name="Bitmap Image" r:id="rId4" imgW="2085714" imgH="1666667" progId="PBrush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105283"/>
                        <a:ext cx="3633788" cy="290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3, Problem 15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066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15. Find the north and east components of the displacement from San Francisco to Sacramento shown in Figure 3.59.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524000"/>
            <a:ext cx="34385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1139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347</Words>
  <Application>Microsoft Macintosh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</vt:lpstr>
      <vt:lpstr>Neue Helvetica W01</vt:lpstr>
      <vt:lpstr>Times New Roman</vt:lpstr>
      <vt:lpstr>Default Design</vt:lpstr>
      <vt:lpstr>Bitmap Image</vt:lpstr>
      <vt:lpstr>3.1 Kinematics in Two Dimensions: An Introduction </vt:lpstr>
      <vt:lpstr>The Independence of Perpendicular Motions </vt:lpstr>
      <vt:lpstr>Trigonometry</vt:lpstr>
      <vt:lpstr>Trigonometry</vt:lpstr>
      <vt:lpstr>Vector Illustration</vt:lpstr>
      <vt:lpstr>Components of a Vector</vt:lpstr>
      <vt:lpstr>Chapter 3, Problem 15 </vt:lpstr>
    </vt:vector>
  </TitlesOfParts>
  <Company>Winthrop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mahesp</dc:creator>
  <cp:lastModifiedBy>Maheswaranathan, Ponn</cp:lastModifiedBy>
  <cp:revision>33</cp:revision>
  <dcterms:created xsi:type="dcterms:W3CDTF">2004-08-26T14:06:27Z</dcterms:created>
  <dcterms:modified xsi:type="dcterms:W3CDTF">2025-08-21T00:49:39Z</dcterms:modified>
</cp:coreProperties>
</file>