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04" r:id="rId3"/>
    <p:sldId id="292" r:id="rId4"/>
    <p:sldId id="282" r:id="rId5"/>
    <p:sldId id="285" r:id="rId6"/>
    <p:sldId id="302" r:id="rId7"/>
    <p:sldId id="296" r:id="rId8"/>
    <p:sldId id="290" r:id="rId9"/>
    <p:sldId id="289" r:id="rId10"/>
    <p:sldId id="29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53"/>
    <p:restoredTop sz="90909"/>
  </p:normalViewPr>
  <p:slideViewPr>
    <p:cSldViewPr>
      <p:cViewPr varScale="1">
        <p:scale>
          <a:sx n="103" d="100"/>
          <a:sy n="103" d="100"/>
        </p:scale>
        <p:origin x="8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0DF85-E438-4648-A383-40F8BD7F5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A444F-B593-4F4F-92A1-199C51A22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075A5-3FF0-4409-A116-CB1C43411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87270-C42B-437C-BF2E-96008F85D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CB113-11C9-4E42-8D2D-5C659AD0E6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578B2-C016-452F-B584-87016CCEF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6F3DD-873C-47EB-9BFB-099EDFD01A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6544B-F4E3-49C9-AB07-090166C80F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4DB4B-03A7-433C-B812-8225874992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BF7A7-6FFE-4B17-87F5-14F03C569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91A1E-6DE5-471A-A9A2-3EDA75675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1CBFE8-7BA8-4FCE-84BE-EA4FB7E7E6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8238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9999"/>
                </a:solidFill>
                <a:latin typeface="Arial" charset="0"/>
                <a:cs typeface="Arial" charset="0"/>
              </a:rPr>
              <a:t>Graphical Analysis of Motion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98935"/>
              </p:ext>
            </p:extLst>
          </p:nvPr>
        </p:nvGraphicFramePr>
        <p:xfrm>
          <a:off x="3276600" y="4062485"/>
          <a:ext cx="314325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142857" imgH="2324424" progId="Paint.Picture">
                  <p:embed/>
                </p:oleObj>
              </mc:Choice>
              <mc:Fallback>
                <p:oleObj name="Bitmap Image" r:id="rId2" imgW="3142857" imgH="2324424" progId="Paint.Picture">
                  <p:embed/>
                  <p:pic>
                    <p:nvPicPr>
                      <p:cNvPr id="61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62485"/>
                        <a:ext cx="314325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54100" y="1171832"/>
            <a:ext cx="731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Graphical analysis is a valuable tool for understanding and visualizing motion.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First, we will graphically look at a motion where a person walks at a constant velocity along a straight-line path. 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Can you plot the position, x (m) versus time, t (s) graph?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35C0C0-57BE-0D4C-8B57-29D5CE5D8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7454" y="3388154"/>
            <a:ext cx="5016500" cy="2692400"/>
          </a:xfrm>
          <a:prstGeom prst="rect">
            <a:avLst/>
          </a:prstGeom>
        </p:spPr>
      </p:pic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FC130EB-D5B1-FC03-AC4F-989B486B8E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611172"/>
              </p:ext>
            </p:extLst>
          </p:nvPr>
        </p:nvGraphicFramePr>
        <p:xfrm>
          <a:off x="6128951" y="4094836"/>
          <a:ext cx="304800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3048426" imgH="2219635" progId="Paint.Picture">
                  <p:embed/>
                </p:oleObj>
              </mc:Choice>
              <mc:Fallback>
                <p:oleObj name="Bitmap Image" r:id="rId5" imgW="3048426" imgH="2219635" progId="Paint.Picture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951" y="4094836"/>
                        <a:ext cx="3048000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32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590A-58AD-2847-AC2A-44AE427C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157"/>
            <a:ext cx="4572000" cy="1143000"/>
          </a:xfrm>
        </p:spPr>
        <p:txBody>
          <a:bodyPr/>
          <a:lstStyle/>
          <a:p>
            <a:pPr algn="l"/>
            <a:r>
              <a:rPr lang="en-US" sz="2400" b="1" cap="all" dirty="0"/>
              <a:t>ex 2.16: </a:t>
            </a:r>
            <a:br>
              <a:rPr lang="en-US" sz="2400" b="1" cap="all" dirty="0"/>
            </a:br>
            <a:r>
              <a:rPr lang="en-US" sz="2400" b="1" cap="all" dirty="0"/>
              <a:t>FALLING OBJECT</a:t>
            </a:r>
            <a:br>
              <a:rPr lang="en-US" b="1" cap="all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C33205-6FF1-5947-A542-D276997A8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59" y="186157"/>
            <a:ext cx="5555441" cy="66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9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9999"/>
                </a:solidFill>
                <a:latin typeface="Arial" charset="0"/>
                <a:cs typeface="Arial" charset="0"/>
              </a:rPr>
              <a:t>Position VS. Time graph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3048000" y="1905000"/>
          <a:ext cx="304800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048426" imgH="2219635" progId="Paint.Picture">
                  <p:embed/>
                </p:oleObj>
              </mc:Choice>
              <mc:Fallback>
                <p:oleObj name="Bitmap Image" r:id="rId2" imgW="3048426" imgH="2219635" progId="Paint.Picture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05000"/>
                        <a:ext cx="3048000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62000" y="42672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What is the slope of the position VS. time graph?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62426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2133600" y="5105400"/>
          <a:ext cx="35718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892300" imgH="393700" progId="Equation.3">
                  <p:embed/>
                </p:oleObj>
              </mc:Choice>
              <mc:Fallback>
                <p:oleObj r:id="rId4" imgW="1892300" imgH="393700" progId="Equation.3">
                  <p:embed/>
                  <p:pic>
                    <p:nvPicPr>
                      <p:cNvPr id="64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05400"/>
                        <a:ext cx="357187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59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9999"/>
                </a:solidFill>
                <a:latin typeface="Arial" charset="0"/>
                <a:cs typeface="Arial" charset="0"/>
              </a:rPr>
              <a:t>Position VS. Time graph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position VS. time graph for an object moving with constant velocity is shown below.</a:t>
            </a:r>
          </a:p>
          <a:p>
            <a:pPr marL="457200" indent="-457200">
              <a:spcBef>
                <a:spcPct val="50000"/>
              </a:spcBef>
              <a:buAutoNum type="alphaLcPeriod"/>
            </a:pPr>
            <a:r>
              <a:rPr lang="en-US" dirty="0"/>
              <a:t>How will you modify the graph if the object accelerates.</a:t>
            </a:r>
          </a:p>
          <a:p>
            <a:pPr marL="457200" indent="-457200">
              <a:spcBef>
                <a:spcPct val="50000"/>
              </a:spcBef>
              <a:buAutoNum type="alphaLcPeriod"/>
            </a:pPr>
            <a:r>
              <a:rPr lang="en-US" dirty="0"/>
              <a:t>How will you modify the graph if the object decelerates.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62426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69B363-098D-38A0-C8C3-C3133724C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81400"/>
            <a:ext cx="3028950" cy="236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079C6B-1983-9435-A01C-8F9CE9F01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75" y="3633787"/>
            <a:ext cx="2686050" cy="2257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6428C2-24B5-D898-64E3-6D246A925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0" y="3595687"/>
            <a:ext cx="28765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A Bicycle Trip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8001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 bicyclist maintains a constant </a:t>
            </a:r>
            <a:r>
              <a:rPr lang="en-US" sz="2000">
                <a:solidFill>
                  <a:srgbClr val="009900"/>
                </a:solidFill>
              </a:rPr>
              <a:t>velocity</a:t>
            </a:r>
            <a:r>
              <a:rPr lang="en-US" sz="2000"/>
              <a:t> on the outgoing leg of a journey, zero velocity while stopped for lunch, and another constant velocity on the way back.</a:t>
            </a:r>
          </a:p>
        </p:txBody>
      </p:sp>
      <p:pic>
        <p:nvPicPr>
          <p:cNvPr id="65542" name="Picture 6" descr="D:\PhsH\media\content\main\graphics\illustr\ch2\fig02_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4" y="2300439"/>
            <a:ext cx="6781800" cy="410282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0BF018-39C5-F11F-534F-06A51B19BFCE}"/>
              </a:ext>
            </a:extLst>
          </p:cNvPr>
          <p:cNvSpPr txBox="1"/>
          <p:nvPr/>
        </p:nvSpPr>
        <p:spPr>
          <a:xfrm>
            <a:off x="5410200" y="179653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Can you plot Velocity VS. Time graph?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5FE97-BF77-B8A0-388E-35E8E916E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251587"/>
            <a:ext cx="3459406" cy="1671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z="3600" b="1">
                <a:solidFill>
                  <a:srgbClr val="009999"/>
                </a:solidFill>
                <a:latin typeface="Arial" charset="0"/>
                <a:cs typeface="Arial" charset="0"/>
              </a:rPr>
              <a:t>Velocity versus Time graph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229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A car is moving along a straight-line path starting from rest at a constant acceleration. Once the car reaches a velocity of 45 MPH, that velocity is maintained for a while. Finally, the brakes are applied with a constant deceleration and the car comes to rest.</a:t>
            </a:r>
            <a:r>
              <a:rPr lang="en-US" dirty="0"/>
              <a:t> </a:t>
            </a:r>
          </a:p>
          <a:p>
            <a:pPr>
              <a:spcBef>
                <a:spcPct val="50000"/>
              </a:spcBef>
            </a:pPr>
            <a:r>
              <a:rPr lang="en-US" dirty="0"/>
              <a:t>Can you plot Velocity VS. Time for the car? </a:t>
            </a:r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625258"/>
              </p:ext>
            </p:extLst>
          </p:nvPr>
        </p:nvGraphicFramePr>
        <p:xfrm>
          <a:off x="685800" y="3733800"/>
          <a:ext cx="434340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342857" imgH="2190476" progId="Paint.Picture">
                  <p:embed/>
                </p:oleObj>
              </mc:Choice>
              <mc:Fallback>
                <p:oleObj name="Bitmap Image" r:id="rId2" imgW="4342857" imgH="2190476" progId="Paint.Pictur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33800"/>
                        <a:ext cx="434340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8D88707E-4CE9-CEFE-DE28-21BB764D01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656200"/>
              </p:ext>
            </p:extLst>
          </p:nvPr>
        </p:nvGraphicFramePr>
        <p:xfrm>
          <a:off x="4912326" y="3733800"/>
          <a:ext cx="424815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247619" imgH="2190476" progId="Paint.Picture">
                  <p:embed/>
                </p:oleObj>
              </mc:Choice>
              <mc:Fallback>
                <p:oleObj name="Bitmap Image" r:id="rId4" imgW="4247619" imgH="2190476" progId="Paint.Picture">
                  <p:embed/>
                  <p:pic>
                    <p:nvPicPr>
                      <p:cNvPr id="696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2326" y="3733800"/>
                        <a:ext cx="424815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009999"/>
                </a:solidFill>
                <a:latin typeface="Arial" charset="0"/>
                <a:cs typeface="Arial" charset="0"/>
              </a:rPr>
              <a:t>Velocity VS. Time </a:t>
            </a:r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2514600" y="1752600"/>
          <a:ext cx="424815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247619" imgH="2190476" progId="Paint.Picture">
                  <p:embed/>
                </p:oleObj>
              </mc:Choice>
              <mc:Fallback>
                <p:oleObj name="Bitmap Image" r:id="rId2" imgW="4247619" imgH="2190476" progId="Paint.Picture">
                  <p:embed/>
                  <p:pic>
                    <p:nvPicPr>
                      <p:cNvPr id="696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52600"/>
                        <a:ext cx="424815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143000" y="4918933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The slope of the velocity versus time graph is the acceleration.</a:t>
            </a:r>
            <a:r>
              <a:rPr lang="en-US" dirty="0"/>
              <a:t> 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47186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96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040603"/>
              </p:ext>
            </p:extLst>
          </p:nvPr>
        </p:nvGraphicFramePr>
        <p:xfrm>
          <a:off x="2286000" y="3943350"/>
          <a:ext cx="39624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197100" imgH="393700" progId="Equation.3">
                  <p:embed/>
                </p:oleObj>
              </mc:Choice>
              <mc:Fallback>
                <p:oleObj r:id="rId4" imgW="2197100" imgH="393700" progId="Equation.3">
                  <p:embed/>
                  <p:pic>
                    <p:nvPicPr>
                      <p:cNvPr id="696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43350"/>
                        <a:ext cx="3962400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159476" y="5894516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The area under the velocity versus time graph is the displacement.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673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8534400" cy="1143000"/>
          </a:xfrm>
        </p:spPr>
        <p:txBody>
          <a:bodyPr/>
          <a:lstStyle/>
          <a:p>
            <a:pPr algn="l"/>
            <a:r>
              <a:rPr lang="en-US" dirty="0"/>
              <a:t>The 100-m Dash</a:t>
            </a:r>
          </a:p>
        </p:txBody>
      </p:sp>
      <p:pic>
        <p:nvPicPr>
          <p:cNvPr id="7172" name="Picture 4" descr="c:\Documents and Settings\Mike O'Hanlon\Desktop\griffth\chapt02\art_library\color_art_library\epb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720" y="3402227"/>
            <a:ext cx="5207853" cy="312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8" name="Picture 2" descr="Image result for 100m da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34" y="0"/>
            <a:ext cx="5037666" cy="2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43A824-E53E-DFB6-5586-7B509DCC09F2}"/>
              </a:ext>
            </a:extLst>
          </p:cNvPr>
          <p:cNvSpPr txBox="1"/>
          <p:nvPr/>
        </p:nvSpPr>
        <p:spPr>
          <a:xfrm>
            <a:off x="262467" y="1038406"/>
            <a:ext cx="3581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Runners start the race by exerting maximum possible force to gain a maximum initial acceleration.</a:t>
            </a:r>
          </a:p>
          <a:p>
            <a:r>
              <a:rPr lang="en-US" dirty="0"/>
              <a:t>They maintain this constant acceleration until they reach their highest running velocity, where their acceleration is zero.</a:t>
            </a:r>
          </a:p>
          <a:p>
            <a:r>
              <a:rPr lang="en-US" dirty="0"/>
              <a:t>They try to maintain this highest velocity until they finish the race.</a:t>
            </a:r>
          </a:p>
          <a:p>
            <a:r>
              <a:rPr lang="en-US" dirty="0"/>
              <a:t>Can you sketch the Velocity VS Time graph for this motion?   </a:t>
            </a:r>
          </a:p>
        </p:txBody>
      </p:sp>
    </p:spTree>
    <p:extLst>
      <p:ext uri="{BB962C8B-B14F-4D97-AF65-F5344CB8AC3E}">
        <p14:creationId xmlns:p14="http://schemas.microsoft.com/office/powerpoint/2010/main" val="110618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965"/>
            <a:ext cx="4618567" cy="1143000"/>
          </a:xfrm>
        </p:spPr>
        <p:txBody>
          <a:bodyPr/>
          <a:lstStyle/>
          <a:p>
            <a:pPr algn="l"/>
            <a:r>
              <a:rPr lang="en-US" sz="3600" dirty="0"/>
              <a:t>Chapter 2, Problem 65</a:t>
            </a:r>
            <a:br>
              <a:rPr lang="en-US" sz="3600" dirty="0"/>
            </a:br>
            <a:r>
              <a:rPr lang="en-US" sz="2800" dirty="0" err="1"/>
              <a:t>Openstax</a:t>
            </a:r>
            <a:r>
              <a:rPr lang="en-US" sz="2800" dirty="0"/>
              <a:t>-College Phys, 2</a:t>
            </a:r>
            <a:r>
              <a:rPr lang="en-US" sz="2800" baseline="30000" dirty="0"/>
              <a:t>nd</a:t>
            </a:r>
            <a:r>
              <a:rPr lang="en-US" sz="2800" dirty="0"/>
              <a:t> Ed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84721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65. A graph of v(t) is shown for a world-class track sprinter in a 100-m race. (a) What is his average velocity for the first 4 s? (b) What is his instantaneous velocity at t = 5 s ? (c) What is his average acceleration between 0 and 4 s? (d) What is his time for the race? </a:t>
            </a:r>
          </a:p>
        </p:txBody>
      </p:sp>
      <p:pic>
        <p:nvPicPr>
          <p:cNvPr id="4" name="Picture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67" y="8467"/>
            <a:ext cx="4433093" cy="281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4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8738" y="19556"/>
            <a:ext cx="8001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/>
              <a:t>A snowmobile moves according to the </a:t>
            </a:r>
            <a:br>
              <a:rPr lang="en-US" dirty="0"/>
            </a:br>
            <a:r>
              <a:rPr lang="en-US" dirty="0"/>
              <a:t>velocity-time graph shown in the drawing. 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dirty="0"/>
              <a:t>What is the snowmobile’s average </a:t>
            </a:r>
            <a:br>
              <a:rPr lang="en-US" dirty="0"/>
            </a:br>
            <a:r>
              <a:rPr lang="en-US" dirty="0"/>
              <a:t>acceleration during each of the segments </a:t>
            </a:r>
            <a:br>
              <a:rPr lang="en-US" dirty="0"/>
            </a:b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and </a:t>
            </a:r>
            <a:r>
              <a:rPr lang="en-US" i="1" dirty="0"/>
              <a:t>C</a:t>
            </a:r>
            <a:r>
              <a:rPr lang="en-US" dirty="0"/>
              <a:t>?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</a:pPr>
            <a:r>
              <a:rPr lang="en-US" dirty="0"/>
              <a:t>How far it travels during each of the </a:t>
            </a:r>
            <a:br>
              <a:rPr lang="en-US" dirty="0"/>
            </a:br>
            <a:r>
              <a:rPr lang="en-US" dirty="0"/>
              <a:t>segments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and </a:t>
            </a:r>
            <a:r>
              <a:rPr lang="en-US" i="1" dirty="0"/>
              <a:t>C</a:t>
            </a:r>
            <a:r>
              <a:rPr lang="en-US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70140-D764-F275-1EC2-3C0014FE4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731609"/>
            <a:ext cx="3419475" cy="26878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21035</TotalTime>
  <Words>460</Words>
  <Application>Microsoft Macintosh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Default Design</vt:lpstr>
      <vt:lpstr>Bitmap Image</vt:lpstr>
      <vt:lpstr>Equation.3</vt:lpstr>
      <vt:lpstr>Graphical Analysis of Motion</vt:lpstr>
      <vt:lpstr>Position VS. Time graph</vt:lpstr>
      <vt:lpstr>Position VS. Time graph</vt:lpstr>
      <vt:lpstr>A Bicycle Trip</vt:lpstr>
      <vt:lpstr>Velocity versus Time graph </vt:lpstr>
      <vt:lpstr>Velocity VS. Time </vt:lpstr>
      <vt:lpstr>The 100-m Dash</vt:lpstr>
      <vt:lpstr>Chapter 2, Problem 65 Openstax-College Phys, 2nd Ed</vt:lpstr>
      <vt:lpstr>PowerPoint Presentation</vt:lpstr>
      <vt:lpstr>ex 2.16:  FALLING OBJECT </vt:lpstr>
    </vt:vector>
  </TitlesOfParts>
  <Company>Winthrop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mahesp</dc:creator>
  <cp:lastModifiedBy>Maheswaranathan, Ponn</cp:lastModifiedBy>
  <cp:revision>42</cp:revision>
  <dcterms:created xsi:type="dcterms:W3CDTF">2004-08-05T18:16:09Z</dcterms:created>
  <dcterms:modified xsi:type="dcterms:W3CDTF">2025-08-21T11:25:10Z</dcterms:modified>
</cp:coreProperties>
</file>